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2" d="100"/>
          <a:sy n="102" d="100"/>
        </p:scale>
        <p:origin x="826"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5300" b="0" i="0">
                <a:solidFill>
                  <a:srgbClr val="999999"/>
                </a:solidFill>
                <a:latin typeface="Arial Black"/>
                <a:cs typeface="Arial Black"/>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0" i="0">
                <a:solidFill>
                  <a:srgbClr val="999999"/>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0" i="0">
                <a:solidFill>
                  <a:srgbClr val="999999"/>
                </a:solidFill>
                <a:latin typeface="Arial Black"/>
                <a:cs typeface="Arial Black"/>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429974" y="901024"/>
            <a:ext cx="3360420" cy="344297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0" i="0">
                <a:solidFill>
                  <a:srgbClr val="999999"/>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418846" y="1438976"/>
            <a:ext cx="1668780" cy="833119"/>
          </a:xfrm>
          <a:prstGeom prst="rect">
            <a:avLst/>
          </a:prstGeom>
        </p:spPr>
        <p:txBody>
          <a:bodyPr wrap="square" lIns="0" tIns="0" rIns="0" bIns="0">
            <a:spAutoFit/>
          </a:bodyPr>
          <a:lstStyle>
            <a:lvl1pPr>
              <a:defRPr sz="5300" b="0" i="0">
                <a:solidFill>
                  <a:srgbClr val="999999"/>
                </a:solidFill>
                <a:latin typeface="Arial Black"/>
                <a:cs typeface="Arial Black"/>
              </a:defRPr>
            </a:lvl1pPr>
          </a:lstStyle>
          <a:p>
            <a:endParaRPr/>
          </a:p>
        </p:txBody>
      </p:sp>
      <p:sp>
        <p:nvSpPr>
          <p:cNvPr id="3" name="Holder 3"/>
          <p:cNvSpPr>
            <a:spLocks noGrp="1"/>
          </p:cNvSpPr>
          <p:nvPr>
            <p:ph type="body" idx="1"/>
          </p:nvPr>
        </p:nvSpPr>
        <p:spPr>
          <a:xfrm>
            <a:off x="4064549" y="983249"/>
            <a:ext cx="4368165" cy="31121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5/6/2024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0.png"/><Relationship Id="rId5" Type="http://schemas.openxmlformats.org/officeDocument/2006/relationships/image" Target="../media/image14.png"/><Relationship Id="rId10" Type="http://schemas.openxmlformats.org/officeDocument/2006/relationships/image" Target="../media/image2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61.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1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49.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png"/><Relationship Id="rId7" Type="http://schemas.openxmlformats.org/officeDocument/2006/relationships/image" Target="../media/image73.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76.png"/><Relationship Id="rId5" Type="http://schemas.openxmlformats.org/officeDocument/2006/relationships/image" Target="../media/image57.png"/><Relationship Id="rId10" Type="http://schemas.openxmlformats.org/officeDocument/2006/relationships/image" Target="../media/image75.png"/><Relationship Id="rId4" Type="http://schemas.openxmlformats.org/officeDocument/2006/relationships/image" Target="../media/image56.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5.jpg"/><Relationship Id="rId7" Type="http://schemas.openxmlformats.org/officeDocument/2006/relationships/image" Target="../media/image89.png"/><Relationship Id="rId2" Type="http://schemas.openxmlformats.org/officeDocument/2006/relationships/image" Target="../media/image84.jp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93.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object 16"/>
          <p:cNvPicPr/>
          <p:nvPr/>
        </p:nvPicPr>
        <p:blipFill>
          <a:blip r:embed="rId2" cstate="print"/>
          <a:stretch>
            <a:fillRect/>
          </a:stretch>
        </p:blipFill>
        <p:spPr>
          <a:xfrm>
            <a:off x="263174" y="3368099"/>
            <a:ext cx="1965250" cy="1775399"/>
          </a:xfrm>
          <a:prstGeom prst="rect">
            <a:avLst/>
          </a:prstGeom>
        </p:spPr>
      </p:pic>
      <p:sp>
        <p:nvSpPr>
          <p:cNvPr id="2" name="object 2"/>
          <p:cNvSpPr txBox="1">
            <a:spLocks noGrp="1"/>
          </p:cNvSpPr>
          <p:nvPr>
            <p:ph type="title"/>
          </p:nvPr>
        </p:nvSpPr>
        <p:spPr>
          <a:xfrm>
            <a:off x="1526200" y="1775401"/>
            <a:ext cx="5638800" cy="2006600"/>
          </a:xfrm>
          <a:prstGeom prst="rect">
            <a:avLst/>
          </a:prstGeom>
        </p:spPr>
        <p:txBody>
          <a:bodyPr vert="horz" wrap="square" lIns="0" tIns="12700" rIns="0" bIns="0" rtlCol="0">
            <a:spAutoFit/>
          </a:bodyPr>
          <a:lstStyle/>
          <a:p>
            <a:pPr marL="12700">
              <a:lnSpc>
                <a:spcPct val="100000"/>
              </a:lnSpc>
              <a:spcBef>
                <a:spcPts val="100"/>
              </a:spcBef>
            </a:pPr>
            <a:r>
              <a:rPr sz="13000" spc="-944" dirty="0">
                <a:solidFill>
                  <a:srgbClr val="FF9900"/>
                </a:solidFill>
              </a:rPr>
              <a:t>Bitcoin</a:t>
            </a:r>
            <a:endParaRPr sz="13000" dirty="0"/>
          </a:p>
        </p:txBody>
      </p:sp>
      <p:sp>
        <p:nvSpPr>
          <p:cNvPr id="3" name="object 3"/>
          <p:cNvSpPr txBox="1"/>
          <p:nvPr/>
        </p:nvSpPr>
        <p:spPr>
          <a:xfrm>
            <a:off x="1371600" y="841971"/>
            <a:ext cx="5664200" cy="1244600"/>
          </a:xfrm>
          <a:prstGeom prst="rect">
            <a:avLst/>
          </a:prstGeom>
        </p:spPr>
        <p:txBody>
          <a:bodyPr vert="horz" wrap="square" lIns="0" tIns="12700" rIns="0" bIns="0" rtlCol="0">
            <a:spAutoFit/>
          </a:bodyPr>
          <a:lstStyle/>
          <a:p>
            <a:pPr marL="12700" algn="ctr">
              <a:lnSpc>
                <a:spcPct val="100000"/>
              </a:lnSpc>
              <a:spcBef>
                <a:spcPts val="100"/>
              </a:spcBef>
            </a:pPr>
            <a:r>
              <a:rPr lang="vi-VN" sz="8000" spc="-610" dirty="0">
                <a:solidFill>
                  <a:srgbClr val="FFFFFF"/>
                </a:solidFill>
                <a:latin typeface="Arial"/>
                <a:cs typeface="Arial"/>
              </a:rPr>
              <a:t>Thuật ngữ</a:t>
            </a:r>
            <a:endParaRPr sz="8000" dirty="0">
              <a:latin typeface="Arial"/>
              <a:cs typeface="Arial"/>
            </a:endParaRPr>
          </a:p>
        </p:txBody>
      </p:sp>
      <p:grpSp>
        <p:nvGrpSpPr>
          <p:cNvPr id="4" name="object 4"/>
          <p:cNvGrpSpPr/>
          <p:nvPr/>
        </p:nvGrpSpPr>
        <p:grpSpPr>
          <a:xfrm>
            <a:off x="7732037" y="3578554"/>
            <a:ext cx="1417320" cy="1569720"/>
            <a:chOff x="7732037" y="3578554"/>
            <a:chExt cx="1417320" cy="1569720"/>
          </a:xfrm>
        </p:grpSpPr>
        <p:pic>
          <p:nvPicPr>
            <p:cNvPr id="5" name="object 5"/>
            <p:cNvPicPr/>
            <p:nvPr/>
          </p:nvPicPr>
          <p:blipFill>
            <a:blip r:embed="rId3" cstate="print"/>
            <a:stretch>
              <a:fillRect/>
            </a:stretch>
          </p:blipFill>
          <p:spPr>
            <a:xfrm>
              <a:off x="8959432" y="3578554"/>
              <a:ext cx="189329" cy="244018"/>
            </a:xfrm>
            <a:prstGeom prst="rect">
              <a:avLst/>
            </a:prstGeom>
          </p:spPr>
        </p:pic>
        <p:pic>
          <p:nvPicPr>
            <p:cNvPr id="6" name="object 6"/>
            <p:cNvPicPr/>
            <p:nvPr/>
          </p:nvPicPr>
          <p:blipFill>
            <a:blip r:embed="rId4" cstate="print"/>
            <a:stretch>
              <a:fillRect/>
            </a:stretch>
          </p:blipFill>
          <p:spPr>
            <a:xfrm>
              <a:off x="8380323" y="3578554"/>
              <a:ext cx="234498" cy="244018"/>
            </a:xfrm>
            <a:prstGeom prst="rect">
              <a:avLst/>
            </a:prstGeom>
          </p:spPr>
        </p:pic>
        <p:pic>
          <p:nvPicPr>
            <p:cNvPr id="7" name="object 7"/>
            <p:cNvPicPr/>
            <p:nvPr/>
          </p:nvPicPr>
          <p:blipFill>
            <a:blip r:embed="rId5" cstate="print"/>
            <a:stretch>
              <a:fillRect/>
            </a:stretch>
          </p:blipFill>
          <p:spPr>
            <a:xfrm>
              <a:off x="7915630" y="3943912"/>
              <a:ext cx="234524" cy="241763"/>
            </a:xfrm>
            <a:prstGeom prst="rect">
              <a:avLst/>
            </a:prstGeom>
          </p:spPr>
        </p:pic>
        <p:pic>
          <p:nvPicPr>
            <p:cNvPr id="8" name="object 8"/>
            <p:cNvPicPr/>
            <p:nvPr/>
          </p:nvPicPr>
          <p:blipFill>
            <a:blip r:embed="rId6" cstate="print"/>
            <a:stretch>
              <a:fillRect/>
            </a:stretch>
          </p:blipFill>
          <p:spPr>
            <a:xfrm>
              <a:off x="7732037" y="4489682"/>
              <a:ext cx="235724" cy="243824"/>
            </a:xfrm>
            <a:prstGeom prst="rect">
              <a:avLst/>
            </a:prstGeom>
          </p:spPr>
        </p:pic>
        <p:pic>
          <p:nvPicPr>
            <p:cNvPr id="9" name="object 9"/>
            <p:cNvPicPr/>
            <p:nvPr/>
          </p:nvPicPr>
          <p:blipFill>
            <a:blip r:embed="rId7" cstate="print"/>
            <a:stretch>
              <a:fillRect/>
            </a:stretch>
          </p:blipFill>
          <p:spPr>
            <a:xfrm>
              <a:off x="7917649" y="5034225"/>
              <a:ext cx="229523" cy="114037"/>
            </a:xfrm>
            <a:prstGeom prst="rect">
              <a:avLst/>
            </a:prstGeom>
          </p:spPr>
        </p:pic>
        <p:sp>
          <p:nvSpPr>
            <p:cNvPr id="10" name="object 10"/>
            <p:cNvSpPr/>
            <p:nvPr/>
          </p:nvSpPr>
          <p:spPr>
            <a:xfrm>
              <a:off x="7849899" y="3646666"/>
              <a:ext cx="1294130" cy="1497330"/>
            </a:xfrm>
            <a:custGeom>
              <a:avLst/>
              <a:gdLst/>
              <a:ahLst/>
              <a:cxnLst/>
              <a:rect l="l" t="t" r="r" b="b"/>
              <a:pathLst>
                <a:path w="1294129" h="1497329">
                  <a:moveTo>
                    <a:pt x="112034" y="509620"/>
                  </a:moveTo>
                  <a:lnTo>
                    <a:pt x="134" y="847720"/>
                  </a:lnTo>
                </a:path>
                <a:path w="1294129" h="1497329">
                  <a:moveTo>
                    <a:pt x="0" y="1082078"/>
                  </a:moveTo>
                  <a:lnTo>
                    <a:pt x="117599" y="1416878"/>
                  </a:lnTo>
                </a:path>
                <a:path w="1294129" h="1497329">
                  <a:moveTo>
                    <a:pt x="253950" y="326974"/>
                  </a:moveTo>
                  <a:lnTo>
                    <a:pt x="546150" y="107674"/>
                  </a:lnTo>
                </a:path>
                <a:path w="1294129" h="1497329">
                  <a:moveTo>
                    <a:pt x="295492" y="405097"/>
                  </a:moveTo>
                  <a:lnTo>
                    <a:pt x="1294099" y="410513"/>
                  </a:lnTo>
                </a:path>
                <a:path w="1294129" h="1497329">
                  <a:moveTo>
                    <a:pt x="113099" y="965528"/>
                  </a:moveTo>
                  <a:lnTo>
                    <a:pt x="1294099" y="954487"/>
                  </a:lnTo>
                </a:path>
                <a:path w="1294129" h="1497329">
                  <a:moveTo>
                    <a:pt x="273676" y="1437624"/>
                  </a:moveTo>
                  <a:lnTo>
                    <a:pt x="1294099" y="1464123"/>
                  </a:lnTo>
                </a:path>
                <a:path w="1294129" h="1497329">
                  <a:moveTo>
                    <a:pt x="610231" y="165855"/>
                  </a:moveTo>
                  <a:lnTo>
                    <a:pt x="601016" y="1496833"/>
                  </a:lnTo>
                </a:path>
                <a:path w="1294129" h="1497329">
                  <a:moveTo>
                    <a:pt x="1189340" y="165855"/>
                  </a:moveTo>
                  <a:lnTo>
                    <a:pt x="1191340" y="1496833"/>
                  </a:lnTo>
                </a:path>
                <a:path w="1294129" h="1497329">
                  <a:moveTo>
                    <a:pt x="195142" y="534247"/>
                  </a:moveTo>
                  <a:lnTo>
                    <a:pt x="200842" y="1392847"/>
                  </a:lnTo>
                </a:path>
                <a:path w="1294129" h="1497329">
                  <a:moveTo>
                    <a:pt x="271133" y="490952"/>
                  </a:moveTo>
                  <a:lnTo>
                    <a:pt x="1294099" y="1203356"/>
                  </a:lnTo>
                </a:path>
                <a:path w="1294129" h="1497329">
                  <a:moveTo>
                    <a:pt x="696273" y="158399"/>
                  </a:moveTo>
                  <a:lnTo>
                    <a:pt x="1109388" y="1496833"/>
                  </a:lnTo>
                </a:path>
                <a:path w="1294129" h="1497329">
                  <a:moveTo>
                    <a:pt x="1189340" y="165855"/>
                  </a:moveTo>
                  <a:lnTo>
                    <a:pt x="768702" y="1496833"/>
                  </a:lnTo>
                </a:path>
                <a:path w="1294129" h="1497329">
                  <a:moveTo>
                    <a:pt x="1294099" y="767343"/>
                  </a:moveTo>
                  <a:lnTo>
                    <a:pt x="273738" y="1437737"/>
                  </a:lnTo>
                </a:path>
                <a:path w="1294129" h="1497329">
                  <a:moveTo>
                    <a:pt x="1294099" y="728010"/>
                  </a:moveTo>
                  <a:lnTo>
                    <a:pt x="271124" y="490807"/>
                  </a:lnTo>
                </a:path>
                <a:path w="1294129" h="1497329">
                  <a:moveTo>
                    <a:pt x="1294099" y="872253"/>
                  </a:moveTo>
                  <a:lnTo>
                    <a:pt x="696181" y="158426"/>
                  </a:lnTo>
                </a:path>
                <a:path w="1294129" h="1497329">
                  <a:moveTo>
                    <a:pt x="982488" y="1496833"/>
                  </a:moveTo>
                  <a:lnTo>
                    <a:pt x="1294099" y="1065453"/>
                  </a:lnTo>
                </a:path>
                <a:path w="1294129" h="1497329">
                  <a:moveTo>
                    <a:pt x="1212468" y="1496833"/>
                  </a:moveTo>
                  <a:lnTo>
                    <a:pt x="1294099" y="1439929"/>
                  </a:lnTo>
                </a:path>
                <a:path w="1294129" h="1497329">
                  <a:moveTo>
                    <a:pt x="273676" y="1437624"/>
                  </a:moveTo>
                  <a:lnTo>
                    <a:pt x="440816" y="1496833"/>
                  </a:lnTo>
                </a:path>
                <a:path w="1294129" h="1497329">
                  <a:moveTo>
                    <a:pt x="79973" y="1048190"/>
                  </a:moveTo>
                  <a:lnTo>
                    <a:pt x="777694" y="1496833"/>
                  </a:lnTo>
                </a:path>
                <a:path w="1294129" h="1497329">
                  <a:moveTo>
                    <a:pt x="79973" y="1048190"/>
                  </a:moveTo>
                  <a:lnTo>
                    <a:pt x="402966" y="1496833"/>
                  </a:lnTo>
                </a:path>
                <a:path w="1294129" h="1497329">
                  <a:moveTo>
                    <a:pt x="113099" y="965528"/>
                  </a:moveTo>
                  <a:lnTo>
                    <a:pt x="610199" y="165728"/>
                  </a:lnTo>
                </a:path>
                <a:path w="1294129" h="1497329">
                  <a:moveTo>
                    <a:pt x="753844" y="89700"/>
                  </a:moveTo>
                  <a:lnTo>
                    <a:pt x="1294099" y="278377"/>
                  </a:lnTo>
                </a:path>
                <a:path w="1294129" h="1497329">
                  <a:moveTo>
                    <a:pt x="753844" y="89700"/>
                  </a:moveTo>
                  <a:lnTo>
                    <a:pt x="1294099" y="461802"/>
                  </a:lnTo>
                </a:path>
                <a:path w="1294129" h="1497329">
                  <a:moveTo>
                    <a:pt x="1294099" y="548201"/>
                  </a:moveTo>
                  <a:lnTo>
                    <a:pt x="113169" y="965386"/>
                  </a:lnTo>
                </a:path>
                <a:path w="1294129" h="1497329">
                  <a:moveTo>
                    <a:pt x="1294099" y="1370832"/>
                  </a:moveTo>
                  <a:lnTo>
                    <a:pt x="80009" y="1048225"/>
                  </a:lnTo>
                </a:path>
                <a:path w="1294129" h="1497329">
                  <a:moveTo>
                    <a:pt x="1294099" y="208326"/>
                  </a:moveTo>
                  <a:lnTo>
                    <a:pt x="1275481" y="158426"/>
                  </a:lnTo>
                </a:path>
                <a:path w="1294129" h="1497329">
                  <a:moveTo>
                    <a:pt x="383457" y="1496833"/>
                  </a:moveTo>
                  <a:lnTo>
                    <a:pt x="1294099" y="1213602"/>
                  </a:lnTo>
                </a:path>
                <a:path w="1294129" h="1497329">
                  <a:moveTo>
                    <a:pt x="999081" y="1496833"/>
                  </a:moveTo>
                  <a:lnTo>
                    <a:pt x="271246" y="490960"/>
                  </a:lnTo>
                </a:path>
                <a:path w="1294129" h="1497329">
                  <a:moveTo>
                    <a:pt x="295492" y="405097"/>
                  </a:moveTo>
                  <a:lnTo>
                    <a:pt x="1125292" y="107797"/>
                  </a:lnTo>
                </a:path>
                <a:path w="1294129" h="1497329">
                  <a:moveTo>
                    <a:pt x="1275381" y="158399"/>
                  </a:moveTo>
                  <a:lnTo>
                    <a:pt x="1294099" y="180340"/>
                  </a:lnTo>
                </a:path>
                <a:path w="1294129" h="1497329">
                  <a:moveTo>
                    <a:pt x="1189340" y="165855"/>
                  </a:moveTo>
                  <a:lnTo>
                    <a:pt x="113240" y="965655"/>
                  </a:lnTo>
                </a:path>
                <a:path w="1294129" h="1497329">
                  <a:moveTo>
                    <a:pt x="749223" y="0"/>
                  </a:moveTo>
                  <a:lnTo>
                    <a:pt x="1120623" y="17999"/>
                  </a:lnTo>
                </a:path>
              </a:pathLst>
            </a:custGeom>
            <a:ln w="9524">
              <a:solidFill>
                <a:srgbClr val="666666"/>
              </a:solidFill>
            </a:ln>
          </p:spPr>
          <p:txBody>
            <a:bodyPr wrap="square" lIns="0" tIns="0" rIns="0" bIns="0" rtlCol="0"/>
            <a:lstStyle/>
            <a:p>
              <a:endParaRPr/>
            </a:p>
          </p:txBody>
        </p:sp>
      </p:grpSp>
      <p:grpSp>
        <p:nvGrpSpPr>
          <p:cNvPr id="11" name="object 11"/>
          <p:cNvGrpSpPr/>
          <p:nvPr/>
        </p:nvGrpSpPr>
        <p:grpSpPr>
          <a:xfrm>
            <a:off x="7500063" y="0"/>
            <a:ext cx="1604645" cy="1962150"/>
            <a:chOff x="7500063" y="0"/>
            <a:chExt cx="1604645" cy="1962150"/>
          </a:xfrm>
        </p:grpSpPr>
        <p:pic>
          <p:nvPicPr>
            <p:cNvPr id="12" name="object 12"/>
            <p:cNvPicPr/>
            <p:nvPr/>
          </p:nvPicPr>
          <p:blipFill>
            <a:blip r:embed="rId8" cstate="print"/>
            <a:stretch>
              <a:fillRect/>
            </a:stretch>
          </p:blipFill>
          <p:spPr>
            <a:xfrm>
              <a:off x="7500063" y="196900"/>
              <a:ext cx="1604062" cy="1764715"/>
            </a:xfrm>
            <a:prstGeom prst="rect">
              <a:avLst/>
            </a:prstGeom>
          </p:spPr>
        </p:pic>
        <p:pic>
          <p:nvPicPr>
            <p:cNvPr id="13" name="object 13"/>
            <p:cNvPicPr/>
            <p:nvPr/>
          </p:nvPicPr>
          <p:blipFill>
            <a:blip r:embed="rId9" cstate="print"/>
            <a:stretch>
              <a:fillRect/>
            </a:stretch>
          </p:blipFill>
          <p:spPr>
            <a:xfrm>
              <a:off x="7738242" y="0"/>
              <a:ext cx="598249" cy="491246"/>
            </a:xfrm>
            <a:prstGeom prst="rect">
              <a:avLst/>
            </a:prstGeom>
          </p:spPr>
        </p:pic>
      </p:grpSp>
      <p:sp>
        <p:nvSpPr>
          <p:cNvPr id="14" name="object 14"/>
          <p:cNvSpPr txBox="1"/>
          <p:nvPr/>
        </p:nvSpPr>
        <p:spPr>
          <a:xfrm>
            <a:off x="1499041" y="2571750"/>
            <a:ext cx="234315" cy="854710"/>
          </a:xfrm>
          <a:prstGeom prst="rect">
            <a:avLst/>
          </a:prstGeom>
        </p:spPr>
        <p:txBody>
          <a:bodyPr vert="vert270" wrap="square" lIns="0" tIns="22860" rIns="0" bIns="0" rtlCol="0">
            <a:spAutoFit/>
          </a:bodyPr>
          <a:lstStyle/>
          <a:p>
            <a:pPr marL="12700">
              <a:lnSpc>
                <a:spcPct val="100000"/>
              </a:lnSpc>
              <a:spcBef>
                <a:spcPts val="180"/>
              </a:spcBef>
            </a:pPr>
            <a:r>
              <a:rPr sz="1200" spc="-10" dirty="0">
                <a:solidFill>
                  <a:srgbClr val="999999"/>
                </a:solidFill>
                <a:latin typeface="Arial"/>
                <a:cs typeface="Arial"/>
              </a:rPr>
              <a:t>@anilsaidso</a:t>
            </a:r>
            <a:endParaRPr sz="1200" dirty="0">
              <a:latin typeface="Arial"/>
              <a:cs typeface="Arial"/>
            </a:endParaRPr>
          </a:p>
        </p:txBody>
      </p:sp>
      <p:sp>
        <p:nvSpPr>
          <p:cNvPr id="15" name="object 15"/>
          <p:cNvSpPr txBox="1"/>
          <p:nvPr/>
        </p:nvSpPr>
        <p:spPr>
          <a:xfrm rot="19800000">
            <a:off x="65304" y="445578"/>
            <a:ext cx="1834883" cy="593368"/>
          </a:xfrm>
          <a:prstGeom prst="rect">
            <a:avLst/>
          </a:prstGeom>
        </p:spPr>
        <p:txBody>
          <a:bodyPr vert="horz" wrap="square" lIns="0" tIns="0" rIns="0" bIns="0" rtlCol="0">
            <a:spAutoFit/>
          </a:bodyPr>
          <a:lstStyle/>
          <a:p>
            <a:pPr>
              <a:lnSpc>
                <a:spcPts val="4590"/>
              </a:lnSpc>
            </a:pPr>
            <a:r>
              <a:rPr sz="4600" spc="-535" dirty="0">
                <a:solidFill>
                  <a:srgbClr val="FF9900"/>
                </a:solidFill>
                <a:latin typeface="Arial"/>
                <a:cs typeface="Arial"/>
              </a:rPr>
              <a:t>₿</a:t>
            </a:r>
            <a:r>
              <a:rPr lang="en-US" sz="4600" spc="-490" dirty="0">
                <a:solidFill>
                  <a:srgbClr val="B7B7B7"/>
                </a:solidFill>
                <a:latin typeface="Arial Black"/>
                <a:cs typeface="Arial"/>
              </a:rPr>
              <a:t>3</a:t>
            </a:r>
            <a:r>
              <a:rPr sz="4600" spc="-1045" dirty="0">
                <a:solidFill>
                  <a:srgbClr val="B7B7B7"/>
                </a:solidFill>
                <a:latin typeface="Arial Black"/>
                <a:cs typeface="Arial Black"/>
              </a:rPr>
              <a:t>.</a:t>
            </a:r>
            <a:r>
              <a:rPr sz="4600" spc="-409" dirty="0">
                <a:solidFill>
                  <a:srgbClr val="B7B7B7"/>
                </a:solidFill>
                <a:latin typeface="Arial Black"/>
                <a:cs typeface="Arial Black"/>
              </a:rPr>
              <a:t>1</a:t>
            </a:r>
            <a:r>
              <a:rPr lang="en-US" sz="4600" spc="-409" dirty="0">
                <a:solidFill>
                  <a:srgbClr val="B7B7B7"/>
                </a:solidFill>
                <a:latin typeface="Arial Black"/>
                <a:cs typeface="Arial Black"/>
              </a:rPr>
              <a:t>2</a:t>
            </a:r>
            <a:r>
              <a:rPr sz="4600" spc="-409" dirty="0">
                <a:solidFill>
                  <a:srgbClr val="B7B7B7"/>
                </a:solidFill>
                <a:latin typeface="Arial Black"/>
                <a:cs typeface="Arial Black"/>
              </a:rPr>
              <a:t>5</a:t>
            </a:r>
            <a:endParaRPr sz="4600" dirty="0">
              <a:latin typeface="Arial Black"/>
              <a:cs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33525" y="2010499"/>
            <a:ext cx="501650" cy="3175"/>
          </a:xfrm>
          <a:custGeom>
            <a:avLst/>
            <a:gdLst/>
            <a:ahLst/>
            <a:cxnLst/>
            <a:rect l="l" t="t" r="r" b="b"/>
            <a:pathLst>
              <a:path w="501650" h="3175">
                <a:moveTo>
                  <a:pt x="501599" y="0"/>
                </a:moveTo>
                <a:lnTo>
                  <a:pt x="0" y="2999"/>
                </a:lnTo>
              </a:path>
            </a:pathLst>
          </a:custGeom>
          <a:ln w="38099">
            <a:solidFill>
              <a:srgbClr val="999999"/>
            </a:solidFill>
          </a:ln>
        </p:spPr>
        <p:txBody>
          <a:bodyPr wrap="square" lIns="0" tIns="0" rIns="0" bIns="0" rtlCol="0"/>
          <a:lstStyle/>
          <a:p>
            <a:endParaRPr/>
          </a:p>
        </p:txBody>
      </p:sp>
      <p:grpSp>
        <p:nvGrpSpPr>
          <p:cNvPr id="3" name="object 3"/>
          <p:cNvGrpSpPr/>
          <p:nvPr/>
        </p:nvGrpSpPr>
        <p:grpSpPr>
          <a:xfrm>
            <a:off x="6899297" y="1662637"/>
            <a:ext cx="1379855" cy="593090"/>
            <a:chOff x="6899297" y="1662637"/>
            <a:chExt cx="1379855" cy="593090"/>
          </a:xfrm>
        </p:grpSpPr>
        <p:sp>
          <p:nvSpPr>
            <p:cNvPr id="4" name="object 4"/>
            <p:cNvSpPr/>
            <p:nvPr/>
          </p:nvSpPr>
          <p:spPr>
            <a:xfrm>
              <a:off x="7379124" y="2006200"/>
              <a:ext cx="439420" cy="0"/>
            </a:xfrm>
            <a:custGeom>
              <a:avLst/>
              <a:gdLst/>
              <a:ahLst/>
              <a:cxnLst/>
              <a:rect l="l" t="t" r="r" b="b"/>
              <a:pathLst>
                <a:path w="439420">
                  <a:moveTo>
                    <a:pt x="439199" y="0"/>
                  </a:moveTo>
                  <a:lnTo>
                    <a:pt x="0" y="0"/>
                  </a:lnTo>
                </a:path>
              </a:pathLst>
            </a:custGeom>
            <a:ln w="38099">
              <a:solidFill>
                <a:srgbClr val="B7B7B7"/>
              </a:solidFill>
              <a:prstDash val="lgDash"/>
            </a:ln>
          </p:spPr>
          <p:txBody>
            <a:bodyPr wrap="square" lIns="0" tIns="0" rIns="0" bIns="0" rtlCol="0"/>
            <a:lstStyle/>
            <a:p>
              <a:endParaRPr/>
            </a:p>
          </p:txBody>
        </p:sp>
        <p:pic>
          <p:nvPicPr>
            <p:cNvPr id="5" name="object 5"/>
            <p:cNvPicPr/>
            <p:nvPr/>
          </p:nvPicPr>
          <p:blipFill>
            <a:blip r:embed="rId2" cstate="print"/>
            <a:stretch>
              <a:fillRect/>
            </a:stretch>
          </p:blipFill>
          <p:spPr>
            <a:xfrm>
              <a:off x="7791726" y="1662637"/>
              <a:ext cx="487323" cy="579309"/>
            </a:xfrm>
            <a:prstGeom prst="rect">
              <a:avLst/>
            </a:prstGeom>
          </p:spPr>
        </p:pic>
        <p:pic>
          <p:nvPicPr>
            <p:cNvPr id="6" name="object 6"/>
            <p:cNvPicPr/>
            <p:nvPr/>
          </p:nvPicPr>
          <p:blipFill>
            <a:blip r:embed="rId2" cstate="print"/>
            <a:stretch>
              <a:fillRect/>
            </a:stretch>
          </p:blipFill>
          <p:spPr>
            <a:xfrm>
              <a:off x="6899297" y="1675933"/>
              <a:ext cx="487324" cy="579340"/>
            </a:xfrm>
            <a:prstGeom prst="rect">
              <a:avLst/>
            </a:prstGeom>
          </p:spPr>
        </p:pic>
      </p:grpSp>
      <p:sp>
        <p:nvSpPr>
          <p:cNvPr id="7" name="object 7"/>
          <p:cNvSpPr txBox="1"/>
          <p:nvPr/>
        </p:nvSpPr>
        <p:spPr>
          <a:xfrm>
            <a:off x="677032" y="2890524"/>
            <a:ext cx="1115695" cy="1103630"/>
          </a:xfrm>
          <a:prstGeom prst="rect">
            <a:avLst/>
          </a:prstGeom>
        </p:spPr>
        <p:txBody>
          <a:bodyPr vert="horz" wrap="square" lIns="0" tIns="229235" rIns="0" bIns="0" rtlCol="0">
            <a:spAutoFit/>
          </a:bodyPr>
          <a:lstStyle/>
          <a:p>
            <a:pPr algn="ctr">
              <a:lnSpc>
                <a:spcPct val="100000"/>
              </a:lnSpc>
              <a:spcBef>
                <a:spcPts val="1805"/>
              </a:spcBef>
            </a:pPr>
            <a:r>
              <a:rPr sz="3000" i="1" spc="-10" dirty="0">
                <a:solidFill>
                  <a:srgbClr val="783E04"/>
                </a:solidFill>
                <a:latin typeface="Calibri"/>
                <a:cs typeface="Calibri"/>
              </a:rPr>
              <a:t>bitcoin</a:t>
            </a:r>
            <a:endParaRPr sz="3000" dirty="0">
              <a:latin typeface="Calibri"/>
              <a:cs typeface="Calibri"/>
            </a:endParaRPr>
          </a:p>
          <a:p>
            <a:pPr marL="1905" algn="ctr">
              <a:lnSpc>
                <a:spcPct val="100000"/>
              </a:lnSpc>
              <a:spcBef>
                <a:spcPts val="1019"/>
              </a:spcBef>
            </a:pPr>
            <a:r>
              <a:rPr lang="vi-VN" sz="1800" spc="-10" dirty="0">
                <a:solidFill>
                  <a:srgbClr val="666666"/>
                </a:solidFill>
                <a:latin typeface="Tahoma"/>
                <a:cs typeface="Tahoma"/>
              </a:rPr>
              <a:t>tiền</a:t>
            </a:r>
            <a:endParaRPr sz="1800" dirty="0">
              <a:latin typeface="Tahoma"/>
              <a:cs typeface="Tahoma"/>
            </a:endParaRPr>
          </a:p>
        </p:txBody>
      </p:sp>
      <p:sp>
        <p:nvSpPr>
          <p:cNvPr id="8" name="object 8"/>
          <p:cNvSpPr txBox="1"/>
          <p:nvPr/>
        </p:nvSpPr>
        <p:spPr>
          <a:xfrm>
            <a:off x="2580825" y="743700"/>
            <a:ext cx="2743200" cy="3367589"/>
          </a:xfrm>
          <a:prstGeom prst="rect">
            <a:avLst/>
          </a:prstGeom>
          <a:ln w="19049">
            <a:solidFill>
              <a:srgbClr val="FF9900"/>
            </a:solidFill>
          </a:ln>
        </p:spPr>
        <p:txBody>
          <a:bodyPr vert="horz" wrap="square" lIns="0" tIns="0" rIns="0" bIns="0" rtlCol="0">
            <a:spAutoFit/>
          </a:bodyPr>
          <a:lstStyle/>
          <a:p>
            <a:pPr>
              <a:lnSpc>
                <a:spcPct val="100000"/>
              </a:lnSpc>
            </a:pPr>
            <a:endParaRPr sz="3000" dirty="0">
              <a:latin typeface="Times New Roman"/>
              <a:cs typeface="Times New Roman"/>
            </a:endParaRPr>
          </a:p>
          <a:p>
            <a:pPr>
              <a:lnSpc>
                <a:spcPct val="100000"/>
              </a:lnSpc>
            </a:pPr>
            <a:endParaRPr sz="3000" dirty="0">
              <a:latin typeface="Times New Roman"/>
              <a:cs typeface="Times New Roman"/>
            </a:endParaRPr>
          </a:p>
          <a:p>
            <a:pPr>
              <a:lnSpc>
                <a:spcPct val="100000"/>
              </a:lnSpc>
            </a:pPr>
            <a:endParaRPr sz="3000" dirty="0">
              <a:latin typeface="Times New Roman"/>
              <a:cs typeface="Times New Roman"/>
            </a:endParaRPr>
          </a:p>
          <a:p>
            <a:pPr>
              <a:lnSpc>
                <a:spcPct val="100000"/>
              </a:lnSpc>
            </a:pPr>
            <a:endParaRPr sz="3000" dirty="0">
              <a:latin typeface="Times New Roman"/>
              <a:cs typeface="Times New Roman"/>
            </a:endParaRPr>
          </a:p>
          <a:p>
            <a:pPr>
              <a:lnSpc>
                <a:spcPct val="100000"/>
              </a:lnSpc>
              <a:spcBef>
                <a:spcPts val="1460"/>
              </a:spcBef>
            </a:pPr>
            <a:endParaRPr sz="3000" dirty="0">
              <a:latin typeface="Times New Roman"/>
              <a:cs typeface="Times New Roman"/>
            </a:endParaRPr>
          </a:p>
          <a:p>
            <a:pPr marL="419734">
              <a:lnSpc>
                <a:spcPct val="100000"/>
              </a:lnSpc>
            </a:pPr>
            <a:r>
              <a:rPr lang="vi-VN" sz="3000" i="1" dirty="0">
                <a:solidFill>
                  <a:srgbClr val="FF9900"/>
                </a:solidFill>
                <a:latin typeface="Calibri"/>
                <a:cs typeface="Calibri"/>
              </a:rPr>
              <a:t> mạng lưới</a:t>
            </a:r>
            <a:endParaRPr sz="3000" dirty="0">
              <a:latin typeface="Calibri"/>
              <a:cs typeface="Calibri"/>
            </a:endParaRPr>
          </a:p>
          <a:p>
            <a:pPr marL="439420">
              <a:spcBef>
                <a:spcPts val="1019"/>
              </a:spcBef>
            </a:pPr>
            <a:r>
              <a:rPr lang="vi-VN" sz="1800" spc="-150" dirty="0">
                <a:solidFill>
                  <a:srgbClr val="FFFFFF"/>
                </a:solidFill>
                <a:latin typeface="Tahoma"/>
                <a:cs typeface="Tahoma"/>
              </a:rPr>
              <a:t>Kết nối các máy chủ</a:t>
            </a:r>
            <a:endParaRPr lang="vi-VN" sz="1800" spc="-150" dirty="0">
              <a:latin typeface="Tahoma"/>
              <a:cs typeface="Tahoma"/>
            </a:endParaRPr>
          </a:p>
        </p:txBody>
      </p:sp>
      <p:sp>
        <p:nvSpPr>
          <p:cNvPr id="9" name="object 9"/>
          <p:cNvSpPr txBox="1"/>
          <p:nvPr/>
        </p:nvSpPr>
        <p:spPr>
          <a:xfrm>
            <a:off x="5691674" y="2872675"/>
            <a:ext cx="2900680" cy="1098378"/>
          </a:xfrm>
          <a:prstGeom prst="rect">
            <a:avLst/>
          </a:prstGeom>
        </p:spPr>
        <p:txBody>
          <a:bodyPr vert="horz" wrap="square" lIns="0" tIns="229235" rIns="0" bIns="0" rtlCol="0">
            <a:spAutoFit/>
          </a:bodyPr>
          <a:lstStyle/>
          <a:p>
            <a:pPr algn="ctr">
              <a:spcBef>
                <a:spcPts val="1805"/>
              </a:spcBef>
            </a:pPr>
            <a:r>
              <a:rPr lang="vi-VN" sz="3000" i="1" spc="40" dirty="0">
                <a:solidFill>
                  <a:srgbClr val="783E04"/>
                </a:solidFill>
                <a:latin typeface="Calibri"/>
                <a:cs typeface="Calibri"/>
              </a:rPr>
              <a:t>dữ liệu chuỗi</a:t>
            </a:r>
            <a:endParaRPr sz="3000" dirty="0">
              <a:latin typeface="Calibri"/>
              <a:cs typeface="Calibri"/>
            </a:endParaRPr>
          </a:p>
          <a:p>
            <a:pPr algn="ctr">
              <a:spcBef>
                <a:spcPts val="1019"/>
              </a:spcBef>
            </a:pPr>
            <a:r>
              <a:rPr lang="vi-VN" sz="1800" spc="-150" dirty="0">
                <a:solidFill>
                  <a:srgbClr val="666666"/>
                </a:solidFill>
                <a:latin typeface="Tahoma"/>
                <a:cs typeface="Tahoma"/>
              </a:rPr>
              <a:t>n</a:t>
            </a:r>
            <a:r>
              <a:rPr lang="en-AU" sz="1800" spc="-150" dirty="0" err="1">
                <a:solidFill>
                  <a:srgbClr val="666666"/>
                </a:solidFill>
                <a:latin typeface="Tahoma"/>
                <a:cs typeface="Tahoma"/>
              </a:rPr>
              <a:t>ối</a:t>
            </a:r>
            <a:r>
              <a:rPr lang="en-AU" sz="1800" spc="-150" dirty="0">
                <a:solidFill>
                  <a:srgbClr val="666666"/>
                </a:solidFill>
                <a:latin typeface="Tahoma"/>
                <a:cs typeface="Tahoma"/>
              </a:rPr>
              <a:t> </a:t>
            </a:r>
            <a:r>
              <a:rPr lang="en-AU" sz="1800" spc="-150" dirty="0" err="1">
                <a:solidFill>
                  <a:srgbClr val="666666"/>
                </a:solidFill>
                <a:latin typeface="Tahoma"/>
                <a:cs typeface="Tahoma"/>
              </a:rPr>
              <a:t>các</a:t>
            </a:r>
            <a:r>
              <a:rPr lang="en-AU" sz="1800" spc="-150" dirty="0">
                <a:solidFill>
                  <a:srgbClr val="666666"/>
                </a:solidFill>
                <a:latin typeface="Tahoma"/>
                <a:cs typeface="Tahoma"/>
              </a:rPr>
              <a:t> </a:t>
            </a:r>
            <a:r>
              <a:rPr lang="en-AU" sz="1800" spc="-150" dirty="0" err="1">
                <a:solidFill>
                  <a:srgbClr val="666666"/>
                </a:solidFill>
                <a:latin typeface="Tahoma"/>
                <a:cs typeface="Tahoma"/>
              </a:rPr>
              <a:t>giao</a:t>
            </a:r>
            <a:r>
              <a:rPr lang="en-AU" sz="1800" spc="-150" dirty="0">
                <a:solidFill>
                  <a:srgbClr val="666666"/>
                </a:solidFill>
                <a:latin typeface="Tahoma"/>
                <a:cs typeface="Tahoma"/>
              </a:rPr>
              <a:t> </a:t>
            </a:r>
            <a:r>
              <a:rPr lang="en-AU" sz="1800" spc="-150" dirty="0" err="1">
                <a:solidFill>
                  <a:srgbClr val="666666"/>
                </a:solidFill>
                <a:latin typeface="Tahoma"/>
                <a:cs typeface="Tahoma"/>
              </a:rPr>
              <a:t>dịch</a:t>
            </a:r>
            <a:r>
              <a:rPr lang="en-AU" sz="1800" spc="-150" dirty="0">
                <a:solidFill>
                  <a:srgbClr val="666666"/>
                </a:solidFill>
                <a:latin typeface="Tahoma"/>
                <a:cs typeface="Tahoma"/>
              </a:rPr>
              <a:t> </a:t>
            </a:r>
            <a:r>
              <a:rPr lang="en-AU" sz="1800" spc="-150" dirty="0" err="1">
                <a:solidFill>
                  <a:srgbClr val="666666"/>
                </a:solidFill>
                <a:latin typeface="Tahoma"/>
                <a:cs typeface="Tahoma"/>
              </a:rPr>
              <a:t>đã</a:t>
            </a:r>
            <a:r>
              <a:rPr lang="en-AU" sz="1800" spc="-150" dirty="0">
                <a:solidFill>
                  <a:srgbClr val="666666"/>
                </a:solidFill>
                <a:latin typeface="Tahoma"/>
                <a:cs typeface="Tahoma"/>
              </a:rPr>
              <a:t> </a:t>
            </a:r>
            <a:r>
              <a:rPr lang="en-AU" sz="1800" spc="-150" dirty="0" err="1">
                <a:solidFill>
                  <a:srgbClr val="666666"/>
                </a:solidFill>
                <a:latin typeface="Tahoma"/>
                <a:cs typeface="Tahoma"/>
              </a:rPr>
              <a:t>xác</a:t>
            </a:r>
            <a:r>
              <a:rPr lang="en-AU" sz="1800" spc="-150" dirty="0">
                <a:solidFill>
                  <a:srgbClr val="666666"/>
                </a:solidFill>
                <a:latin typeface="Tahoma"/>
                <a:cs typeface="Tahoma"/>
              </a:rPr>
              <a:t> </a:t>
            </a:r>
            <a:r>
              <a:rPr lang="en-AU" sz="1800" spc="-150" dirty="0" err="1">
                <a:solidFill>
                  <a:srgbClr val="666666"/>
                </a:solidFill>
                <a:latin typeface="Tahoma"/>
                <a:cs typeface="Tahoma"/>
              </a:rPr>
              <a:t>minh</a:t>
            </a:r>
            <a:endParaRPr lang="en-AU" sz="1800" spc="-150" dirty="0">
              <a:latin typeface="Tahoma"/>
              <a:cs typeface="Tahoma"/>
            </a:endParaRPr>
          </a:p>
        </p:txBody>
      </p:sp>
      <p:grpSp>
        <p:nvGrpSpPr>
          <p:cNvPr id="10" name="object 10"/>
          <p:cNvGrpSpPr/>
          <p:nvPr/>
        </p:nvGrpSpPr>
        <p:grpSpPr>
          <a:xfrm>
            <a:off x="3120687" y="1128960"/>
            <a:ext cx="1675764" cy="1615440"/>
            <a:chOff x="3120687" y="1128960"/>
            <a:chExt cx="1675764" cy="1615440"/>
          </a:xfrm>
        </p:grpSpPr>
        <p:pic>
          <p:nvPicPr>
            <p:cNvPr id="11" name="object 11"/>
            <p:cNvPicPr/>
            <p:nvPr/>
          </p:nvPicPr>
          <p:blipFill>
            <a:blip r:embed="rId3" cstate="print"/>
            <a:stretch>
              <a:fillRect/>
            </a:stretch>
          </p:blipFill>
          <p:spPr>
            <a:xfrm>
              <a:off x="4063328" y="1128960"/>
              <a:ext cx="172817" cy="184335"/>
            </a:xfrm>
            <a:prstGeom prst="rect">
              <a:avLst/>
            </a:prstGeom>
          </p:spPr>
        </p:pic>
        <p:pic>
          <p:nvPicPr>
            <p:cNvPr id="12" name="object 12"/>
            <p:cNvPicPr/>
            <p:nvPr/>
          </p:nvPicPr>
          <p:blipFill>
            <a:blip r:embed="rId4" cstate="print"/>
            <a:stretch>
              <a:fillRect/>
            </a:stretch>
          </p:blipFill>
          <p:spPr>
            <a:xfrm>
              <a:off x="4496420" y="1414561"/>
              <a:ext cx="170978" cy="186464"/>
            </a:xfrm>
            <a:prstGeom prst="rect">
              <a:avLst/>
            </a:prstGeom>
          </p:spPr>
        </p:pic>
        <p:pic>
          <p:nvPicPr>
            <p:cNvPr id="13" name="object 13"/>
            <p:cNvPicPr/>
            <p:nvPr/>
          </p:nvPicPr>
          <p:blipFill>
            <a:blip r:embed="rId5" cstate="print"/>
            <a:stretch>
              <a:fillRect/>
            </a:stretch>
          </p:blipFill>
          <p:spPr>
            <a:xfrm>
              <a:off x="4625162" y="1826180"/>
              <a:ext cx="170978" cy="187312"/>
            </a:xfrm>
            <a:prstGeom prst="rect">
              <a:avLst/>
            </a:prstGeom>
          </p:spPr>
        </p:pic>
        <p:pic>
          <p:nvPicPr>
            <p:cNvPr id="14" name="object 14"/>
            <p:cNvPicPr/>
            <p:nvPr/>
          </p:nvPicPr>
          <p:blipFill>
            <a:blip r:embed="rId3" cstate="print"/>
            <a:stretch>
              <a:fillRect/>
            </a:stretch>
          </p:blipFill>
          <p:spPr>
            <a:xfrm>
              <a:off x="3618579" y="1128960"/>
              <a:ext cx="172817" cy="184335"/>
            </a:xfrm>
            <a:prstGeom prst="rect">
              <a:avLst/>
            </a:prstGeom>
          </p:spPr>
        </p:pic>
        <p:pic>
          <p:nvPicPr>
            <p:cNvPr id="15" name="object 15"/>
            <p:cNvPicPr/>
            <p:nvPr/>
          </p:nvPicPr>
          <p:blipFill>
            <a:blip r:embed="rId6" cstate="print"/>
            <a:stretch>
              <a:fillRect/>
            </a:stretch>
          </p:blipFill>
          <p:spPr>
            <a:xfrm>
              <a:off x="3261653" y="1416215"/>
              <a:ext cx="172799" cy="182660"/>
            </a:xfrm>
            <a:prstGeom prst="rect">
              <a:avLst/>
            </a:prstGeom>
          </p:spPr>
        </p:pic>
        <p:pic>
          <p:nvPicPr>
            <p:cNvPr id="16" name="object 16"/>
            <p:cNvPicPr/>
            <p:nvPr/>
          </p:nvPicPr>
          <p:blipFill>
            <a:blip r:embed="rId7" cstate="print"/>
            <a:stretch>
              <a:fillRect/>
            </a:stretch>
          </p:blipFill>
          <p:spPr>
            <a:xfrm>
              <a:off x="3120687" y="1845290"/>
              <a:ext cx="173699" cy="184199"/>
            </a:xfrm>
            <a:prstGeom prst="rect">
              <a:avLst/>
            </a:prstGeom>
          </p:spPr>
        </p:pic>
        <p:pic>
          <p:nvPicPr>
            <p:cNvPr id="17" name="object 17"/>
            <p:cNvPicPr/>
            <p:nvPr/>
          </p:nvPicPr>
          <p:blipFill>
            <a:blip r:embed="rId8" cstate="print"/>
            <a:stretch>
              <a:fillRect/>
            </a:stretch>
          </p:blipFill>
          <p:spPr>
            <a:xfrm>
              <a:off x="3263258" y="2273375"/>
              <a:ext cx="169705" cy="185010"/>
            </a:xfrm>
            <a:prstGeom prst="rect">
              <a:avLst/>
            </a:prstGeom>
          </p:spPr>
        </p:pic>
        <p:pic>
          <p:nvPicPr>
            <p:cNvPr id="18" name="object 18"/>
            <p:cNvPicPr/>
            <p:nvPr/>
          </p:nvPicPr>
          <p:blipFill>
            <a:blip r:embed="rId3" cstate="print"/>
            <a:stretch>
              <a:fillRect/>
            </a:stretch>
          </p:blipFill>
          <p:spPr>
            <a:xfrm>
              <a:off x="3618579" y="2559810"/>
              <a:ext cx="172817" cy="184335"/>
            </a:xfrm>
            <a:prstGeom prst="rect">
              <a:avLst/>
            </a:prstGeom>
          </p:spPr>
        </p:pic>
        <p:pic>
          <p:nvPicPr>
            <p:cNvPr id="19" name="object 19"/>
            <p:cNvPicPr/>
            <p:nvPr/>
          </p:nvPicPr>
          <p:blipFill>
            <a:blip r:embed="rId9" cstate="print"/>
            <a:stretch>
              <a:fillRect/>
            </a:stretch>
          </p:blipFill>
          <p:spPr>
            <a:xfrm>
              <a:off x="4063209" y="2559929"/>
              <a:ext cx="173052" cy="184091"/>
            </a:xfrm>
            <a:prstGeom prst="rect">
              <a:avLst/>
            </a:prstGeom>
          </p:spPr>
        </p:pic>
        <p:pic>
          <p:nvPicPr>
            <p:cNvPr id="20" name="object 20"/>
            <p:cNvPicPr/>
            <p:nvPr/>
          </p:nvPicPr>
          <p:blipFill>
            <a:blip r:embed="rId3" cstate="print"/>
            <a:stretch>
              <a:fillRect/>
            </a:stretch>
          </p:blipFill>
          <p:spPr>
            <a:xfrm>
              <a:off x="4495398" y="2273973"/>
              <a:ext cx="172817" cy="184335"/>
            </a:xfrm>
            <a:prstGeom prst="rect">
              <a:avLst/>
            </a:prstGeom>
          </p:spPr>
        </p:pic>
        <p:sp>
          <p:nvSpPr>
            <p:cNvPr id="21" name="object 21"/>
            <p:cNvSpPr/>
            <p:nvPr/>
          </p:nvSpPr>
          <p:spPr>
            <a:xfrm>
              <a:off x="3207435" y="1178791"/>
              <a:ext cx="1505585" cy="1503680"/>
            </a:xfrm>
            <a:custGeom>
              <a:avLst/>
              <a:gdLst/>
              <a:ahLst/>
              <a:cxnLst/>
              <a:rect l="l" t="t" r="r" b="b"/>
              <a:pathLst>
                <a:path w="1505585" h="1503680">
                  <a:moveTo>
                    <a:pt x="86099" y="400690"/>
                  </a:moveTo>
                  <a:lnTo>
                    <a:pt x="0" y="666490"/>
                  </a:lnTo>
                </a:path>
                <a:path w="1505585" h="1503680">
                  <a:moveTo>
                    <a:pt x="101" y="850699"/>
                  </a:moveTo>
                  <a:lnTo>
                    <a:pt x="90401" y="1114099"/>
                  </a:lnTo>
                </a:path>
                <a:path w="1505585" h="1503680">
                  <a:moveTo>
                    <a:pt x="190925" y="1260668"/>
                  </a:moveTo>
                  <a:lnTo>
                    <a:pt x="415925" y="1444868"/>
                  </a:lnTo>
                </a:path>
                <a:path w="1505585" h="1503680">
                  <a:moveTo>
                    <a:pt x="1024799" y="1443042"/>
                  </a:moveTo>
                  <a:lnTo>
                    <a:pt x="1296299" y="1229742"/>
                  </a:lnTo>
                </a:path>
                <a:path w="1505585" h="1503680">
                  <a:moveTo>
                    <a:pt x="1403115" y="1099278"/>
                  </a:moveTo>
                  <a:lnTo>
                    <a:pt x="1505115" y="834678"/>
                  </a:lnTo>
                </a:path>
                <a:path w="1505585" h="1503680">
                  <a:moveTo>
                    <a:pt x="1429523" y="398302"/>
                  </a:moveTo>
                  <a:lnTo>
                    <a:pt x="1501223" y="647302"/>
                  </a:lnTo>
                </a:path>
                <a:path w="1505585" h="1503680">
                  <a:moveTo>
                    <a:pt x="1023866" y="70513"/>
                  </a:moveTo>
                  <a:lnTo>
                    <a:pt x="1319366" y="259813"/>
                  </a:lnTo>
                </a:path>
                <a:path w="1505585" h="1503680">
                  <a:moveTo>
                    <a:pt x="195135" y="257077"/>
                  </a:moveTo>
                  <a:lnTo>
                    <a:pt x="419535" y="84577"/>
                  </a:lnTo>
                </a:path>
                <a:path w="1505585" h="1503680">
                  <a:moveTo>
                    <a:pt x="227017" y="318534"/>
                  </a:moveTo>
                  <a:lnTo>
                    <a:pt x="1289017" y="324234"/>
                  </a:lnTo>
                </a:path>
                <a:path w="1505585" h="1503680">
                  <a:moveTo>
                    <a:pt x="86951" y="759049"/>
                  </a:moveTo>
                  <a:lnTo>
                    <a:pt x="1417751" y="746149"/>
                  </a:lnTo>
                </a:path>
                <a:path w="1505585" h="1503680">
                  <a:moveTo>
                    <a:pt x="210425" y="1130168"/>
                  </a:moveTo>
                  <a:lnTo>
                    <a:pt x="1292825" y="1158968"/>
                  </a:lnTo>
                </a:path>
                <a:path w="1505585" h="1503680">
                  <a:moveTo>
                    <a:pt x="468809" y="130334"/>
                  </a:moveTo>
                  <a:lnTo>
                    <a:pt x="460109" y="1390934"/>
                  </a:lnTo>
                </a:path>
                <a:path w="1505585" h="1503680">
                  <a:moveTo>
                    <a:pt x="913557" y="130334"/>
                  </a:moveTo>
                  <a:lnTo>
                    <a:pt x="915357" y="1386134"/>
                  </a:lnTo>
                </a:path>
                <a:path w="1505585" h="1503680">
                  <a:moveTo>
                    <a:pt x="1366836" y="422234"/>
                  </a:moveTo>
                  <a:lnTo>
                    <a:pt x="1337136" y="1105034"/>
                  </a:lnTo>
                </a:path>
                <a:path w="1505585" h="1503680">
                  <a:moveTo>
                    <a:pt x="149917" y="420084"/>
                  </a:moveTo>
                  <a:lnTo>
                    <a:pt x="154417" y="1095084"/>
                  </a:lnTo>
                </a:path>
                <a:path w="1505585" h="1503680">
                  <a:moveTo>
                    <a:pt x="208288" y="386053"/>
                  </a:moveTo>
                  <a:lnTo>
                    <a:pt x="1292788" y="1159153"/>
                  </a:lnTo>
                </a:path>
                <a:path w="1505585" h="1503680">
                  <a:moveTo>
                    <a:pt x="534903" y="124499"/>
                  </a:moveTo>
                  <a:lnTo>
                    <a:pt x="915303" y="1385999"/>
                  </a:lnTo>
                </a:path>
                <a:path w="1505585" h="1503680">
                  <a:moveTo>
                    <a:pt x="913557" y="130334"/>
                  </a:moveTo>
                  <a:lnTo>
                    <a:pt x="526257" y="1385234"/>
                  </a:lnTo>
                </a:path>
                <a:path w="1505585" h="1503680">
                  <a:moveTo>
                    <a:pt x="1308623" y="391552"/>
                  </a:moveTo>
                  <a:lnTo>
                    <a:pt x="210323" y="1130152"/>
                  </a:lnTo>
                </a:path>
                <a:path w="1505585" h="1503680">
                  <a:moveTo>
                    <a:pt x="1441416" y="678496"/>
                  </a:moveTo>
                  <a:lnTo>
                    <a:pt x="208416" y="385996"/>
                  </a:lnTo>
                </a:path>
                <a:path w="1505585" h="1503680">
                  <a:moveTo>
                    <a:pt x="1337021" y="1105112"/>
                  </a:moveTo>
                  <a:lnTo>
                    <a:pt x="534821" y="124412"/>
                  </a:lnTo>
                </a:path>
                <a:path w="1505585" h="1503680">
                  <a:moveTo>
                    <a:pt x="981544" y="1390249"/>
                  </a:moveTo>
                  <a:lnTo>
                    <a:pt x="1308544" y="391549"/>
                  </a:lnTo>
                </a:path>
                <a:path w="1505585" h="1503680">
                  <a:moveTo>
                    <a:pt x="575553" y="1430849"/>
                  </a:moveTo>
                  <a:lnTo>
                    <a:pt x="1308753" y="391649"/>
                  </a:lnTo>
                </a:path>
                <a:path w="1505585" h="1503680">
                  <a:moveTo>
                    <a:pt x="575553" y="1430849"/>
                  </a:moveTo>
                  <a:lnTo>
                    <a:pt x="1444053" y="811049"/>
                  </a:lnTo>
                </a:path>
                <a:path w="1505585" h="1503680">
                  <a:moveTo>
                    <a:pt x="210425" y="1130168"/>
                  </a:moveTo>
                  <a:lnTo>
                    <a:pt x="915425" y="1386068"/>
                  </a:lnTo>
                </a:path>
                <a:path w="1505585" h="1503680">
                  <a:moveTo>
                    <a:pt x="61514" y="824042"/>
                  </a:moveTo>
                  <a:lnTo>
                    <a:pt x="915313" y="1385942"/>
                  </a:lnTo>
                </a:path>
                <a:path w="1505585" h="1503680">
                  <a:moveTo>
                    <a:pt x="61514" y="824042"/>
                  </a:moveTo>
                  <a:lnTo>
                    <a:pt x="460213" y="1391042"/>
                  </a:lnTo>
                </a:path>
                <a:path w="1505585" h="1503680">
                  <a:moveTo>
                    <a:pt x="86951" y="759049"/>
                  </a:moveTo>
                  <a:lnTo>
                    <a:pt x="468851" y="130249"/>
                  </a:lnTo>
                </a:path>
                <a:path w="1505585" h="1503680">
                  <a:moveTo>
                    <a:pt x="579117" y="70513"/>
                  </a:moveTo>
                  <a:lnTo>
                    <a:pt x="1288917" y="324313"/>
                  </a:lnTo>
                </a:path>
                <a:path w="1505585" h="1503680">
                  <a:moveTo>
                    <a:pt x="579117" y="70513"/>
                  </a:moveTo>
                  <a:lnTo>
                    <a:pt x="1441317" y="678613"/>
                  </a:lnTo>
                </a:path>
                <a:path w="1505585" h="1503680">
                  <a:moveTo>
                    <a:pt x="1288984" y="324229"/>
                  </a:moveTo>
                  <a:lnTo>
                    <a:pt x="86884" y="758929"/>
                  </a:lnTo>
                </a:path>
                <a:path w="1505585" h="1503680">
                  <a:moveTo>
                    <a:pt x="1292806" y="1159099"/>
                  </a:moveTo>
                  <a:lnTo>
                    <a:pt x="61606" y="823999"/>
                  </a:lnTo>
                </a:path>
                <a:path w="1505585" h="1503680">
                  <a:moveTo>
                    <a:pt x="1337021" y="1105112"/>
                  </a:moveTo>
                  <a:lnTo>
                    <a:pt x="979721" y="124412"/>
                  </a:lnTo>
                </a:path>
                <a:path w="1505585" h="1503680">
                  <a:moveTo>
                    <a:pt x="225528" y="1198773"/>
                  </a:moveTo>
                  <a:lnTo>
                    <a:pt x="1444128" y="810873"/>
                  </a:lnTo>
                </a:path>
                <a:path w="1505585" h="1503680">
                  <a:moveTo>
                    <a:pt x="981544" y="1390249"/>
                  </a:moveTo>
                  <a:lnTo>
                    <a:pt x="1444144" y="810949"/>
                  </a:lnTo>
                </a:path>
                <a:path w="1505585" h="1503680">
                  <a:moveTo>
                    <a:pt x="915299" y="1386042"/>
                  </a:moveTo>
                  <a:lnTo>
                    <a:pt x="208199" y="386142"/>
                  </a:lnTo>
                </a:path>
                <a:path w="1505585" h="1503680">
                  <a:moveTo>
                    <a:pt x="575553" y="1430849"/>
                  </a:moveTo>
                  <a:lnTo>
                    <a:pt x="1292853" y="1159049"/>
                  </a:lnTo>
                </a:path>
                <a:path w="1505585" h="1503680">
                  <a:moveTo>
                    <a:pt x="227017" y="318534"/>
                  </a:moveTo>
                  <a:lnTo>
                    <a:pt x="864217" y="84534"/>
                  </a:lnTo>
                </a:path>
                <a:path w="1505585" h="1503680">
                  <a:moveTo>
                    <a:pt x="979651" y="124499"/>
                  </a:moveTo>
                  <a:lnTo>
                    <a:pt x="1441351" y="678599"/>
                  </a:lnTo>
                </a:path>
                <a:path w="1505585" h="1503680">
                  <a:moveTo>
                    <a:pt x="913557" y="130334"/>
                  </a:moveTo>
                  <a:lnTo>
                    <a:pt x="87057" y="759134"/>
                  </a:lnTo>
                </a:path>
                <a:path w="1505585" h="1503680">
                  <a:moveTo>
                    <a:pt x="859799" y="1503342"/>
                  </a:moveTo>
                  <a:lnTo>
                    <a:pt x="578999" y="1501242"/>
                  </a:lnTo>
                </a:path>
                <a:path w="1505585" h="1503680">
                  <a:moveTo>
                    <a:pt x="575553" y="0"/>
                  </a:moveTo>
                  <a:lnTo>
                    <a:pt x="860853" y="14099"/>
                  </a:lnTo>
                </a:path>
              </a:pathLst>
            </a:custGeom>
            <a:ln w="9524">
              <a:solidFill>
                <a:srgbClr val="B7B7B7"/>
              </a:solidFill>
            </a:ln>
          </p:spPr>
          <p:txBody>
            <a:bodyPr wrap="square" lIns="0" tIns="0" rIns="0" bIns="0" rtlCol="0"/>
            <a:lstStyle/>
            <a:p>
              <a:endParaRPr/>
            </a:p>
          </p:txBody>
        </p:sp>
      </p:grpSp>
      <p:pic>
        <p:nvPicPr>
          <p:cNvPr id="22" name="object 22"/>
          <p:cNvPicPr/>
          <p:nvPr/>
        </p:nvPicPr>
        <p:blipFill>
          <a:blip r:embed="rId2" cstate="print"/>
          <a:stretch>
            <a:fillRect/>
          </a:stretch>
        </p:blipFill>
        <p:spPr>
          <a:xfrm>
            <a:off x="5968384" y="1662647"/>
            <a:ext cx="487316" cy="579299"/>
          </a:xfrm>
          <a:prstGeom prst="rect">
            <a:avLst/>
          </a:prstGeom>
        </p:spPr>
      </p:pic>
      <p:sp>
        <p:nvSpPr>
          <p:cNvPr id="23" name="object 23"/>
          <p:cNvSpPr txBox="1"/>
          <p:nvPr/>
        </p:nvSpPr>
        <p:spPr>
          <a:xfrm>
            <a:off x="6203350" y="1869075"/>
            <a:ext cx="100965" cy="238760"/>
          </a:xfrm>
          <a:prstGeom prst="rect">
            <a:avLst/>
          </a:prstGeom>
        </p:spPr>
        <p:txBody>
          <a:bodyPr vert="horz" wrap="square" lIns="0" tIns="12700" rIns="0" bIns="0" rtlCol="0">
            <a:spAutoFit/>
          </a:bodyPr>
          <a:lstStyle/>
          <a:p>
            <a:pPr marL="12700">
              <a:lnSpc>
                <a:spcPct val="100000"/>
              </a:lnSpc>
              <a:spcBef>
                <a:spcPts val="100"/>
              </a:spcBef>
            </a:pPr>
            <a:r>
              <a:rPr sz="1400" spc="-400" dirty="0">
                <a:latin typeface="Arial Black"/>
                <a:cs typeface="Arial Black"/>
              </a:rPr>
              <a:t>1</a:t>
            </a:r>
            <a:endParaRPr sz="1400">
              <a:latin typeface="Arial Black"/>
              <a:cs typeface="Arial Black"/>
            </a:endParaRPr>
          </a:p>
        </p:txBody>
      </p:sp>
      <p:sp>
        <p:nvSpPr>
          <p:cNvPr id="24" name="object 24"/>
          <p:cNvSpPr txBox="1"/>
          <p:nvPr/>
        </p:nvSpPr>
        <p:spPr>
          <a:xfrm>
            <a:off x="7113950" y="1869088"/>
            <a:ext cx="130175" cy="238760"/>
          </a:xfrm>
          <a:prstGeom prst="rect">
            <a:avLst/>
          </a:prstGeom>
        </p:spPr>
        <p:txBody>
          <a:bodyPr vert="horz" wrap="square" lIns="0" tIns="12700" rIns="0" bIns="0" rtlCol="0">
            <a:spAutoFit/>
          </a:bodyPr>
          <a:lstStyle/>
          <a:p>
            <a:pPr marL="12700">
              <a:lnSpc>
                <a:spcPct val="100000"/>
              </a:lnSpc>
              <a:spcBef>
                <a:spcPts val="100"/>
              </a:spcBef>
            </a:pPr>
            <a:r>
              <a:rPr sz="1400" spc="-70" dirty="0">
                <a:latin typeface="Arial Black"/>
                <a:cs typeface="Arial Black"/>
              </a:rPr>
              <a:t>2</a:t>
            </a:r>
            <a:endParaRPr sz="1400">
              <a:latin typeface="Arial Black"/>
              <a:cs typeface="Arial Black"/>
            </a:endParaRPr>
          </a:p>
        </p:txBody>
      </p:sp>
      <p:sp>
        <p:nvSpPr>
          <p:cNvPr id="25" name="object 25"/>
          <p:cNvSpPr txBox="1"/>
          <p:nvPr/>
        </p:nvSpPr>
        <p:spPr>
          <a:xfrm>
            <a:off x="7965625" y="1858663"/>
            <a:ext cx="127635" cy="238760"/>
          </a:xfrm>
          <a:prstGeom prst="rect">
            <a:avLst/>
          </a:prstGeom>
        </p:spPr>
        <p:txBody>
          <a:bodyPr vert="horz" wrap="square" lIns="0" tIns="12700" rIns="0" bIns="0" rtlCol="0">
            <a:spAutoFit/>
          </a:bodyPr>
          <a:lstStyle/>
          <a:p>
            <a:pPr marL="12700">
              <a:lnSpc>
                <a:spcPct val="100000"/>
              </a:lnSpc>
              <a:spcBef>
                <a:spcPts val="100"/>
              </a:spcBef>
            </a:pPr>
            <a:r>
              <a:rPr sz="1400" spc="-90" dirty="0">
                <a:latin typeface="Arial Black"/>
                <a:cs typeface="Arial Black"/>
              </a:rPr>
              <a:t>3</a:t>
            </a:r>
            <a:endParaRPr sz="1400">
              <a:latin typeface="Arial Black"/>
              <a:cs typeface="Arial Black"/>
            </a:endParaRPr>
          </a:p>
        </p:txBody>
      </p:sp>
      <p:sp>
        <p:nvSpPr>
          <p:cNvPr id="26" name="object 26"/>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
        <p:nvSpPr>
          <p:cNvPr id="27" name="object 27"/>
          <p:cNvSpPr txBox="1">
            <a:spLocks noGrp="1"/>
          </p:cNvSpPr>
          <p:nvPr>
            <p:ph type="title"/>
          </p:nvPr>
        </p:nvSpPr>
        <p:spPr>
          <a:xfrm>
            <a:off x="89502" y="1444447"/>
            <a:ext cx="2475159" cy="828432"/>
          </a:xfrm>
          <a:prstGeom prst="rect">
            <a:avLst/>
          </a:prstGeom>
        </p:spPr>
        <p:txBody>
          <a:bodyPr vert="horz" wrap="square" lIns="0" tIns="12700" rIns="0" bIns="0" rtlCol="0">
            <a:spAutoFit/>
          </a:bodyPr>
          <a:lstStyle/>
          <a:p>
            <a:pPr marL="12700">
              <a:lnSpc>
                <a:spcPct val="100000"/>
              </a:lnSpc>
              <a:spcBef>
                <a:spcPts val="100"/>
              </a:spcBef>
            </a:pPr>
            <a:r>
              <a:rPr spc="-490" dirty="0">
                <a:solidFill>
                  <a:srgbClr val="783E04"/>
                </a:solidFill>
                <a:latin typeface="Arial"/>
                <a:cs typeface="Arial"/>
              </a:rPr>
              <a:t>₿</a:t>
            </a:r>
            <a:r>
              <a:rPr lang="en-US" spc="-300" dirty="0"/>
              <a:t>3.12</a:t>
            </a:r>
            <a:r>
              <a:rPr spc="-300" dirty="0"/>
              <a:t>5</a:t>
            </a:r>
          </a:p>
        </p:txBody>
      </p:sp>
      <p:pic>
        <p:nvPicPr>
          <p:cNvPr id="28" name="object 28"/>
          <p:cNvPicPr/>
          <p:nvPr/>
        </p:nvPicPr>
        <p:blipFill>
          <a:blip r:embed="rId10" cstate="print"/>
          <a:stretch>
            <a:fillRect/>
          </a:stretch>
        </p:blipFill>
        <p:spPr>
          <a:xfrm>
            <a:off x="6131128" y="1380156"/>
            <a:ext cx="239999" cy="240030"/>
          </a:xfrm>
          <a:prstGeom prst="rect">
            <a:avLst/>
          </a:prstGeom>
        </p:spPr>
      </p:pic>
      <p:grpSp>
        <p:nvGrpSpPr>
          <p:cNvPr id="29" name="object 29"/>
          <p:cNvGrpSpPr/>
          <p:nvPr/>
        </p:nvGrpSpPr>
        <p:grpSpPr>
          <a:xfrm>
            <a:off x="7022965" y="1332624"/>
            <a:ext cx="1163955" cy="335280"/>
            <a:chOff x="7022965" y="1332624"/>
            <a:chExt cx="1163955" cy="335280"/>
          </a:xfrm>
        </p:grpSpPr>
        <p:pic>
          <p:nvPicPr>
            <p:cNvPr id="30" name="object 30"/>
            <p:cNvPicPr/>
            <p:nvPr/>
          </p:nvPicPr>
          <p:blipFill>
            <a:blip r:embed="rId10" cstate="print"/>
            <a:stretch>
              <a:fillRect/>
            </a:stretch>
          </p:blipFill>
          <p:spPr>
            <a:xfrm>
              <a:off x="7022965" y="1387781"/>
              <a:ext cx="239999" cy="240030"/>
            </a:xfrm>
            <a:prstGeom prst="rect">
              <a:avLst/>
            </a:prstGeom>
          </p:spPr>
        </p:pic>
        <p:pic>
          <p:nvPicPr>
            <p:cNvPr id="31" name="object 31"/>
            <p:cNvPicPr/>
            <p:nvPr/>
          </p:nvPicPr>
          <p:blipFill>
            <a:blip r:embed="rId11" cstate="print"/>
            <a:stretch>
              <a:fillRect/>
            </a:stretch>
          </p:blipFill>
          <p:spPr>
            <a:xfrm>
              <a:off x="7851425" y="1332624"/>
              <a:ext cx="335099" cy="335100"/>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6775" y="1142241"/>
            <a:ext cx="2900425" cy="1487587"/>
          </a:xfrm>
          <a:prstGeom prst="rect">
            <a:avLst/>
          </a:prstGeom>
        </p:spPr>
        <p:txBody>
          <a:bodyPr vert="horz" wrap="square" lIns="0" tIns="10160" rIns="0" bIns="0" rtlCol="0">
            <a:spAutoFit/>
          </a:bodyPr>
          <a:lstStyle/>
          <a:p>
            <a:pPr marL="12700" marR="5080">
              <a:lnSpc>
                <a:spcPct val="100299"/>
              </a:lnSpc>
              <a:spcBef>
                <a:spcPts val="80"/>
              </a:spcBef>
            </a:pPr>
            <a:r>
              <a:rPr lang="vi-VN" sz="4800" i="1" spc="-10" dirty="0">
                <a:solidFill>
                  <a:srgbClr val="FF9900"/>
                </a:solidFill>
                <a:latin typeface="Calibri"/>
                <a:cs typeface="Calibri"/>
              </a:rPr>
              <a:t>Mạng lưới </a:t>
            </a:r>
            <a:r>
              <a:rPr sz="4800" i="1" spc="-10" dirty="0">
                <a:solidFill>
                  <a:srgbClr val="FF9900"/>
                </a:solidFill>
                <a:latin typeface="Calibri"/>
                <a:cs typeface="Calibri"/>
              </a:rPr>
              <a:t>bitcoin</a:t>
            </a:r>
            <a:endParaRPr sz="4800" dirty="0">
              <a:latin typeface="Calibri"/>
              <a:cs typeface="Calibri"/>
            </a:endParaRPr>
          </a:p>
        </p:txBody>
      </p:sp>
      <p:sp>
        <p:nvSpPr>
          <p:cNvPr id="3" name="object 3"/>
          <p:cNvSpPr txBox="1"/>
          <p:nvPr/>
        </p:nvSpPr>
        <p:spPr>
          <a:xfrm>
            <a:off x="5176775" y="2744092"/>
            <a:ext cx="3566201" cy="1592167"/>
          </a:xfrm>
          <a:prstGeom prst="rect">
            <a:avLst/>
          </a:prstGeom>
        </p:spPr>
        <p:txBody>
          <a:bodyPr vert="horz" wrap="square" lIns="0" tIns="8255" rIns="0" bIns="0" rtlCol="0">
            <a:spAutoFit/>
          </a:bodyPr>
          <a:lstStyle/>
          <a:p>
            <a:pPr marL="12700" marR="5080">
              <a:lnSpc>
                <a:spcPct val="101000"/>
              </a:lnSpc>
              <a:spcBef>
                <a:spcPts val="65"/>
              </a:spcBef>
            </a:pPr>
            <a:r>
              <a:rPr lang="vi-VN" sz="2600" spc="110" dirty="0">
                <a:solidFill>
                  <a:srgbClr val="FFFFFF"/>
                </a:solidFill>
                <a:latin typeface="Tahoma"/>
                <a:cs typeface="Tahoma"/>
              </a:rPr>
              <a:t>Tập hợp các máy chủ được kết nối theo 1 tổ hợp các quy tắc chung.</a:t>
            </a:r>
            <a:endParaRPr sz="2600" dirty="0">
              <a:latin typeface="Tahoma"/>
              <a:cs typeface="Tahoma"/>
            </a:endParaRPr>
          </a:p>
        </p:txBody>
      </p:sp>
      <p:grpSp>
        <p:nvGrpSpPr>
          <p:cNvPr id="4" name="object 4"/>
          <p:cNvGrpSpPr/>
          <p:nvPr/>
        </p:nvGrpSpPr>
        <p:grpSpPr>
          <a:xfrm>
            <a:off x="1444275" y="1215834"/>
            <a:ext cx="2586355" cy="2501900"/>
            <a:chOff x="1444275" y="1215834"/>
            <a:chExt cx="2586355" cy="2501900"/>
          </a:xfrm>
        </p:grpSpPr>
        <p:sp>
          <p:nvSpPr>
            <p:cNvPr id="5" name="object 5"/>
            <p:cNvSpPr/>
            <p:nvPr/>
          </p:nvSpPr>
          <p:spPr>
            <a:xfrm>
              <a:off x="1444269" y="1215834"/>
              <a:ext cx="2586355" cy="2501900"/>
            </a:xfrm>
            <a:custGeom>
              <a:avLst/>
              <a:gdLst/>
              <a:ahLst/>
              <a:cxnLst/>
              <a:rect l="l" t="t" r="r" b="b"/>
              <a:pathLst>
                <a:path w="2586354" h="2501900">
                  <a:moveTo>
                    <a:pt x="268198" y="1252791"/>
                  </a:moveTo>
                  <a:lnTo>
                    <a:pt x="257987" y="1198143"/>
                  </a:lnTo>
                  <a:lnTo>
                    <a:pt x="228917" y="1151699"/>
                  </a:lnTo>
                  <a:lnTo>
                    <a:pt x="185420" y="1120533"/>
                  </a:lnTo>
                  <a:lnTo>
                    <a:pt x="134099" y="1109383"/>
                  </a:lnTo>
                  <a:lnTo>
                    <a:pt x="91719" y="1116418"/>
                  </a:lnTo>
                  <a:lnTo>
                    <a:pt x="54902" y="1136472"/>
                  </a:lnTo>
                  <a:lnTo>
                    <a:pt x="25869" y="1167180"/>
                  </a:lnTo>
                  <a:lnTo>
                    <a:pt x="6832" y="1206233"/>
                  </a:lnTo>
                  <a:lnTo>
                    <a:pt x="0" y="1251292"/>
                  </a:lnTo>
                  <a:lnTo>
                    <a:pt x="6832" y="1296416"/>
                  </a:lnTo>
                  <a:lnTo>
                    <a:pt x="25869" y="1335684"/>
                  </a:lnTo>
                  <a:lnTo>
                    <a:pt x="54902" y="1366723"/>
                  </a:lnTo>
                  <a:lnTo>
                    <a:pt x="91719" y="1387182"/>
                  </a:lnTo>
                  <a:lnTo>
                    <a:pt x="134099" y="1394688"/>
                  </a:lnTo>
                  <a:lnTo>
                    <a:pt x="176479" y="1387652"/>
                  </a:lnTo>
                  <a:lnTo>
                    <a:pt x="213296" y="1367612"/>
                  </a:lnTo>
                  <a:lnTo>
                    <a:pt x="242328" y="1336890"/>
                  </a:lnTo>
                  <a:lnTo>
                    <a:pt x="261366" y="1297838"/>
                  </a:lnTo>
                  <a:lnTo>
                    <a:pt x="268198" y="1252791"/>
                  </a:lnTo>
                  <a:close/>
                </a:path>
                <a:path w="2586354" h="2501900">
                  <a:moveTo>
                    <a:pt x="483870" y="1911680"/>
                  </a:moveTo>
                  <a:lnTo>
                    <a:pt x="477862" y="1867903"/>
                  </a:lnTo>
                  <a:lnTo>
                    <a:pt x="458838" y="1827453"/>
                  </a:lnTo>
                  <a:lnTo>
                    <a:pt x="420966" y="1790674"/>
                  </a:lnTo>
                  <a:lnTo>
                    <a:pt x="372465" y="1772970"/>
                  </a:lnTo>
                  <a:lnTo>
                    <a:pt x="346379" y="1772259"/>
                  </a:lnTo>
                  <a:lnTo>
                    <a:pt x="320713" y="1777034"/>
                  </a:lnTo>
                  <a:lnTo>
                    <a:pt x="273596" y="1802244"/>
                  </a:lnTo>
                  <a:lnTo>
                    <a:pt x="243509" y="1836013"/>
                  </a:lnTo>
                  <a:lnTo>
                    <a:pt x="224955" y="1876450"/>
                  </a:lnTo>
                  <a:lnTo>
                    <a:pt x="218427" y="1920227"/>
                  </a:lnTo>
                  <a:lnTo>
                    <a:pt x="224421" y="1964004"/>
                  </a:lnTo>
                  <a:lnTo>
                    <a:pt x="243446" y="2004453"/>
                  </a:lnTo>
                  <a:lnTo>
                    <a:pt x="273443" y="2035873"/>
                  </a:lnTo>
                  <a:lnTo>
                    <a:pt x="310019" y="2054529"/>
                  </a:lnTo>
                  <a:lnTo>
                    <a:pt x="350126" y="2059978"/>
                  </a:lnTo>
                  <a:lnTo>
                    <a:pt x="390702" y="2051824"/>
                  </a:lnTo>
                  <a:lnTo>
                    <a:pt x="428688" y="2029650"/>
                  </a:lnTo>
                  <a:lnTo>
                    <a:pt x="458787" y="1995881"/>
                  </a:lnTo>
                  <a:lnTo>
                    <a:pt x="477342" y="1955444"/>
                  </a:lnTo>
                  <a:lnTo>
                    <a:pt x="483870" y="1911680"/>
                  </a:lnTo>
                  <a:close/>
                </a:path>
                <a:path w="2586354" h="2501900">
                  <a:moveTo>
                    <a:pt x="484733" y="570826"/>
                  </a:moveTo>
                  <a:lnTo>
                    <a:pt x="469061" y="517969"/>
                  </a:lnTo>
                  <a:lnTo>
                    <a:pt x="435444" y="475576"/>
                  </a:lnTo>
                  <a:lnTo>
                    <a:pt x="389013" y="450100"/>
                  </a:lnTo>
                  <a:lnTo>
                    <a:pt x="363270" y="445058"/>
                  </a:lnTo>
                  <a:lnTo>
                    <a:pt x="336829" y="445427"/>
                  </a:lnTo>
                  <a:lnTo>
                    <a:pt x="295363" y="457657"/>
                  </a:lnTo>
                  <a:lnTo>
                    <a:pt x="260769" y="482079"/>
                  </a:lnTo>
                  <a:lnTo>
                    <a:pt x="234988" y="516115"/>
                  </a:lnTo>
                  <a:lnTo>
                    <a:pt x="219989" y="557161"/>
                  </a:lnTo>
                  <a:lnTo>
                    <a:pt x="217728" y="602627"/>
                  </a:lnTo>
                  <a:lnTo>
                    <a:pt x="229082" y="646480"/>
                  </a:lnTo>
                  <a:lnTo>
                    <a:pt x="251993" y="683006"/>
                  </a:lnTo>
                  <a:lnTo>
                    <a:pt x="284010" y="710158"/>
                  </a:lnTo>
                  <a:lnTo>
                    <a:pt x="322707" y="725855"/>
                  </a:lnTo>
                  <a:lnTo>
                    <a:pt x="365633" y="728027"/>
                  </a:lnTo>
                  <a:lnTo>
                    <a:pt x="407098" y="715797"/>
                  </a:lnTo>
                  <a:lnTo>
                    <a:pt x="441693" y="691375"/>
                  </a:lnTo>
                  <a:lnTo>
                    <a:pt x="467474" y="657352"/>
                  </a:lnTo>
                  <a:lnTo>
                    <a:pt x="482473" y="616305"/>
                  </a:lnTo>
                  <a:lnTo>
                    <a:pt x="484733" y="570826"/>
                  </a:lnTo>
                  <a:close/>
                </a:path>
                <a:path w="2586354" h="2501900">
                  <a:moveTo>
                    <a:pt x="1034961" y="2336317"/>
                  </a:moveTo>
                  <a:lnTo>
                    <a:pt x="1022845" y="2292769"/>
                  </a:lnTo>
                  <a:lnTo>
                    <a:pt x="991577" y="2249081"/>
                  </a:lnTo>
                  <a:lnTo>
                    <a:pt x="946734" y="2222030"/>
                  </a:lnTo>
                  <a:lnTo>
                    <a:pt x="895146" y="2215718"/>
                  </a:lnTo>
                  <a:lnTo>
                    <a:pt x="869378" y="2220734"/>
                  </a:lnTo>
                  <a:lnTo>
                    <a:pt x="809523" y="2258326"/>
                  </a:lnTo>
                  <a:lnTo>
                    <a:pt x="784656" y="2294369"/>
                  </a:lnTo>
                  <a:lnTo>
                    <a:pt x="771080" y="2336101"/>
                  </a:lnTo>
                  <a:lnTo>
                    <a:pt x="769835" y="2380323"/>
                  </a:lnTo>
                  <a:lnTo>
                    <a:pt x="781951" y="2423871"/>
                  </a:lnTo>
                  <a:lnTo>
                    <a:pt x="806348" y="2460726"/>
                  </a:lnTo>
                  <a:lnTo>
                    <a:pt x="839292" y="2486342"/>
                  </a:lnTo>
                  <a:lnTo>
                    <a:pt x="877874" y="2499690"/>
                  </a:lnTo>
                  <a:lnTo>
                    <a:pt x="919137" y="2499753"/>
                  </a:lnTo>
                  <a:lnTo>
                    <a:pt x="960145" y="2485517"/>
                  </a:lnTo>
                  <a:lnTo>
                    <a:pt x="995273" y="2458313"/>
                  </a:lnTo>
                  <a:lnTo>
                    <a:pt x="1020140" y="2422258"/>
                  </a:lnTo>
                  <a:lnTo>
                    <a:pt x="1033716" y="2380538"/>
                  </a:lnTo>
                  <a:lnTo>
                    <a:pt x="1034961" y="2336317"/>
                  </a:lnTo>
                  <a:close/>
                </a:path>
                <a:path w="2586354" h="2501900">
                  <a:moveTo>
                    <a:pt x="1034961" y="120599"/>
                  </a:moveTo>
                  <a:lnTo>
                    <a:pt x="1022845" y="77063"/>
                  </a:lnTo>
                  <a:lnTo>
                    <a:pt x="991577" y="33375"/>
                  </a:lnTo>
                  <a:lnTo>
                    <a:pt x="946734" y="6311"/>
                  </a:lnTo>
                  <a:lnTo>
                    <a:pt x="895146" y="0"/>
                  </a:lnTo>
                  <a:lnTo>
                    <a:pt x="869378" y="5029"/>
                  </a:lnTo>
                  <a:lnTo>
                    <a:pt x="809523" y="42608"/>
                  </a:lnTo>
                  <a:lnTo>
                    <a:pt x="784656" y="78663"/>
                  </a:lnTo>
                  <a:lnTo>
                    <a:pt x="771080" y="120383"/>
                  </a:lnTo>
                  <a:lnTo>
                    <a:pt x="769835" y="164617"/>
                  </a:lnTo>
                  <a:lnTo>
                    <a:pt x="781951" y="208153"/>
                  </a:lnTo>
                  <a:lnTo>
                    <a:pt x="806348" y="245021"/>
                  </a:lnTo>
                  <a:lnTo>
                    <a:pt x="839292" y="270637"/>
                  </a:lnTo>
                  <a:lnTo>
                    <a:pt x="877874" y="283984"/>
                  </a:lnTo>
                  <a:lnTo>
                    <a:pt x="919137" y="284048"/>
                  </a:lnTo>
                  <a:lnTo>
                    <a:pt x="960145" y="269811"/>
                  </a:lnTo>
                  <a:lnTo>
                    <a:pt x="995273" y="242608"/>
                  </a:lnTo>
                  <a:lnTo>
                    <a:pt x="1020140" y="206552"/>
                  </a:lnTo>
                  <a:lnTo>
                    <a:pt x="1033716" y="164833"/>
                  </a:lnTo>
                  <a:lnTo>
                    <a:pt x="1034961" y="120599"/>
                  </a:lnTo>
                  <a:close/>
                </a:path>
                <a:path w="2586354" h="2501900">
                  <a:moveTo>
                    <a:pt x="1721789" y="120599"/>
                  </a:moveTo>
                  <a:lnTo>
                    <a:pt x="1709674" y="77063"/>
                  </a:lnTo>
                  <a:lnTo>
                    <a:pt x="1678406" y="33375"/>
                  </a:lnTo>
                  <a:lnTo>
                    <a:pt x="1633562" y="6311"/>
                  </a:lnTo>
                  <a:lnTo>
                    <a:pt x="1581962" y="0"/>
                  </a:lnTo>
                  <a:lnTo>
                    <a:pt x="1556207" y="5029"/>
                  </a:lnTo>
                  <a:lnTo>
                    <a:pt x="1496352" y="42608"/>
                  </a:lnTo>
                  <a:lnTo>
                    <a:pt x="1471485" y="78663"/>
                  </a:lnTo>
                  <a:lnTo>
                    <a:pt x="1457909" y="120383"/>
                  </a:lnTo>
                  <a:lnTo>
                    <a:pt x="1456664" y="164617"/>
                  </a:lnTo>
                  <a:lnTo>
                    <a:pt x="1468780" y="208153"/>
                  </a:lnTo>
                  <a:lnTo>
                    <a:pt x="1493164" y="245021"/>
                  </a:lnTo>
                  <a:lnTo>
                    <a:pt x="1526120" y="270637"/>
                  </a:lnTo>
                  <a:lnTo>
                    <a:pt x="1564703" y="283984"/>
                  </a:lnTo>
                  <a:lnTo>
                    <a:pt x="1605965" y="284048"/>
                  </a:lnTo>
                  <a:lnTo>
                    <a:pt x="1646974" y="269811"/>
                  </a:lnTo>
                  <a:lnTo>
                    <a:pt x="1682102" y="242608"/>
                  </a:lnTo>
                  <a:lnTo>
                    <a:pt x="1706968" y="206552"/>
                  </a:lnTo>
                  <a:lnTo>
                    <a:pt x="1720545" y="164833"/>
                  </a:lnTo>
                  <a:lnTo>
                    <a:pt x="1721789" y="120599"/>
                  </a:lnTo>
                  <a:close/>
                </a:path>
                <a:path w="2586354" h="2501900">
                  <a:moveTo>
                    <a:pt x="1723148" y="2357005"/>
                  </a:moveTo>
                  <a:lnTo>
                    <a:pt x="1716455" y="2311958"/>
                  </a:lnTo>
                  <a:lnTo>
                    <a:pt x="1690801" y="2263838"/>
                  </a:lnTo>
                  <a:lnTo>
                    <a:pt x="1649666" y="2230158"/>
                  </a:lnTo>
                  <a:lnTo>
                    <a:pt x="1599311" y="2216035"/>
                  </a:lnTo>
                  <a:lnTo>
                    <a:pt x="1573174" y="2217077"/>
                  </a:lnTo>
                  <a:lnTo>
                    <a:pt x="1509280" y="2245233"/>
                  </a:lnTo>
                  <a:lnTo>
                    <a:pt x="1480235" y="2277199"/>
                  </a:lnTo>
                  <a:lnTo>
                    <a:pt x="1461706" y="2316530"/>
                  </a:lnTo>
                  <a:lnTo>
                    <a:pt x="1455064" y="2360206"/>
                  </a:lnTo>
                  <a:lnTo>
                    <a:pt x="1461757" y="2405253"/>
                  </a:lnTo>
                  <a:lnTo>
                    <a:pt x="1481429" y="2445550"/>
                  </a:lnTo>
                  <a:lnTo>
                    <a:pt x="1510957" y="2475979"/>
                  </a:lnTo>
                  <a:lnTo>
                    <a:pt x="1547545" y="2495105"/>
                  </a:lnTo>
                  <a:lnTo>
                    <a:pt x="1588427" y="2501468"/>
                  </a:lnTo>
                  <a:lnTo>
                    <a:pt x="1630807" y="2493607"/>
                  </a:lnTo>
                  <a:lnTo>
                    <a:pt x="1668932" y="2471978"/>
                  </a:lnTo>
                  <a:lnTo>
                    <a:pt x="1697977" y="2440013"/>
                  </a:lnTo>
                  <a:lnTo>
                    <a:pt x="1716519" y="2400681"/>
                  </a:lnTo>
                  <a:lnTo>
                    <a:pt x="1723148" y="2357005"/>
                  </a:lnTo>
                  <a:close/>
                </a:path>
                <a:path w="2586354" h="2501900">
                  <a:moveTo>
                    <a:pt x="2388920" y="571982"/>
                  </a:moveTo>
                  <a:lnTo>
                    <a:pt x="2380005" y="528739"/>
                  </a:lnTo>
                  <a:lnTo>
                    <a:pt x="2358313" y="489864"/>
                  </a:lnTo>
                  <a:lnTo>
                    <a:pt x="2318016" y="456133"/>
                  </a:lnTo>
                  <a:lnTo>
                    <a:pt x="2268385" y="442302"/>
                  </a:lnTo>
                  <a:lnTo>
                    <a:pt x="2242274" y="443649"/>
                  </a:lnTo>
                  <a:lnTo>
                    <a:pt x="2193137" y="462445"/>
                  </a:lnTo>
                  <a:lnTo>
                    <a:pt x="2143747" y="515467"/>
                  </a:lnTo>
                  <a:lnTo>
                    <a:pt x="2127910" y="557314"/>
                  </a:lnTo>
                  <a:lnTo>
                    <a:pt x="2124303" y="601535"/>
                  </a:lnTo>
                  <a:lnTo>
                    <a:pt x="2133206" y="644766"/>
                  </a:lnTo>
                  <a:lnTo>
                    <a:pt x="2154910" y="683653"/>
                  </a:lnTo>
                  <a:lnTo>
                    <a:pt x="2186978" y="712660"/>
                  </a:lnTo>
                  <a:lnTo>
                    <a:pt x="2224760" y="728395"/>
                  </a:lnTo>
                  <a:lnTo>
                    <a:pt x="2265184" y="730669"/>
                  </a:lnTo>
                  <a:lnTo>
                    <a:pt x="2305177" y="719315"/>
                  </a:lnTo>
                  <a:lnTo>
                    <a:pt x="2341664" y="694156"/>
                  </a:lnTo>
                  <a:lnTo>
                    <a:pt x="2369464" y="658050"/>
                  </a:lnTo>
                  <a:lnTo>
                    <a:pt x="2385314" y="616204"/>
                  </a:lnTo>
                  <a:lnTo>
                    <a:pt x="2388920" y="571982"/>
                  </a:lnTo>
                  <a:close/>
                </a:path>
                <a:path w="2586354" h="2501900">
                  <a:moveTo>
                    <a:pt x="2389035" y="1893684"/>
                  </a:moveTo>
                  <a:lnTo>
                    <a:pt x="2376919" y="1850136"/>
                  </a:lnTo>
                  <a:lnTo>
                    <a:pt x="2345652" y="1806460"/>
                  </a:lnTo>
                  <a:lnTo>
                    <a:pt x="2300808" y="1779397"/>
                  </a:lnTo>
                  <a:lnTo>
                    <a:pt x="2249208" y="1773085"/>
                  </a:lnTo>
                  <a:lnTo>
                    <a:pt x="2223452" y="1778114"/>
                  </a:lnTo>
                  <a:lnTo>
                    <a:pt x="2163597" y="1815693"/>
                  </a:lnTo>
                  <a:lnTo>
                    <a:pt x="2138730" y="1851748"/>
                  </a:lnTo>
                  <a:lnTo>
                    <a:pt x="2125154" y="1893468"/>
                  </a:lnTo>
                  <a:lnTo>
                    <a:pt x="2123910" y="1937689"/>
                  </a:lnTo>
                  <a:lnTo>
                    <a:pt x="2136025" y="1981238"/>
                  </a:lnTo>
                  <a:lnTo>
                    <a:pt x="2160409" y="2018106"/>
                  </a:lnTo>
                  <a:lnTo>
                    <a:pt x="2193366" y="2043722"/>
                  </a:lnTo>
                  <a:lnTo>
                    <a:pt x="2231936" y="2057057"/>
                  </a:lnTo>
                  <a:lnTo>
                    <a:pt x="2273211" y="2057120"/>
                  </a:lnTo>
                  <a:lnTo>
                    <a:pt x="2314219" y="2042896"/>
                  </a:lnTo>
                  <a:lnTo>
                    <a:pt x="2349347" y="2015693"/>
                  </a:lnTo>
                  <a:lnTo>
                    <a:pt x="2374214" y="1979637"/>
                  </a:lnTo>
                  <a:lnTo>
                    <a:pt x="2387790" y="1937918"/>
                  </a:lnTo>
                  <a:lnTo>
                    <a:pt x="2389035" y="1893684"/>
                  </a:lnTo>
                  <a:close/>
                </a:path>
                <a:path w="2586354" h="2501900">
                  <a:moveTo>
                    <a:pt x="2586126" y="1239240"/>
                  </a:moveTo>
                  <a:lnTo>
                    <a:pt x="2585224" y="1194854"/>
                  </a:lnTo>
                  <a:lnTo>
                    <a:pt x="2571978" y="1152893"/>
                  </a:lnTo>
                  <a:lnTo>
                    <a:pt x="2546477" y="1116749"/>
                  </a:lnTo>
                  <a:lnTo>
                    <a:pt x="2503030" y="1087907"/>
                  </a:lnTo>
                  <a:lnTo>
                    <a:pt x="2452306" y="1079906"/>
                  </a:lnTo>
                  <a:lnTo>
                    <a:pt x="2426500" y="1084287"/>
                  </a:lnTo>
                  <a:lnTo>
                    <a:pt x="2379599" y="1108684"/>
                  </a:lnTo>
                  <a:lnTo>
                    <a:pt x="2335911" y="1167130"/>
                  </a:lnTo>
                  <a:lnTo>
                    <a:pt x="2324417" y="1210576"/>
                  </a:lnTo>
                  <a:lnTo>
                    <a:pt x="2325332" y="1254963"/>
                  </a:lnTo>
                  <a:lnTo>
                    <a:pt x="2338565" y="1296911"/>
                  </a:lnTo>
                  <a:lnTo>
                    <a:pt x="2364079" y="1333055"/>
                  </a:lnTo>
                  <a:lnTo>
                    <a:pt x="2398877" y="1358163"/>
                  </a:lnTo>
                  <a:lnTo>
                    <a:pt x="2438019" y="1369415"/>
                  </a:lnTo>
                  <a:lnTo>
                    <a:pt x="2478405" y="1366977"/>
                  </a:lnTo>
                  <a:lnTo>
                    <a:pt x="2516987" y="1351051"/>
                  </a:lnTo>
                  <a:lnTo>
                    <a:pt x="2550680" y="1321803"/>
                  </a:lnTo>
                  <a:lnTo>
                    <a:pt x="2574633" y="1282674"/>
                  </a:lnTo>
                  <a:lnTo>
                    <a:pt x="2586126" y="1239240"/>
                  </a:lnTo>
                  <a:close/>
                </a:path>
              </a:pathLst>
            </a:custGeom>
            <a:solidFill>
              <a:srgbClr val="FFFFFF"/>
            </a:solidFill>
          </p:spPr>
          <p:txBody>
            <a:bodyPr wrap="square" lIns="0" tIns="0" rIns="0" bIns="0" rtlCol="0"/>
            <a:lstStyle/>
            <a:p>
              <a:endParaRPr/>
            </a:p>
          </p:txBody>
        </p:sp>
        <p:sp>
          <p:nvSpPr>
            <p:cNvPr id="6" name="object 6"/>
            <p:cNvSpPr/>
            <p:nvPr/>
          </p:nvSpPr>
          <p:spPr>
            <a:xfrm>
              <a:off x="1578375" y="1292886"/>
              <a:ext cx="2324735" cy="2328545"/>
            </a:xfrm>
            <a:custGeom>
              <a:avLst/>
              <a:gdLst/>
              <a:ahLst/>
              <a:cxnLst/>
              <a:rect l="l" t="t" r="r" b="b"/>
              <a:pathLst>
                <a:path w="2324735" h="2328545">
                  <a:moveTo>
                    <a:pt x="132915" y="620828"/>
                  </a:moveTo>
                  <a:lnTo>
                    <a:pt x="15" y="1032428"/>
                  </a:lnTo>
                </a:path>
                <a:path w="2324735" h="2328545">
                  <a:moveTo>
                    <a:pt x="0" y="1317629"/>
                  </a:moveTo>
                  <a:lnTo>
                    <a:pt x="139499" y="1725329"/>
                  </a:lnTo>
                </a:path>
                <a:path w="2324735" h="2328545">
                  <a:moveTo>
                    <a:pt x="294594" y="1952591"/>
                  </a:moveTo>
                  <a:lnTo>
                    <a:pt x="642294" y="2237591"/>
                  </a:lnTo>
                </a:path>
                <a:path w="2324735" h="2328545">
                  <a:moveTo>
                    <a:pt x="1582357" y="2234896"/>
                  </a:moveTo>
                  <a:lnTo>
                    <a:pt x="2002057" y="1904296"/>
                  </a:lnTo>
                </a:path>
                <a:path w="2324735" h="2328545">
                  <a:moveTo>
                    <a:pt x="2166707" y="1702338"/>
                  </a:moveTo>
                  <a:lnTo>
                    <a:pt x="2324207" y="1292838"/>
                  </a:lnTo>
                </a:path>
                <a:path w="2324735" h="2328545">
                  <a:moveTo>
                    <a:pt x="2207559" y="617100"/>
                  </a:moveTo>
                  <a:lnTo>
                    <a:pt x="2318259" y="1002900"/>
                  </a:lnTo>
                </a:path>
                <a:path w="2324735" h="2328545">
                  <a:moveTo>
                    <a:pt x="1581132" y="109143"/>
                  </a:moveTo>
                  <a:lnTo>
                    <a:pt x="2037433" y="402243"/>
                  </a:lnTo>
                </a:path>
                <a:path w="2324735" h="2328545">
                  <a:moveTo>
                    <a:pt x="301348" y="398513"/>
                  </a:moveTo>
                  <a:lnTo>
                    <a:pt x="647848" y="131213"/>
                  </a:lnTo>
                </a:path>
                <a:path w="2324735" h="2328545">
                  <a:moveTo>
                    <a:pt x="350631" y="493771"/>
                  </a:moveTo>
                  <a:lnTo>
                    <a:pt x="1990431" y="502171"/>
                  </a:lnTo>
                </a:path>
                <a:path w="2324735" h="2328545">
                  <a:moveTo>
                    <a:pt x="134099" y="1175729"/>
                  </a:moveTo>
                  <a:lnTo>
                    <a:pt x="2189099" y="1155929"/>
                  </a:lnTo>
                </a:path>
                <a:path w="2324735" h="2328545">
                  <a:moveTo>
                    <a:pt x="324744" y="1750391"/>
                  </a:moveTo>
                  <a:lnTo>
                    <a:pt x="1996344" y="1795091"/>
                  </a:lnTo>
                </a:path>
                <a:path w="2324735" h="2328545">
                  <a:moveTo>
                    <a:pt x="723965" y="201844"/>
                  </a:moveTo>
                  <a:lnTo>
                    <a:pt x="710465" y="2153944"/>
                  </a:lnTo>
                </a:path>
                <a:path w="2324735" h="2328545">
                  <a:moveTo>
                    <a:pt x="1410790" y="201844"/>
                  </a:moveTo>
                  <a:lnTo>
                    <a:pt x="1413190" y="2146444"/>
                  </a:lnTo>
                </a:path>
                <a:path w="2324735" h="2328545">
                  <a:moveTo>
                    <a:pt x="2110735" y="654162"/>
                  </a:moveTo>
                  <a:lnTo>
                    <a:pt x="2064535" y="1711362"/>
                  </a:lnTo>
                </a:path>
                <a:path w="2324735" h="2328545">
                  <a:moveTo>
                    <a:pt x="231531" y="650971"/>
                  </a:moveTo>
                  <a:lnTo>
                    <a:pt x="238431" y="1695871"/>
                  </a:lnTo>
                </a:path>
                <a:path w="2324735" h="2328545">
                  <a:moveTo>
                    <a:pt x="321712" y="598342"/>
                  </a:moveTo>
                  <a:lnTo>
                    <a:pt x="1996312" y="1795042"/>
                  </a:lnTo>
                </a:path>
                <a:path w="2324735" h="2328545">
                  <a:moveTo>
                    <a:pt x="826051" y="192749"/>
                  </a:moveTo>
                  <a:lnTo>
                    <a:pt x="1413451" y="2146650"/>
                  </a:lnTo>
                </a:path>
                <a:path w="2324735" h="2328545">
                  <a:moveTo>
                    <a:pt x="1410790" y="201844"/>
                  </a:moveTo>
                  <a:lnTo>
                    <a:pt x="812590" y="2144944"/>
                  </a:lnTo>
                </a:path>
                <a:path w="2324735" h="2328545">
                  <a:moveTo>
                    <a:pt x="2020809" y="606600"/>
                  </a:moveTo>
                  <a:lnTo>
                    <a:pt x="324609" y="1750500"/>
                  </a:lnTo>
                </a:path>
                <a:path w="2324735" h="2328545">
                  <a:moveTo>
                    <a:pt x="2225776" y="1050945"/>
                  </a:moveTo>
                  <a:lnTo>
                    <a:pt x="321676" y="598245"/>
                  </a:lnTo>
                </a:path>
                <a:path w="2324735" h="2328545">
                  <a:moveTo>
                    <a:pt x="2064621" y="1711433"/>
                  </a:moveTo>
                  <a:lnTo>
                    <a:pt x="825921" y="192833"/>
                  </a:lnTo>
                </a:path>
                <a:path w="2324735" h="2328545">
                  <a:moveTo>
                    <a:pt x="1515571" y="2153100"/>
                  </a:moveTo>
                  <a:lnTo>
                    <a:pt x="2020771" y="606600"/>
                  </a:lnTo>
                </a:path>
                <a:path w="2324735" h="2328545">
                  <a:moveTo>
                    <a:pt x="888751" y="2215709"/>
                  </a:moveTo>
                  <a:lnTo>
                    <a:pt x="2020951" y="606510"/>
                  </a:lnTo>
                </a:path>
                <a:path w="2324735" h="2328545">
                  <a:moveTo>
                    <a:pt x="888751" y="2215709"/>
                  </a:moveTo>
                  <a:lnTo>
                    <a:pt x="2230051" y="1256010"/>
                  </a:lnTo>
                </a:path>
                <a:path w="2324735" h="2328545">
                  <a:moveTo>
                    <a:pt x="324744" y="1750391"/>
                  </a:moveTo>
                  <a:lnTo>
                    <a:pt x="1413444" y="2146691"/>
                  </a:lnTo>
                </a:path>
                <a:path w="2324735" h="2328545">
                  <a:moveTo>
                    <a:pt x="94822" y="1276378"/>
                  </a:moveTo>
                  <a:lnTo>
                    <a:pt x="1413322" y="2146678"/>
                  </a:lnTo>
                </a:path>
                <a:path w="2324735" h="2328545">
                  <a:moveTo>
                    <a:pt x="94822" y="1276378"/>
                  </a:moveTo>
                  <a:lnTo>
                    <a:pt x="710422" y="2154178"/>
                  </a:lnTo>
                </a:path>
                <a:path w="2324735" h="2328545">
                  <a:moveTo>
                    <a:pt x="134099" y="1175729"/>
                  </a:moveTo>
                  <a:lnTo>
                    <a:pt x="723899" y="201929"/>
                  </a:lnTo>
                </a:path>
                <a:path w="2324735" h="2328545">
                  <a:moveTo>
                    <a:pt x="894307" y="109143"/>
                  </a:moveTo>
                  <a:lnTo>
                    <a:pt x="1990507" y="502143"/>
                  </a:lnTo>
                </a:path>
                <a:path w="2324735" h="2328545">
                  <a:moveTo>
                    <a:pt x="894307" y="109143"/>
                  </a:moveTo>
                  <a:lnTo>
                    <a:pt x="2225707" y="1050843"/>
                  </a:lnTo>
                </a:path>
                <a:path w="2324735" h="2328545">
                  <a:moveTo>
                    <a:pt x="1990456" y="502275"/>
                  </a:moveTo>
                  <a:lnTo>
                    <a:pt x="134056" y="1175775"/>
                  </a:lnTo>
                </a:path>
                <a:path w="2324735" h="2328545">
                  <a:moveTo>
                    <a:pt x="1996365" y="1795040"/>
                  </a:moveTo>
                  <a:lnTo>
                    <a:pt x="94965" y="1276340"/>
                  </a:lnTo>
                </a:path>
                <a:path w="2324735" h="2328545">
                  <a:moveTo>
                    <a:pt x="2064621" y="1711433"/>
                  </a:moveTo>
                  <a:lnTo>
                    <a:pt x="1512921" y="192833"/>
                  </a:lnTo>
                </a:path>
                <a:path w="2324735" h="2328545">
                  <a:moveTo>
                    <a:pt x="348035" y="1856711"/>
                  </a:moveTo>
                  <a:lnTo>
                    <a:pt x="2229935" y="1256111"/>
                  </a:lnTo>
                </a:path>
                <a:path w="2324735" h="2328545">
                  <a:moveTo>
                    <a:pt x="1515571" y="2153100"/>
                  </a:moveTo>
                  <a:lnTo>
                    <a:pt x="2229871" y="1256100"/>
                  </a:lnTo>
                </a:path>
                <a:path w="2324735" h="2328545">
                  <a:moveTo>
                    <a:pt x="1413307" y="2146546"/>
                  </a:moveTo>
                  <a:lnTo>
                    <a:pt x="321607" y="598246"/>
                  </a:lnTo>
                </a:path>
                <a:path w="2324735" h="2328545">
                  <a:moveTo>
                    <a:pt x="888751" y="2215709"/>
                  </a:moveTo>
                  <a:lnTo>
                    <a:pt x="1996351" y="1795110"/>
                  </a:lnTo>
                </a:path>
                <a:path w="2324735" h="2328545">
                  <a:moveTo>
                    <a:pt x="350631" y="493771"/>
                  </a:moveTo>
                  <a:lnTo>
                    <a:pt x="1334631" y="131071"/>
                  </a:lnTo>
                </a:path>
                <a:path w="2324735" h="2328545">
                  <a:moveTo>
                    <a:pt x="1512876" y="192749"/>
                  </a:moveTo>
                  <a:lnTo>
                    <a:pt x="2225676" y="1051049"/>
                  </a:lnTo>
                </a:path>
                <a:path w="2324735" h="2328545">
                  <a:moveTo>
                    <a:pt x="1410790" y="201844"/>
                  </a:moveTo>
                  <a:lnTo>
                    <a:pt x="133990" y="1175644"/>
                  </a:lnTo>
                </a:path>
                <a:path w="2324735" h="2328545">
                  <a:moveTo>
                    <a:pt x="1327657" y="2328196"/>
                  </a:moveTo>
                  <a:lnTo>
                    <a:pt x="894457" y="2324896"/>
                  </a:lnTo>
                </a:path>
                <a:path w="2324735" h="2328545">
                  <a:moveTo>
                    <a:pt x="888751" y="0"/>
                  </a:moveTo>
                  <a:lnTo>
                    <a:pt x="1329151" y="21899"/>
                  </a:lnTo>
                </a:path>
              </a:pathLst>
            </a:custGeom>
            <a:ln w="9524">
              <a:solidFill>
                <a:srgbClr val="B7B7B7"/>
              </a:solidFill>
            </a:ln>
          </p:spPr>
          <p:txBody>
            <a:bodyPr wrap="square" lIns="0" tIns="0" rIns="0" bIns="0" rtlCol="0"/>
            <a:lstStyle/>
            <a:p>
              <a:endParaRPr/>
            </a:p>
          </p:txBody>
        </p:sp>
      </p:grpSp>
      <p:sp>
        <p:nvSpPr>
          <p:cNvPr id="7" name="object 7"/>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24450" y="1021515"/>
            <a:ext cx="2732750" cy="1487587"/>
          </a:xfrm>
          <a:prstGeom prst="rect">
            <a:avLst/>
          </a:prstGeom>
        </p:spPr>
        <p:txBody>
          <a:bodyPr vert="horz" wrap="square" lIns="0" tIns="10160" rIns="0" bIns="0" rtlCol="0">
            <a:spAutoFit/>
          </a:bodyPr>
          <a:lstStyle/>
          <a:p>
            <a:pPr marL="12700" marR="5080">
              <a:lnSpc>
                <a:spcPct val="100299"/>
              </a:lnSpc>
              <a:spcBef>
                <a:spcPts val="80"/>
              </a:spcBef>
            </a:pPr>
            <a:r>
              <a:rPr lang="vi-VN" sz="4800" i="1" spc="60" dirty="0">
                <a:solidFill>
                  <a:srgbClr val="FF9900"/>
                </a:solidFill>
                <a:latin typeface="Calibri"/>
                <a:cs typeface="Calibri"/>
              </a:rPr>
              <a:t>Phần mềm</a:t>
            </a:r>
            <a:br>
              <a:rPr lang="vi-VN" sz="4800" i="1" spc="60" dirty="0">
                <a:solidFill>
                  <a:srgbClr val="FF9900"/>
                </a:solidFill>
                <a:latin typeface="Calibri"/>
                <a:cs typeface="Calibri"/>
              </a:rPr>
            </a:br>
            <a:r>
              <a:rPr sz="4800" i="1" spc="60" dirty="0">
                <a:solidFill>
                  <a:srgbClr val="FF9900"/>
                </a:solidFill>
                <a:latin typeface="Calibri"/>
                <a:cs typeface="Calibri"/>
              </a:rPr>
              <a:t>bitcoin</a:t>
            </a:r>
            <a:endParaRPr sz="4800" dirty="0">
              <a:latin typeface="Calibri"/>
              <a:cs typeface="Calibri"/>
            </a:endParaRPr>
          </a:p>
        </p:txBody>
      </p:sp>
      <p:sp>
        <p:nvSpPr>
          <p:cNvPr id="3" name="object 3"/>
          <p:cNvSpPr txBox="1"/>
          <p:nvPr/>
        </p:nvSpPr>
        <p:spPr>
          <a:xfrm>
            <a:off x="5224450" y="2622351"/>
            <a:ext cx="3386150" cy="1734449"/>
          </a:xfrm>
          <a:prstGeom prst="rect">
            <a:avLst/>
          </a:prstGeom>
        </p:spPr>
        <p:txBody>
          <a:bodyPr vert="horz" wrap="square" lIns="0" tIns="10795" rIns="0" bIns="0" rtlCol="0">
            <a:spAutoFit/>
          </a:bodyPr>
          <a:lstStyle/>
          <a:p>
            <a:pPr marL="12700" marR="5080">
              <a:lnSpc>
                <a:spcPct val="100400"/>
              </a:lnSpc>
              <a:spcBef>
                <a:spcPts val="85"/>
              </a:spcBef>
            </a:pPr>
            <a:r>
              <a:rPr lang="vi-VN" sz="2800" spc="90" dirty="0">
                <a:solidFill>
                  <a:srgbClr val="FFFFFF"/>
                </a:solidFill>
                <a:latin typeface="Tahoma"/>
                <a:cs typeface="Tahoma"/>
              </a:rPr>
              <a:t>Phần mềm mã nguồn mở</a:t>
            </a:r>
            <a:r>
              <a:rPr sz="2800" spc="100" dirty="0">
                <a:solidFill>
                  <a:srgbClr val="FFFFFF"/>
                </a:solidFill>
                <a:latin typeface="Tahoma"/>
                <a:cs typeface="Tahoma"/>
              </a:rPr>
              <a:t> </a:t>
            </a:r>
            <a:r>
              <a:rPr lang="vi-VN" sz="2800" spc="100" dirty="0">
                <a:solidFill>
                  <a:srgbClr val="FFFFFF"/>
                </a:solidFill>
                <a:latin typeface="Tahoma"/>
                <a:cs typeface="Tahoma"/>
              </a:rPr>
              <a:t>được viết theo 1 tập hợp các quy tắc.</a:t>
            </a:r>
            <a:endParaRPr sz="2800" dirty="0">
              <a:latin typeface="Tahoma"/>
              <a:cs typeface="Tahoma"/>
            </a:endParaRPr>
          </a:p>
        </p:txBody>
      </p:sp>
      <p:sp>
        <p:nvSpPr>
          <p:cNvPr id="4" name="object 4"/>
          <p:cNvSpPr/>
          <p:nvPr/>
        </p:nvSpPr>
        <p:spPr>
          <a:xfrm>
            <a:off x="961375" y="2061649"/>
            <a:ext cx="2485390" cy="705485"/>
          </a:xfrm>
          <a:custGeom>
            <a:avLst/>
            <a:gdLst/>
            <a:ahLst/>
            <a:cxnLst/>
            <a:rect l="l" t="t" r="r" b="b"/>
            <a:pathLst>
              <a:path w="2485390" h="705485">
                <a:moveTo>
                  <a:pt x="2485199" y="704999"/>
                </a:moveTo>
                <a:lnTo>
                  <a:pt x="0" y="704999"/>
                </a:lnTo>
                <a:lnTo>
                  <a:pt x="0" y="0"/>
                </a:lnTo>
                <a:lnTo>
                  <a:pt x="2485199" y="0"/>
                </a:lnTo>
                <a:lnTo>
                  <a:pt x="2485199" y="704999"/>
                </a:lnTo>
                <a:close/>
              </a:path>
            </a:pathLst>
          </a:custGeom>
          <a:solidFill>
            <a:srgbClr val="FF9900"/>
          </a:solidFill>
        </p:spPr>
        <p:txBody>
          <a:bodyPr wrap="square" lIns="0" tIns="0" rIns="0" bIns="0" rtlCol="0"/>
          <a:lstStyle/>
          <a:p>
            <a:endParaRPr/>
          </a:p>
        </p:txBody>
      </p:sp>
      <p:sp>
        <p:nvSpPr>
          <p:cNvPr id="5" name="object 5"/>
          <p:cNvSpPr txBox="1"/>
          <p:nvPr/>
        </p:nvSpPr>
        <p:spPr>
          <a:xfrm>
            <a:off x="1222599" y="2181994"/>
            <a:ext cx="1960880" cy="436880"/>
          </a:xfrm>
          <a:prstGeom prst="rect">
            <a:avLst/>
          </a:prstGeom>
        </p:spPr>
        <p:txBody>
          <a:bodyPr vert="horz" wrap="square" lIns="0" tIns="12700" rIns="0" bIns="0" rtlCol="0">
            <a:spAutoFit/>
          </a:bodyPr>
          <a:lstStyle/>
          <a:p>
            <a:pPr marL="12700" algn="ctr">
              <a:lnSpc>
                <a:spcPct val="100000"/>
              </a:lnSpc>
              <a:spcBef>
                <a:spcPts val="100"/>
              </a:spcBef>
            </a:pPr>
            <a:r>
              <a:rPr lang="vi-VN" sz="2700" spc="215" dirty="0">
                <a:solidFill>
                  <a:srgbClr val="FFFFFF"/>
                </a:solidFill>
                <a:latin typeface="Verdana"/>
                <a:cs typeface="Verdana"/>
              </a:rPr>
              <a:t>Tải về</a:t>
            </a:r>
            <a:endParaRPr sz="2700" dirty="0">
              <a:latin typeface="Verdana"/>
              <a:cs typeface="Verdana"/>
            </a:endParaRPr>
          </a:p>
        </p:txBody>
      </p:sp>
      <p:pic>
        <p:nvPicPr>
          <p:cNvPr id="6" name="object 6"/>
          <p:cNvPicPr/>
          <p:nvPr/>
        </p:nvPicPr>
        <p:blipFill>
          <a:blip r:embed="rId2" cstate="print"/>
          <a:stretch>
            <a:fillRect/>
          </a:stretch>
        </p:blipFill>
        <p:spPr>
          <a:xfrm>
            <a:off x="2677474" y="2211999"/>
            <a:ext cx="1686650" cy="1686650"/>
          </a:xfrm>
          <a:prstGeom prst="rect">
            <a:avLst/>
          </a:prstGeom>
        </p:spPr>
      </p:pic>
      <p:grpSp>
        <p:nvGrpSpPr>
          <p:cNvPr id="7" name="object 7"/>
          <p:cNvGrpSpPr/>
          <p:nvPr/>
        </p:nvGrpSpPr>
        <p:grpSpPr>
          <a:xfrm>
            <a:off x="961375" y="878399"/>
            <a:ext cx="2485390" cy="962025"/>
            <a:chOff x="961375" y="878399"/>
            <a:chExt cx="2485390" cy="962025"/>
          </a:xfrm>
        </p:grpSpPr>
        <p:pic>
          <p:nvPicPr>
            <p:cNvPr id="8" name="object 8"/>
            <p:cNvPicPr/>
            <p:nvPr/>
          </p:nvPicPr>
          <p:blipFill>
            <a:blip r:embed="rId3" cstate="print"/>
            <a:stretch>
              <a:fillRect/>
            </a:stretch>
          </p:blipFill>
          <p:spPr>
            <a:xfrm>
              <a:off x="961375" y="1293906"/>
              <a:ext cx="2485200" cy="545943"/>
            </a:xfrm>
            <a:prstGeom prst="rect">
              <a:avLst/>
            </a:prstGeom>
          </p:spPr>
        </p:pic>
        <p:pic>
          <p:nvPicPr>
            <p:cNvPr id="9" name="object 9"/>
            <p:cNvPicPr/>
            <p:nvPr/>
          </p:nvPicPr>
          <p:blipFill>
            <a:blip r:embed="rId4" cstate="print"/>
            <a:stretch>
              <a:fillRect/>
            </a:stretch>
          </p:blipFill>
          <p:spPr>
            <a:xfrm>
              <a:off x="1807050" y="878399"/>
              <a:ext cx="415499" cy="415499"/>
            </a:xfrm>
            <a:prstGeom prst="rect">
              <a:avLst/>
            </a:prstGeom>
          </p:spPr>
        </p:pic>
      </p:grpSp>
      <p:sp>
        <p:nvSpPr>
          <p:cNvPr id="10" name="object 10"/>
          <p:cNvSpPr txBox="1"/>
          <p:nvPr/>
        </p:nvSpPr>
        <p:spPr>
          <a:xfrm>
            <a:off x="1186800" y="2832055"/>
            <a:ext cx="1385570" cy="254000"/>
          </a:xfrm>
          <a:prstGeom prst="rect">
            <a:avLst/>
          </a:prstGeom>
        </p:spPr>
        <p:txBody>
          <a:bodyPr vert="horz" wrap="square" lIns="0" tIns="12700" rIns="0" bIns="0" rtlCol="0">
            <a:spAutoFit/>
          </a:bodyPr>
          <a:lstStyle/>
          <a:p>
            <a:pPr marL="12700">
              <a:lnSpc>
                <a:spcPct val="100000"/>
              </a:lnSpc>
              <a:spcBef>
                <a:spcPts val="100"/>
              </a:spcBef>
            </a:pPr>
            <a:r>
              <a:rPr sz="1500" spc="-90" dirty="0">
                <a:solidFill>
                  <a:srgbClr val="999999"/>
                </a:solidFill>
                <a:latin typeface="Lucida Sans Unicode"/>
                <a:cs typeface="Lucida Sans Unicode"/>
              </a:rPr>
              <a:t>Bitcoin</a:t>
            </a:r>
            <a:r>
              <a:rPr sz="1500" spc="-110" dirty="0">
                <a:solidFill>
                  <a:srgbClr val="999999"/>
                </a:solidFill>
                <a:latin typeface="Lucida Sans Unicode"/>
                <a:cs typeface="Lucida Sans Unicode"/>
              </a:rPr>
              <a:t> </a:t>
            </a:r>
            <a:r>
              <a:rPr sz="1500" spc="-150" dirty="0">
                <a:solidFill>
                  <a:srgbClr val="999999"/>
                </a:solidFill>
                <a:latin typeface="Lucida Sans Unicode"/>
                <a:cs typeface="Lucida Sans Unicode"/>
              </a:rPr>
              <a:t>Core</a:t>
            </a:r>
            <a:r>
              <a:rPr sz="1500" spc="-110" dirty="0">
                <a:solidFill>
                  <a:srgbClr val="999999"/>
                </a:solidFill>
                <a:latin typeface="Lucida Sans Unicode"/>
                <a:cs typeface="Lucida Sans Unicode"/>
              </a:rPr>
              <a:t> </a:t>
            </a:r>
            <a:r>
              <a:rPr sz="1500" spc="-105" dirty="0">
                <a:solidFill>
                  <a:srgbClr val="999999"/>
                </a:solidFill>
                <a:latin typeface="Lucida Sans Unicode"/>
                <a:cs typeface="Lucida Sans Unicode"/>
              </a:rPr>
              <a:t>22.0</a:t>
            </a:r>
            <a:endParaRPr sz="1500">
              <a:latin typeface="Lucida Sans Unicode"/>
              <a:cs typeface="Lucida Sans Unicode"/>
            </a:endParaRPr>
          </a:p>
        </p:txBody>
      </p:sp>
      <p:sp>
        <p:nvSpPr>
          <p:cNvPr id="11" name="object 11"/>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69175" y="3392416"/>
            <a:ext cx="561340" cy="1770380"/>
            <a:chOff x="3169175" y="3392416"/>
            <a:chExt cx="561340" cy="1770380"/>
          </a:xfrm>
        </p:grpSpPr>
        <p:sp>
          <p:nvSpPr>
            <p:cNvPr id="3" name="object 3"/>
            <p:cNvSpPr/>
            <p:nvPr/>
          </p:nvSpPr>
          <p:spPr>
            <a:xfrm>
              <a:off x="3444425" y="3855912"/>
              <a:ext cx="7620" cy="1287780"/>
            </a:xfrm>
            <a:custGeom>
              <a:avLst/>
              <a:gdLst/>
              <a:ahLst/>
              <a:cxnLst/>
              <a:rect l="l" t="t" r="r" b="b"/>
              <a:pathLst>
                <a:path w="7620" h="1287779">
                  <a:moveTo>
                    <a:pt x="7329" y="1287587"/>
                  </a:moveTo>
                  <a:lnTo>
                    <a:pt x="0" y="0"/>
                  </a:lnTo>
                </a:path>
              </a:pathLst>
            </a:custGeom>
            <a:ln w="38099">
              <a:solidFill>
                <a:srgbClr val="FFFFFF"/>
              </a:solidFill>
            </a:ln>
          </p:spPr>
          <p:txBody>
            <a:bodyPr wrap="square" lIns="0" tIns="0" rIns="0" bIns="0" rtlCol="0"/>
            <a:lstStyle/>
            <a:p>
              <a:endParaRPr/>
            </a:p>
          </p:txBody>
        </p:sp>
        <p:pic>
          <p:nvPicPr>
            <p:cNvPr id="4" name="object 4"/>
            <p:cNvPicPr/>
            <p:nvPr/>
          </p:nvPicPr>
          <p:blipFill>
            <a:blip r:embed="rId2" cstate="print"/>
            <a:stretch>
              <a:fillRect/>
            </a:stretch>
          </p:blipFill>
          <p:spPr>
            <a:xfrm>
              <a:off x="3169175" y="3392416"/>
              <a:ext cx="561302" cy="656409"/>
            </a:xfrm>
            <a:prstGeom prst="rect">
              <a:avLst/>
            </a:prstGeom>
          </p:spPr>
        </p:pic>
        <p:pic>
          <p:nvPicPr>
            <p:cNvPr id="5" name="object 5"/>
            <p:cNvPicPr/>
            <p:nvPr/>
          </p:nvPicPr>
          <p:blipFill>
            <a:blip r:embed="rId2" cstate="print"/>
            <a:stretch>
              <a:fillRect/>
            </a:stretch>
          </p:blipFill>
          <p:spPr>
            <a:xfrm>
              <a:off x="3169175" y="4383016"/>
              <a:ext cx="561302" cy="656409"/>
            </a:xfrm>
            <a:prstGeom prst="rect">
              <a:avLst/>
            </a:prstGeom>
          </p:spPr>
        </p:pic>
      </p:grpSp>
      <p:sp>
        <p:nvSpPr>
          <p:cNvPr id="6" name="object 6"/>
          <p:cNvSpPr txBox="1">
            <a:spLocks noGrp="1"/>
          </p:cNvSpPr>
          <p:nvPr>
            <p:ph type="title"/>
          </p:nvPr>
        </p:nvSpPr>
        <p:spPr>
          <a:xfrm>
            <a:off x="4886000" y="968040"/>
            <a:ext cx="2657800" cy="751488"/>
          </a:xfrm>
          <a:prstGeom prst="rect">
            <a:avLst/>
          </a:prstGeom>
        </p:spPr>
        <p:txBody>
          <a:bodyPr vert="horz" wrap="square" lIns="0" tIns="12700" rIns="0" bIns="0" rtlCol="0">
            <a:spAutoFit/>
          </a:bodyPr>
          <a:lstStyle/>
          <a:p>
            <a:pPr marL="12700">
              <a:lnSpc>
                <a:spcPct val="100000"/>
              </a:lnSpc>
              <a:spcBef>
                <a:spcPts val="100"/>
              </a:spcBef>
            </a:pPr>
            <a:r>
              <a:rPr lang="vi-VN" sz="4800" i="1" spc="130">
                <a:solidFill>
                  <a:srgbClr val="FF9900"/>
                </a:solidFill>
                <a:latin typeface="Calibri"/>
                <a:cs typeface="Calibri"/>
              </a:rPr>
              <a:t>Máy chủ</a:t>
            </a:r>
            <a:endParaRPr sz="4800" dirty="0">
              <a:latin typeface="Calibri"/>
              <a:cs typeface="Calibri"/>
            </a:endParaRPr>
          </a:p>
        </p:txBody>
      </p:sp>
      <p:sp>
        <p:nvSpPr>
          <p:cNvPr id="7" name="object 7"/>
          <p:cNvSpPr txBox="1"/>
          <p:nvPr/>
        </p:nvSpPr>
        <p:spPr>
          <a:xfrm>
            <a:off x="4938230" y="1912286"/>
            <a:ext cx="3740950" cy="1990544"/>
          </a:xfrm>
          <a:prstGeom prst="rect">
            <a:avLst/>
          </a:prstGeom>
        </p:spPr>
        <p:txBody>
          <a:bodyPr vert="horz" wrap="square" lIns="0" tIns="62229" rIns="0" bIns="0" rtlCol="0">
            <a:spAutoFit/>
          </a:bodyPr>
          <a:lstStyle/>
          <a:p>
            <a:pPr marL="284163" indent="-284163">
              <a:lnSpc>
                <a:spcPct val="100000"/>
              </a:lnSpc>
              <a:spcBef>
                <a:spcPts val="489"/>
              </a:spcBef>
              <a:buFont typeface="Arial"/>
              <a:buChar char="●"/>
              <a:tabLst>
                <a:tab pos="284163" algn="l"/>
              </a:tabLst>
            </a:pPr>
            <a:r>
              <a:rPr lang="vi-VN" sz="2300" dirty="0">
                <a:solidFill>
                  <a:srgbClr val="FFFFFF"/>
                </a:solidFill>
                <a:latin typeface="Tahoma"/>
                <a:cs typeface="Tahoma"/>
              </a:rPr>
              <a:t>Chạy phần mềm</a:t>
            </a:r>
            <a:r>
              <a:rPr sz="2300" dirty="0">
                <a:solidFill>
                  <a:srgbClr val="FFFFFF"/>
                </a:solidFill>
                <a:latin typeface="Tahoma"/>
                <a:cs typeface="Tahoma"/>
              </a:rPr>
              <a:t> </a:t>
            </a:r>
            <a:r>
              <a:rPr lang="vi-VN" sz="2300" spc="55" dirty="0">
                <a:solidFill>
                  <a:srgbClr val="FFFFFF"/>
                </a:solidFill>
                <a:latin typeface="Tahoma"/>
                <a:cs typeface="Tahoma"/>
              </a:rPr>
              <a:t>bitcoin</a:t>
            </a:r>
            <a:endParaRPr sz="2300" dirty="0">
              <a:latin typeface="Tahoma"/>
              <a:cs typeface="Tahoma"/>
            </a:endParaRPr>
          </a:p>
          <a:p>
            <a:pPr marL="284163" marR="5080" indent="-284163">
              <a:lnSpc>
                <a:spcPct val="114100"/>
              </a:lnSpc>
              <a:buFont typeface="Arial"/>
              <a:buChar char="●"/>
              <a:tabLst>
                <a:tab pos="284163" algn="l"/>
              </a:tabLst>
            </a:pPr>
            <a:r>
              <a:rPr lang="vi-VN" sz="2300" spc="75" dirty="0">
                <a:solidFill>
                  <a:srgbClr val="FFFFFF"/>
                </a:solidFill>
                <a:latin typeface="Tahoma"/>
                <a:cs typeface="Tahoma"/>
              </a:rPr>
              <a:t>Lưu giữ 1 bản sao hoàn chỉnh của chuỗi dữ liệu</a:t>
            </a:r>
            <a:endParaRPr sz="2300" dirty="0">
              <a:latin typeface="Tahoma"/>
              <a:cs typeface="Tahoma"/>
            </a:endParaRPr>
          </a:p>
          <a:p>
            <a:pPr marL="284163" marR="21590" indent="-273050">
              <a:lnSpc>
                <a:spcPct val="114100"/>
              </a:lnSpc>
              <a:buFont typeface="Arial"/>
              <a:buChar char="●"/>
              <a:tabLst>
                <a:tab pos="284163" algn="l"/>
              </a:tabLst>
            </a:pPr>
            <a:r>
              <a:rPr lang="vi-VN" sz="2300" spc="70" dirty="0">
                <a:solidFill>
                  <a:srgbClr val="FFFFFF"/>
                </a:solidFill>
                <a:latin typeface="Tahoma"/>
                <a:cs typeface="Tahoma"/>
              </a:rPr>
              <a:t>Thực thi các quy tắc của mạng lưới</a:t>
            </a:r>
            <a:endParaRPr sz="2300" dirty="0">
              <a:latin typeface="Tahoma"/>
              <a:cs typeface="Tahoma"/>
            </a:endParaRPr>
          </a:p>
        </p:txBody>
      </p:sp>
      <p:pic>
        <p:nvPicPr>
          <p:cNvPr id="8" name="object 8"/>
          <p:cNvPicPr/>
          <p:nvPr/>
        </p:nvPicPr>
        <p:blipFill>
          <a:blip r:embed="rId3" cstate="print"/>
          <a:stretch>
            <a:fillRect/>
          </a:stretch>
        </p:blipFill>
        <p:spPr>
          <a:xfrm>
            <a:off x="3837876" y="3649850"/>
            <a:ext cx="276436" cy="271980"/>
          </a:xfrm>
          <a:prstGeom prst="rect">
            <a:avLst/>
          </a:prstGeom>
        </p:spPr>
      </p:pic>
      <p:grpSp>
        <p:nvGrpSpPr>
          <p:cNvPr id="9" name="object 9"/>
          <p:cNvGrpSpPr/>
          <p:nvPr/>
        </p:nvGrpSpPr>
        <p:grpSpPr>
          <a:xfrm>
            <a:off x="-4762" y="-4762"/>
            <a:ext cx="3257550" cy="3326765"/>
            <a:chOff x="-4762" y="-4762"/>
            <a:chExt cx="3257550" cy="3326765"/>
          </a:xfrm>
        </p:grpSpPr>
        <p:sp>
          <p:nvSpPr>
            <p:cNvPr id="10" name="object 10"/>
            <p:cNvSpPr/>
            <p:nvPr/>
          </p:nvSpPr>
          <p:spPr>
            <a:xfrm>
              <a:off x="680935" y="198234"/>
              <a:ext cx="2476500" cy="2676525"/>
            </a:xfrm>
            <a:custGeom>
              <a:avLst/>
              <a:gdLst/>
              <a:ahLst/>
              <a:cxnLst/>
              <a:rect l="l" t="t" r="r" b="b"/>
              <a:pathLst>
                <a:path w="2476500" h="2676525">
                  <a:moveTo>
                    <a:pt x="586447" y="2404427"/>
                  </a:moveTo>
                  <a:lnTo>
                    <a:pt x="582942" y="2361996"/>
                  </a:lnTo>
                  <a:lnTo>
                    <a:pt x="571779" y="2319629"/>
                  </a:lnTo>
                  <a:lnTo>
                    <a:pt x="553313" y="2279573"/>
                  </a:lnTo>
                  <a:lnTo>
                    <a:pt x="528701" y="2243798"/>
                  </a:lnTo>
                  <a:lnTo>
                    <a:pt x="498703" y="2212670"/>
                  </a:lnTo>
                  <a:lnTo>
                    <a:pt x="464083" y="2186533"/>
                  </a:lnTo>
                  <a:lnTo>
                    <a:pt x="425589" y="2165705"/>
                  </a:lnTo>
                  <a:lnTo>
                    <a:pt x="384009" y="2150554"/>
                  </a:lnTo>
                  <a:lnTo>
                    <a:pt x="340080" y="2141397"/>
                  </a:lnTo>
                  <a:lnTo>
                    <a:pt x="294576" y="2138603"/>
                  </a:lnTo>
                  <a:lnTo>
                    <a:pt x="248246" y="2142502"/>
                  </a:lnTo>
                  <a:lnTo>
                    <a:pt x="201879" y="2153437"/>
                  </a:lnTo>
                  <a:lnTo>
                    <a:pt x="157886" y="2171014"/>
                  </a:lnTo>
                  <a:lnTo>
                    <a:pt x="118491" y="2194179"/>
                  </a:lnTo>
                  <a:lnTo>
                    <a:pt x="84061" y="2222195"/>
                  </a:lnTo>
                  <a:lnTo>
                    <a:pt x="54991" y="2254377"/>
                  </a:lnTo>
                  <a:lnTo>
                    <a:pt x="31661" y="2290013"/>
                  </a:lnTo>
                  <a:lnTo>
                    <a:pt x="14465" y="2328405"/>
                  </a:lnTo>
                  <a:lnTo>
                    <a:pt x="3784" y="2368854"/>
                  </a:lnTo>
                  <a:lnTo>
                    <a:pt x="0" y="2410637"/>
                  </a:lnTo>
                  <a:lnTo>
                    <a:pt x="3505" y="2453068"/>
                  </a:lnTo>
                  <a:lnTo>
                    <a:pt x="14668" y="2495435"/>
                  </a:lnTo>
                  <a:lnTo>
                    <a:pt x="33134" y="2535504"/>
                  </a:lnTo>
                  <a:lnTo>
                    <a:pt x="57746" y="2571267"/>
                  </a:lnTo>
                  <a:lnTo>
                    <a:pt x="87744" y="2602395"/>
                  </a:lnTo>
                  <a:lnTo>
                    <a:pt x="122364" y="2628544"/>
                  </a:lnTo>
                  <a:lnTo>
                    <a:pt x="160858" y="2649372"/>
                  </a:lnTo>
                  <a:lnTo>
                    <a:pt x="202438" y="2664523"/>
                  </a:lnTo>
                  <a:lnTo>
                    <a:pt x="246367" y="2673667"/>
                  </a:lnTo>
                  <a:lnTo>
                    <a:pt x="291871" y="2676461"/>
                  </a:lnTo>
                  <a:lnTo>
                    <a:pt x="338201" y="2672562"/>
                  </a:lnTo>
                  <a:lnTo>
                    <a:pt x="384568" y="2661640"/>
                  </a:lnTo>
                  <a:lnTo>
                    <a:pt x="428561" y="2644051"/>
                  </a:lnTo>
                  <a:lnTo>
                    <a:pt x="467956" y="2620899"/>
                  </a:lnTo>
                  <a:lnTo>
                    <a:pt x="502386" y="2592882"/>
                  </a:lnTo>
                  <a:lnTo>
                    <a:pt x="531456" y="2560701"/>
                  </a:lnTo>
                  <a:lnTo>
                    <a:pt x="554786" y="2525052"/>
                  </a:lnTo>
                  <a:lnTo>
                    <a:pt x="571982" y="2486660"/>
                  </a:lnTo>
                  <a:lnTo>
                    <a:pt x="582663" y="2446223"/>
                  </a:lnTo>
                  <a:lnTo>
                    <a:pt x="586447" y="2404427"/>
                  </a:lnTo>
                  <a:close/>
                </a:path>
                <a:path w="2476500" h="2676525">
                  <a:moveTo>
                    <a:pt x="2476487" y="257949"/>
                  </a:moveTo>
                  <a:lnTo>
                    <a:pt x="2472118" y="216344"/>
                  </a:lnTo>
                  <a:lnTo>
                    <a:pt x="2461006" y="175869"/>
                  </a:lnTo>
                  <a:lnTo>
                    <a:pt x="2443162" y="137350"/>
                  </a:lnTo>
                  <a:lnTo>
                    <a:pt x="2418613" y="101561"/>
                  </a:lnTo>
                  <a:lnTo>
                    <a:pt x="2387384" y="69316"/>
                  </a:lnTo>
                  <a:lnTo>
                    <a:pt x="2342616" y="37515"/>
                  </a:lnTo>
                  <a:lnTo>
                    <a:pt x="2292350" y="15024"/>
                  </a:lnTo>
                  <a:lnTo>
                    <a:pt x="2238108" y="2336"/>
                  </a:lnTo>
                  <a:lnTo>
                    <a:pt x="2181415" y="0"/>
                  </a:lnTo>
                  <a:lnTo>
                    <a:pt x="2136076" y="5765"/>
                  </a:lnTo>
                  <a:lnTo>
                    <a:pt x="2092413" y="18059"/>
                  </a:lnTo>
                  <a:lnTo>
                    <a:pt x="2051215" y="36525"/>
                  </a:lnTo>
                  <a:lnTo>
                    <a:pt x="2013229" y="60833"/>
                  </a:lnTo>
                  <a:lnTo>
                    <a:pt x="1979231" y="90614"/>
                  </a:lnTo>
                  <a:lnTo>
                    <a:pt x="1949602" y="126047"/>
                  </a:lnTo>
                  <a:lnTo>
                    <a:pt x="1926805" y="164299"/>
                  </a:lnTo>
                  <a:lnTo>
                    <a:pt x="1910842" y="204584"/>
                  </a:lnTo>
                  <a:lnTo>
                    <a:pt x="1901672" y="246113"/>
                  </a:lnTo>
                  <a:lnTo>
                    <a:pt x="1899272" y="288074"/>
                  </a:lnTo>
                  <a:lnTo>
                    <a:pt x="1903641" y="329692"/>
                  </a:lnTo>
                  <a:lnTo>
                    <a:pt x="1914766" y="370154"/>
                  </a:lnTo>
                  <a:lnTo>
                    <a:pt x="1932597" y="408673"/>
                  </a:lnTo>
                  <a:lnTo>
                    <a:pt x="1957146" y="444461"/>
                  </a:lnTo>
                  <a:lnTo>
                    <a:pt x="1988375" y="476719"/>
                  </a:lnTo>
                  <a:lnTo>
                    <a:pt x="2024837" y="503631"/>
                  </a:lnTo>
                  <a:lnTo>
                    <a:pt x="2064499" y="523976"/>
                  </a:lnTo>
                  <a:lnTo>
                    <a:pt x="2106536" y="537794"/>
                  </a:lnTo>
                  <a:lnTo>
                    <a:pt x="2150097" y="545134"/>
                  </a:lnTo>
                  <a:lnTo>
                    <a:pt x="2194356" y="546023"/>
                  </a:lnTo>
                  <a:lnTo>
                    <a:pt x="2238451" y="540524"/>
                  </a:lnTo>
                  <a:lnTo>
                    <a:pt x="2281555" y="528662"/>
                  </a:lnTo>
                  <a:lnTo>
                    <a:pt x="2322842" y="510501"/>
                  </a:lnTo>
                  <a:lnTo>
                    <a:pt x="2361438" y="486067"/>
                  </a:lnTo>
                  <a:lnTo>
                    <a:pt x="2396528" y="455409"/>
                  </a:lnTo>
                  <a:lnTo>
                    <a:pt x="2426157" y="419989"/>
                  </a:lnTo>
                  <a:lnTo>
                    <a:pt x="2448953" y="381723"/>
                  </a:lnTo>
                  <a:lnTo>
                    <a:pt x="2464917" y="341439"/>
                  </a:lnTo>
                  <a:lnTo>
                    <a:pt x="2474099" y="299923"/>
                  </a:lnTo>
                  <a:lnTo>
                    <a:pt x="2476487" y="257949"/>
                  </a:lnTo>
                  <a:close/>
                </a:path>
              </a:pathLst>
            </a:custGeom>
            <a:solidFill>
              <a:srgbClr val="999999"/>
            </a:solidFill>
          </p:spPr>
          <p:txBody>
            <a:bodyPr wrap="square" lIns="0" tIns="0" rIns="0" bIns="0" rtlCol="0"/>
            <a:lstStyle/>
            <a:p>
              <a:endParaRPr/>
            </a:p>
          </p:txBody>
        </p:sp>
        <p:sp>
          <p:nvSpPr>
            <p:cNvPr id="11" name="object 11"/>
            <p:cNvSpPr/>
            <p:nvPr/>
          </p:nvSpPr>
          <p:spPr>
            <a:xfrm>
              <a:off x="2141808" y="1502450"/>
              <a:ext cx="584200" cy="539115"/>
            </a:xfrm>
            <a:custGeom>
              <a:avLst/>
              <a:gdLst/>
              <a:ahLst/>
              <a:cxnLst/>
              <a:rect l="l" t="t" r="r" b="b"/>
              <a:pathLst>
                <a:path w="584200" h="539114">
                  <a:moveTo>
                    <a:pt x="283197" y="538821"/>
                  </a:moveTo>
                  <a:lnTo>
                    <a:pt x="238412" y="535528"/>
                  </a:lnTo>
                  <a:lnTo>
                    <a:pt x="195097" y="525984"/>
                  </a:lnTo>
                  <a:lnTo>
                    <a:pt x="154053" y="510428"/>
                  </a:lnTo>
                  <a:lnTo>
                    <a:pt x="116084" y="489099"/>
                  </a:lnTo>
                  <a:lnTo>
                    <a:pt x="81990" y="462236"/>
                  </a:lnTo>
                  <a:lnTo>
                    <a:pt x="52575" y="430077"/>
                  </a:lnTo>
                  <a:lnTo>
                    <a:pt x="28641" y="392860"/>
                  </a:lnTo>
                  <a:lnTo>
                    <a:pt x="11602" y="352413"/>
                  </a:lnTo>
                  <a:lnTo>
                    <a:pt x="2149" y="310898"/>
                  </a:lnTo>
                  <a:lnTo>
                    <a:pt x="0" y="269063"/>
                  </a:lnTo>
                  <a:lnTo>
                    <a:pt x="4871" y="227655"/>
                  </a:lnTo>
                  <a:lnTo>
                    <a:pt x="16482" y="187421"/>
                  </a:lnTo>
                  <a:lnTo>
                    <a:pt x="34549" y="149109"/>
                  </a:lnTo>
                  <a:lnTo>
                    <a:pt x="58791" y="113464"/>
                  </a:lnTo>
                  <a:lnTo>
                    <a:pt x="88926" y="81235"/>
                  </a:lnTo>
                  <a:lnTo>
                    <a:pt x="124670" y="53168"/>
                  </a:lnTo>
                  <a:lnTo>
                    <a:pt x="165741" y="30011"/>
                  </a:lnTo>
                  <a:lnTo>
                    <a:pt x="210119" y="13120"/>
                  </a:lnTo>
                  <a:lnTo>
                    <a:pt x="255435" y="3196"/>
                  </a:lnTo>
                  <a:lnTo>
                    <a:pt x="300886" y="0"/>
                  </a:lnTo>
                  <a:lnTo>
                    <a:pt x="345671" y="3293"/>
                  </a:lnTo>
                  <a:lnTo>
                    <a:pt x="388986" y="12837"/>
                  </a:lnTo>
                  <a:lnTo>
                    <a:pt x="430029" y="28393"/>
                  </a:lnTo>
                  <a:lnTo>
                    <a:pt x="467999" y="49722"/>
                  </a:lnTo>
                  <a:lnTo>
                    <a:pt x="502092" y="76585"/>
                  </a:lnTo>
                  <a:lnTo>
                    <a:pt x="531507" y="108744"/>
                  </a:lnTo>
                  <a:lnTo>
                    <a:pt x="555441" y="145960"/>
                  </a:lnTo>
                  <a:lnTo>
                    <a:pt x="572480" y="186408"/>
                  </a:lnTo>
                  <a:lnTo>
                    <a:pt x="581934" y="227923"/>
                  </a:lnTo>
                  <a:lnTo>
                    <a:pt x="584083" y="269758"/>
                  </a:lnTo>
                  <a:lnTo>
                    <a:pt x="579212" y="311166"/>
                  </a:lnTo>
                  <a:lnTo>
                    <a:pt x="567601" y="351399"/>
                  </a:lnTo>
                  <a:lnTo>
                    <a:pt x="549533" y="389712"/>
                  </a:lnTo>
                  <a:lnTo>
                    <a:pt x="525291" y="425357"/>
                  </a:lnTo>
                  <a:lnTo>
                    <a:pt x="495157" y="457586"/>
                  </a:lnTo>
                  <a:lnTo>
                    <a:pt x="459413" y="485653"/>
                  </a:lnTo>
                  <a:lnTo>
                    <a:pt x="418341" y="508810"/>
                  </a:lnTo>
                  <a:lnTo>
                    <a:pt x="373963" y="525701"/>
                  </a:lnTo>
                  <a:lnTo>
                    <a:pt x="328648" y="535625"/>
                  </a:lnTo>
                  <a:lnTo>
                    <a:pt x="283197" y="538821"/>
                  </a:lnTo>
                  <a:close/>
                </a:path>
              </a:pathLst>
            </a:custGeom>
            <a:solidFill>
              <a:srgbClr val="FFFFFF"/>
            </a:solidFill>
          </p:spPr>
          <p:txBody>
            <a:bodyPr wrap="square" lIns="0" tIns="0" rIns="0" bIns="0" rtlCol="0"/>
            <a:lstStyle/>
            <a:p>
              <a:endParaRPr/>
            </a:p>
          </p:txBody>
        </p:sp>
        <p:sp>
          <p:nvSpPr>
            <p:cNvPr id="12" name="object 12"/>
            <p:cNvSpPr/>
            <p:nvPr/>
          </p:nvSpPr>
          <p:spPr>
            <a:xfrm>
              <a:off x="0" y="0"/>
              <a:ext cx="3170555" cy="2693670"/>
            </a:xfrm>
            <a:custGeom>
              <a:avLst/>
              <a:gdLst/>
              <a:ahLst/>
              <a:cxnLst/>
              <a:rect l="l" t="t" r="r" b="b"/>
              <a:pathLst>
                <a:path w="3170555" h="2693670">
                  <a:moveTo>
                    <a:pt x="1252716" y="2517863"/>
                  </a:moveTo>
                  <a:lnTo>
                    <a:pt x="2170416" y="1895363"/>
                  </a:lnTo>
                </a:path>
                <a:path w="3170555" h="2693670">
                  <a:moveTo>
                    <a:pt x="2530794" y="1515287"/>
                  </a:moveTo>
                  <a:lnTo>
                    <a:pt x="2875194" y="744287"/>
                  </a:lnTo>
                </a:path>
                <a:path w="3170555" h="2693670">
                  <a:moveTo>
                    <a:pt x="3170197" y="0"/>
                  </a:moveTo>
                  <a:lnTo>
                    <a:pt x="2862372" y="198236"/>
                  </a:lnTo>
                </a:path>
                <a:path w="3170555" h="2693670">
                  <a:moveTo>
                    <a:pt x="0" y="507973"/>
                  </a:moveTo>
                  <a:lnTo>
                    <a:pt x="2580099" y="486452"/>
                  </a:lnTo>
                </a:path>
                <a:path w="3170555" h="2693670">
                  <a:moveTo>
                    <a:pt x="0" y="1640345"/>
                  </a:moveTo>
                  <a:lnTo>
                    <a:pt x="2158354" y="1689926"/>
                  </a:lnTo>
                </a:path>
                <a:path w="3170555" h="2693670">
                  <a:moveTo>
                    <a:pt x="302035" y="0"/>
                  </a:moveTo>
                  <a:lnTo>
                    <a:pt x="0" y="747049"/>
                  </a:lnTo>
                </a:path>
                <a:path w="3170555" h="2693670">
                  <a:moveTo>
                    <a:pt x="1623560" y="0"/>
                  </a:moveTo>
                  <a:lnTo>
                    <a:pt x="882690" y="2351536"/>
                  </a:lnTo>
                </a:path>
                <a:path w="3170555" h="2693670">
                  <a:moveTo>
                    <a:pt x="29871" y="0"/>
                  </a:moveTo>
                  <a:lnTo>
                    <a:pt x="2158164" y="1689835"/>
                  </a:lnTo>
                </a:path>
                <a:path w="3170555" h="2693670">
                  <a:moveTo>
                    <a:pt x="816105" y="0"/>
                  </a:moveTo>
                  <a:lnTo>
                    <a:pt x="882755" y="2351706"/>
                  </a:lnTo>
                </a:path>
                <a:path w="3170555" h="2693670">
                  <a:moveTo>
                    <a:pt x="1303203" y="0"/>
                  </a:moveTo>
                  <a:lnTo>
                    <a:pt x="0" y="1764541"/>
                  </a:lnTo>
                </a:path>
                <a:path w="3170555" h="2693670">
                  <a:moveTo>
                    <a:pt x="2686212" y="0"/>
                  </a:moveTo>
                  <a:lnTo>
                    <a:pt x="0" y="1030858"/>
                  </a:lnTo>
                </a:path>
                <a:path w="3170555" h="2693670">
                  <a:moveTo>
                    <a:pt x="2660173" y="288841"/>
                  </a:moveTo>
                  <a:lnTo>
                    <a:pt x="711697" y="0"/>
                  </a:lnTo>
                </a:path>
                <a:path w="3170555" h="2693670">
                  <a:moveTo>
                    <a:pt x="2307550" y="1532461"/>
                  </a:moveTo>
                  <a:lnTo>
                    <a:pt x="1300812" y="0"/>
                  </a:lnTo>
                </a:path>
                <a:path w="3170555" h="2693670">
                  <a:moveTo>
                    <a:pt x="1106536" y="2363933"/>
                  </a:moveTo>
                  <a:lnTo>
                    <a:pt x="2891664" y="0"/>
                  </a:lnTo>
                </a:path>
                <a:path w="3170555" h="2693670">
                  <a:moveTo>
                    <a:pt x="0" y="2269869"/>
                  </a:moveTo>
                  <a:lnTo>
                    <a:pt x="2836877" y="0"/>
                  </a:lnTo>
                </a:path>
                <a:path w="3170555" h="2693670">
                  <a:moveTo>
                    <a:pt x="0" y="2318695"/>
                  </a:moveTo>
                  <a:lnTo>
                    <a:pt x="2669436" y="674895"/>
                  </a:lnTo>
                </a:path>
                <a:path w="3170555" h="2693670">
                  <a:moveTo>
                    <a:pt x="0" y="2075232"/>
                  </a:moveTo>
                  <a:lnTo>
                    <a:pt x="882754" y="2351726"/>
                  </a:lnTo>
                </a:path>
                <a:path w="3170555" h="2693670">
                  <a:moveTo>
                    <a:pt x="0" y="1850208"/>
                  </a:moveTo>
                  <a:lnTo>
                    <a:pt x="882909" y="2351671"/>
                  </a:lnTo>
                </a:path>
                <a:path w="3170555" h="2693670">
                  <a:moveTo>
                    <a:pt x="2238619" y="0"/>
                  </a:moveTo>
                  <a:lnTo>
                    <a:pt x="2660062" y="288780"/>
                  </a:lnTo>
                </a:path>
                <a:path w="3170555" h="2693670">
                  <a:moveTo>
                    <a:pt x="1245810" y="0"/>
                  </a:moveTo>
                  <a:lnTo>
                    <a:pt x="0" y="206424"/>
                  </a:lnTo>
                </a:path>
                <a:path w="3170555" h="2693670">
                  <a:moveTo>
                    <a:pt x="2158290" y="1689872"/>
                  </a:moveTo>
                  <a:lnTo>
                    <a:pt x="0" y="1183220"/>
                  </a:lnTo>
                </a:path>
                <a:path w="3170555" h="2693670">
                  <a:moveTo>
                    <a:pt x="2307550" y="1532461"/>
                  </a:moveTo>
                  <a:lnTo>
                    <a:pt x="2135103" y="0"/>
                  </a:lnTo>
                </a:path>
                <a:path w="3170555" h="2693670">
                  <a:moveTo>
                    <a:pt x="0" y="1408281"/>
                  </a:moveTo>
                  <a:lnTo>
                    <a:pt x="2669195" y="674943"/>
                  </a:lnTo>
                </a:path>
                <a:path w="3170555" h="2693670">
                  <a:moveTo>
                    <a:pt x="1106536" y="2363933"/>
                  </a:moveTo>
                  <a:lnTo>
                    <a:pt x="2669236" y="674933"/>
                  </a:lnTo>
                </a:path>
                <a:path w="3170555" h="2693670">
                  <a:moveTo>
                    <a:pt x="882816" y="2351663"/>
                  </a:moveTo>
                  <a:lnTo>
                    <a:pt x="0" y="186468"/>
                  </a:lnTo>
                </a:path>
                <a:path w="3170555" h="2693670">
                  <a:moveTo>
                    <a:pt x="0" y="2395223"/>
                  </a:moveTo>
                  <a:lnTo>
                    <a:pt x="2158236" y="1689795"/>
                  </a:lnTo>
                </a:path>
                <a:path w="3170555" h="2693670">
                  <a:moveTo>
                    <a:pt x="2493449" y="0"/>
                  </a:moveTo>
                  <a:lnTo>
                    <a:pt x="2660268" y="288906"/>
                  </a:lnTo>
                </a:path>
                <a:path w="3170555" h="2693670">
                  <a:moveTo>
                    <a:pt x="695616" y="2693663"/>
                  </a:moveTo>
                  <a:lnTo>
                    <a:pt x="0" y="2689042"/>
                  </a:lnTo>
                </a:path>
              </a:pathLst>
            </a:custGeom>
            <a:ln w="9524">
              <a:solidFill>
                <a:srgbClr val="B7B7B7"/>
              </a:solidFill>
            </a:ln>
          </p:spPr>
          <p:txBody>
            <a:bodyPr wrap="square" lIns="0" tIns="0" rIns="0" bIns="0" rtlCol="0"/>
            <a:lstStyle/>
            <a:p>
              <a:endParaRPr/>
            </a:p>
          </p:txBody>
        </p:sp>
        <p:sp>
          <p:nvSpPr>
            <p:cNvPr id="13" name="object 13"/>
            <p:cNvSpPr/>
            <p:nvPr/>
          </p:nvSpPr>
          <p:spPr>
            <a:xfrm>
              <a:off x="2892250" y="2348724"/>
              <a:ext cx="350520" cy="963930"/>
            </a:xfrm>
            <a:custGeom>
              <a:avLst/>
              <a:gdLst/>
              <a:ahLst/>
              <a:cxnLst/>
              <a:rect l="l" t="t" r="r" b="b"/>
              <a:pathLst>
                <a:path w="350519" h="963929">
                  <a:moveTo>
                    <a:pt x="0" y="0"/>
                  </a:moveTo>
                  <a:lnTo>
                    <a:pt x="11047" y="29619"/>
                  </a:lnTo>
                  <a:lnTo>
                    <a:pt x="25355" y="67859"/>
                  </a:lnTo>
                  <a:lnTo>
                    <a:pt x="42316" y="113150"/>
                  </a:lnTo>
                  <a:lnTo>
                    <a:pt x="61322" y="163922"/>
                  </a:lnTo>
                  <a:lnTo>
                    <a:pt x="81767" y="218604"/>
                  </a:lnTo>
                  <a:lnTo>
                    <a:pt x="103042" y="275626"/>
                  </a:lnTo>
                  <a:lnTo>
                    <a:pt x="124540" y="333416"/>
                  </a:lnTo>
                  <a:lnTo>
                    <a:pt x="145654" y="390406"/>
                  </a:lnTo>
                  <a:lnTo>
                    <a:pt x="165776" y="445024"/>
                  </a:lnTo>
                  <a:lnTo>
                    <a:pt x="184299" y="495699"/>
                  </a:lnTo>
                  <a:lnTo>
                    <a:pt x="202396" y="545723"/>
                  </a:lnTo>
                  <a:lnTo>
                    <a:pt x="221346" y="598549"/>
                  </a:lnTo>
                  <a:lnTo>
                    <a:pt x="240706" y="652858"/>
                  </a:lnTo>
                  <a:lnTo>
                    <a:pt x="260032" y="707330"/>
                  </a:lnTo>
                  <a:lnTo>
                    <a:pt x="278881" y="760643"/>
                  </a:lnTo>
                  <a:lnTo>
                    <a:pt x="296808" y="811478"/>
                  </a:lnTo>
                  <a:lnTo>
                    <a:pt x="313370" y="858514"/>
                  </a:lnTo>
                  <a:lnTo>
                    <a:pt x="328122" y="900431"/>
                  </a:lnTo>
                  <a:lnTo>
                    <a:pt x="340622" y="935908"/>
                  </a:lnTo>
                  <a:lnTo>
                    <a:pt x="350424" y="963624"/>
                  </a:lnTo>
                </a:path>
              </a:pathLst>
            </a:custGeom>
            <a:ln w="19049">
              <a:solidFill>
                <a:srgbClr val="FFFFFF"/>
              </a:solidFill>
              <a:prstDash val="lgDash"/>
            </a:ln>
          </p:spPr>
          <p:txBody>
            <a:bodyPr wrap="square" lIns="0" tIns="0" rIns="0" bIns="0" rtlCol="0"/>
            <a:lstStyle/>
            <a:p>
              <a:endParaRPr/>
            </a:p>
          </p:txBody>
        </p:sp>
        <p:pic>
          <p:nvPicPr>
            <p:cNvPr id="14" name="object 14"/>
            <p:cNvPicPr/>
            <p:nvPr/>
          </p:nvPicPr>
          <p:blipFill>
            <a:blip r:embed="rId4" cstate="print"/>
            <a:stretch>
              <a:fillRect/>
            </a:stretch>
          </p:blipFill>
          <p:spPr>
            <a:xfrm>
              <a:off x="1760752" y="1158461"/>
              <a:ext cx="1408424" cy="1408424"/>
            </a:xfrm>
            <a:prstGeom prst="rect">
              <a:avLst/>
            </a:prstGeom>
          </p:spPr>
        </p:pic>
      </p:grpSp>
      <p:pic>
        <p:nvPicPr>
          <p:cNvPr id="15" name="object 15"/>
          <p:cNvPicPr/>
          <p:nvPr/>
        </p:nvPicPr>
        <p:blipFill>
          <a:blip r:embed="rId3" cstate="print"/>
          <a:stretch>
            <a:fillRect/>
          </a:stretch>
        </p:blipFill>
        <p:spPr>
          <a:xfrm>
            <a:off x="3837876" y="4668525"/>
            <a:ext cx="276436" cy="271980"/>
          </a:xfrm>
          <a:prstGeom prst="rect">
            <a:avLst/>
          </a:prstGeom>
        </p:spPr>
      </p:pic>
      <p:sp>
        <p:nvSpPr>
          <p:cNvPr id="16" name="object 16"/>
          <p:cNvSpPr txBox="1"/>
          <p:nvPr/>
        </p:nvSpPr>
        <p:spPr>
          <a:xfrm>
            <a:off x="3396261" y="3596361"/>
            <a:ext cx="163830" cy="314960"/>
          </a:xfrm>
          <a:prstGeom prst="rect">
            <a:avLst/>
          </a:prstGeom>
        </p:spPr>
        <p:txBody>
          <a:bodyPr vert="horz" wrap="square" lIns="0" tIns="12700" rIns="0" bIns="0" rtlCol="0">
            <a:spAutoFit/>
          </a:bodyPr>
          <a:lstStyle/>
          <a:p>
            <a:pPr marL="12700">
              <a:lnSpc>
                <a:spcPct val="100000"/>
              </a:lnSpc>
              <a:spcBef>
                <a:spcPts val="100"/>
              </a:spcBef>
            </a:pPr>
            <a:r>
              <a:rPr sz="1900" spc="-130" dirty="0">
                <a:latin typeface="Arial Black"/>
                <a:cs typeface="Arial Black"/>
              </a:rPr>
              <a:t>3</a:t>
            </a:r>
            <a:endParaRPr sz="1900">
              <a:latin typeface="Arial Black"/>
              <a:cs typeface="Arial Black"/>
            </a:endParaRPr>
          </a:p>
        </p:txBody>
      </p:sp>
      <p:sp>
        <p:nvSpPr>
          <p:cNvPr id="17" name="object 17"/>
          <p:cNvSpPr txBox="1"/>
          <p:nvPr/>
        </p:nvSpPr>
        <p:spPr>
          <a:xfrm>
            <a:off x="3396261" y="4586961"/>
            <a:ext cx="167640" cy="314960"/>
          </a:xfrm>
          <a:prstGeom prst="rect">
            <a:avLst/>
          </a:prstGeom>
        </p:spPr>
        <p:txBody>
          <a:bodyPr vert="horz" wrap="square" lIns="0" tIns="12700" rIns="0" bIns="0" rtlCol="0">
            <a:spAutoFit/>
          </a:bodyPr>
          <a:lstStyle/>
          <a:p>
            <a:pPr marL="12700">
              <a:lnSpc>
                <a:spcPct val="100000"/>
              </a:lnSpc>
              <a:spcBef>
                <a:spcPts val="100"/>
              </a:spcBef>
            </a:pPr>
            <a:r>
              <a:rPr sz="1900" spc="-100" dirty="0">
                <a:latin typeface="Arial Black"/>
                <a:cs typeface="Arial Black"/>
              </a:rPr>
              <a:t>2</a:t>
            </a:r>
            <a:endParaRPr sz="1900">
              <a:latin typeface="Arial Black"/>
              <a:cs typeface="Arial Black"/>
            </a:endParaRPr>
          </a:p>
        </p:txBody>
      </p:sp>
      <p:sp>
        <p:nvSpPr>
          <p:cNvPr id="18" name="object 18"/>
          <p:cNvSpPr txBox="1"/>
          <p:nvPr/>
        </p:nvSpPr>
        <p:spPr>
          <a:xfrm>
            <a:off x="2007350" y="1571813"/>
            <a:ext cx="914400" cy="375920"/>
          </a:xfrm>
          <a:prstGeom prst="rect">
            <a:avLst/>
          </a:prstGeom>
        </p:spPr>
        <p:txBody>
          <a:bodyPr vert="horz" wrap="square" lIns="0" tIns="12065" rIns="0" bIns="0" rtlCol="0">
            <a:spAutoFit/>
          </a:bodyPr>
          <a:lstStyle/>
          <a:p>
            <a:pPr marL="12700" marR="5080">
              <a:lnSpc>
                <a:spcPct val="114999"/>
              </a:lnSpc>
              <a:spcBef>
                <a:spcPts val="95"/>
              </a:spcBef>
            </a:pPr>
            <a:r>
              <a:rPr sz="1000" i="1" spc="459" dirty="0">
                <a:solidFill>
                  <a:srgbClr val="CCCCCC"/>
                </a:solidFill>
                <a:latin typeface="Arial"/>
                <a:cs typeface="Arial"/>
              </a:rPr>
              <a:t>Running </a:t>
            </a:r>
            <a:r>
              <a:rPr sz="1000" i="1" spc="560" dirty="0">
                <a:solidFill>
                  <a:srgbClr val="CCCCCC"/>
                </a:solidFill>
                <a:latin typeface="Arial"/>
                <a:cs typeface="Arial"/>
              </a:rPr>
              <a:t>Bitcoin</a:t>
            </a:r>
            <a:endParaRPr sz="1000">
              <a:latin typeface="Arial"/>
              <a:cs typeface="Arial"/>
            </a:endParaRPr>
          </a:p>
        </p:txBody>
      </p:sp>
      <p:sp>
        <p:nvSpPr>
          <p:cNvPr id="19" name="object 19"/>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6250" y="957365"/>
            <a:ext cx="3425750" cy="1490152"/>
          </a:xfrm>
          <a:prstGeom prst="rect">
            <a:avLst/>
          </a:prstGeom>
        </p:spPr>
        <p:txBody>
          <a:bodyPr vert="horz" wrap="square" lIns="0" tIns="12700" rIns="0" bIns="0" rtlCol="0">
            <a:spAutoFit/>
          </a:bodyPr>
          <a:lstStyle/>
          <a:p>
            <a:pPr marL="12700">
              <a:lnSpc>
                <a:spcPct val="100000"/>
              </a:lnSpc>
            </a:pPr>
            <a:r>
              <a:rPr lang="vi-VN" sz="4800" i="1" spc="-150" dirty="0">
                <a:solidFill>
                  <a:srgbClr val="FF9900"/>
                </a:solidFill>
                <a:latin typeface="Calibri"/>
                <a:cs typeface="Calibri"/>
              </a:rPr>
              <a:t>Ứng dụng người dùng</a:t>
            </a:r>
            <a:endParaRPr sz="4800" spc="-150" dirty="0">
              <a:latin typeface="Calibri"/>
              <a:cs typeface="Calibri"/>
            </a:endParaRPr>
          </a:p>
        </p:txBody>
      </p:sp>
      <p:sp>
        <p:nvSpPr>
          <p:cNvPr id="3" name="object 3"/>
          <p:cNvSpPr txBox="1"/>
          <p:nvPr/>
        </p:nvSpPr>
        <p:spPr>
          <a:xfrm>
            <a:off x="4951253" y="2447517"/>
            <a:ext cx="3786726" cy="1678665"/>
          </a:xfrm>
          <a:prstGeom prst="rect">
            <a:avLst/>
          </a:prstGeom>
        </p:spPr>
        <p:txBody>
          <a:bodyPr vert="horz" wrap="square" lIns="0" tIns="10795" rIns="0" bIns="0" rtlCol="0">
            <a:spAutoFit/>
          </a:bodyPr>
          <a:lstStyle/>
          <a:p>
            <a:pPr marL="12700" marR="360045">
              <a:lnSpc>
                <a:spcPct val="100400"/>
              </a:lnSpc>
              <a:spcBef>
                <a:spcPts val="85"/>
              </a:spcBef>
            </a:pPr>
            <a:r>
              <a:rPr lang="vi-VN" sz="2800" spc="114" dirty="0">
                <a:solidFill>
                  <a:srgbClr val="FFFFFF"/>
                </a:solidFill>
                <a:latin typeface="Tahoma"/>
                <a:cs typeface="Tahoma"/>
              </a:rPr>
              <a:t>kết nối máy chủ để tương tác với mạng</a:t>
            </a:r>
            <a:endParaRPr sz="2800" dirty="0">
              <a:latin typeface="Tahoma"/>
              <a:cs typeface="Tahoma"/>
            </a:endParaRPr>
          </a:p>
          <a:p>
            <a:pPr marL="12700" marR="5080">
              <a:lnSpc>
                <a:spcPct val="101200"/>
              </a:lnSpc>
              <a:spcBef>
                <a:spcPts val="1440"/>
              </a:spcBef>
            </a:pPr>
            <a:r>
              <a:rPr lang="vi-VN" sz="2100" spc="55" dirty="0">
                <a:solidFill>
                  <a:srgbClr val="B7B7B7"/>
                </a:solidFill>
                <a:latin typeface="Tahoma"/>
                <a:cs typeface="Tahoma"/>
              </a:rPr>
              <a:t>chỉ lưu trữ một phần của thông tin vào bộ nhớ cứng</a:t>
            </a:r>
            <a:endParaRPr sz="2100" dirty="0">
              <a:latin typeface="Tahoma"/>
              <a:cs typeface="Tahoma"/>
            </a:endParaRPr>
          </a:p>
        </p:txBody>
      </p:sp>
      <p:grpSp>
        <p:nvGrpSpPr>
          <p:cNvPr id="4" name="object 4"/>
          <p:cNvGrpSpPr/>
          <p:nvPr/>
        </p:nvGrpSpPr>
        <p:grpSpPr>
          <a:xfrm>
            <a:off x="-4762" y="-4762"/>
            <a:ext cx="3923029" cy="4703445"/>
            <a:chOff x="-4762" y="-4762"/>
            <a:chExt cx="3923029" cy="4703445"/>
          </a:xfrm>
        </p:grpSpPr>
        <p:sp>
          <p:nvSpPr>
            <p:cNvPr id="5" name="object 5"/>
            <p:cNvSpPr/>
            <p:nvPr/>
          </p:nvSpPr>
          <p:spPr>
            <a:xfrm>
              <a:off x="680935" y="198234"/>
              <a:ext cx="2476500" cy="2676525"/>
            </a:xfrm>
            <a:custGeom>
              <a:avLst/>
              <a:gdLst/>
              <a:ahLst/>
              <a:cxnLst/>
              <a:rect l="l" t="t" r="r" b="b"/>
              <a:pathLst>
                <a:path w="2476500" h="2676525">
                  <a:moveTo>
                    <a:pt x="586447" y="2404427"/>
                  </a:moveTo>
                  <a:lnTo>
                    <a:pt x="582942" y="2361996"/>
                  </a:lnTo>
                  <a:lnTo>
                    <a:pt x="571779" y="2319629"/>
                  </a:lnTo>
                  <a:lnTo>
                    <a:pt x="553313" y="2279573"/>
                  </a:lnTo>
                  <a:lnTo>
                    <a:pt x="528701" y="2243798"/>
                  </a:lnTo>
                  <a:lnTo>
                    <a:pt x="498703" y="2212670"/>
                  </a:lnTo>
                  <a:lnTo>
                    <a:pt x="464083" y="2186533"/>
                  </a:lnTo>
                  <a:lnTo>
                    <a:pt x="425589" y="2165705"/>
                  </a:lnTo>
                  <a:lnTo>
                    <a:pt x="384009" y="2150554"/>
                  </a:lnTo>
                  <a:lnTo>
                    <a:pt x="340080" y="2141397"/>
                  </a:lnTo>
                  <a:lnTo>
                    <a:pt x="294576" y="2138603"/>
                  </a:lnTo>
                  <a:lnTo>
                    <a:pt x="248246" y="2142502"/>
                  </a:lnTo>
                  <a:lnTo>
                    <a:pt x="201879" y="2153437"/>
                  </a:lnTo>
                  <a:lnTo>
                    <a:pt x="157886" y="2171014"/>
                  </a:lnTo>
                  <a:lnTo>
                    <a:pt x="118491" y="2194179"/>
                  </a:lnTo>
                  <a:lnTo>
                    <a:pt x="84061" y="2222195"/>
                  </a:lnTo>
                  <a:lnTo>
                    <a:pt x="54991" y="2254377"/>
                  </a:lnTo>
                  <a:lnTo>
                    <a:pt x="31661" y="2290013"/>
                  </a:lnTo>
                  <a:lnTo>
                    <a:pt x="14465" y="2328405"/>
                  </a:lnTo>
                  <a:lnTo>
                    <a:pt x="3784" y="2368854"/>
                  </a:lnTo>
                  <a:lnTo>
                    <a:pt x="0" y="2410637"/>
                  </a:lnTo>
                  <a:lnTo>
                    <a:pt x="3505" y="2453068"/>
                  </a:lnTo>
                  <a:lnTo>
                    <a:pt x="14668" y="2495435"/>
                  </a:lnTo>
                  <a:lnTo>
                    <a:pt x="33134" y="2535504"/>
                  </a:lnTo>
                  <a:lnTo>
                    <a:pt x="57746" y="2571267"/>
                  </a:lnTo>
                  <a:lnTo>
                    <a:pt x="87744" y="2602395"/>
                  </a:lnTo>
                  <a:lnTo>
                    <a:pt x="122364" y="2628544"/>
                  </a:lnTo>
                  <a:lnTo>
                    <a:pt x="160858" y="2649372"/>
                  </a:lnTo>
                  <a:lnTo>
                    <a:pt x="202438" y="2664523"/>
                  </a:lnTo>
                  <a:lnTo>
                    <a:pt x="246367" y="2673667"/>
                  </a:lnTo>
                  <a:lnTo>
                    <a:pt x="291871" y="2676461"/>
                  </a:lnTo>
                  <a:lnTo>
                    <a:pt x="338201" y="2672562"/>
                  </a:lnTo>
                  <a:lnTo>
                    <a:pt x="384568" y="2661640"/>
                  </a:lnTo>
                  <a:lnTo>
                    <a:pt x="428561" y="2644051"/>
                  </a:lnTo>
                  <a:lnTo>
                    <a:pt x="467956" y="2620899"/>
                  </a:lnTo>
                  <a:lnTo>
                    <a:pt x="502386" y="2592882"/>
                  </a:lnTo>
                  <a:lnTo>
                    <a:pt x="531456" y="2560701"/>
                  </a:lnTo>
                  <a:lnTo>
                    <a:pt x="554786" y="2525052"/>
                  </a:lnTo>
                  <a:lnTo>
                    <a:pt x="571982" y="2486660"/>
                  </a:lnTo>
                  <a:lnTo>
                    <a:pt x="582663" y="2446223"/>
                  </a:lnTo>
                  <a:lnTo>
                    <a:pt x="586447" y="2404427"/>
                  </a:lnTo>
                  <a:close/>
                </a:path>
                <a:path w="2476500" h="2676525">
                  <a:moveTo>
                    <a:pt x="2476487" y="257949"/>
                  </a:moveTo>
                  <a:lnTo>
                    <a:pt x="2472118" y="216344"/>
                  </a:lnTo>
                  <a:lnTo>
                    <a:pt x="2461006" y="175869"/>
                  </a:lnTo>
                  <a:lnTo>
                    <a:pt x="2443162" y="137350"/>
                  </a:lnTo>
                  <a:lnTo>
                    <a:pt x="2418613" y="101561"/>
                  </a:lnTo>
                  <a:lnTo>
                    <a:pt x="2387384" y="69316"/>
                  </a:lnTo>
                  <a:lnTo>
                    <a:pt x="2342616" y="37515"/>
                  </a:lnTo>
                  <a:lnTo>
                    <a:pt x="2292350" y="15024"/>
                  </a:lnTo>
                  <a:lnTo>
                    <a:pt x="2238108" y="2336"/>
                  </a:lnTo>
                  <a:lnTo>
                    <a:pt x="2181415" y="0"/>
                  </a:lnTo>
                  <a:lnTo>
                    <a:pt x="2136076" y="5765"/>
                  </a:lnTo>
                  <a:lnTo>
                    <a:pt x="2092413" y="18059"/>
                  </a:lnTo>
                  <a:lnTo>
                    <a:pt x="2051215" y="36525"/>
                  </a:lnTo>
                  <a:lnTo>
                    <a:pt x="2013229" y="60833"/>
                  </a:lnTo>
                  <a:lnTo>
                    <a:pt x="1979231" y="90614"/>
                  </a:lnTo>
                  <a:lnTo>
                    <a:pt x="1949602" y="126047"/>
                  </a:lnTo>
                  <a:lnTo>
                    <a:pt x="1926805" y="164299"/>
                  </a:lnTo>
                  <a:lnTo>
                    <a:pt x="1910842" y="204584"/>
                  </a:lnTo>
                  <a:lnTo>
                    <a:pt x="1901672" y="246113"/>
                  </a:lnTo>
                  <a:lnTo>
                    <a:pt x="1899272" y="288074"/>
                  </a:lnTo>
                  <a:lnTo>
                    <a:pt x="1903641" y="329692"/>
                  </a:lnTo>
                  <a:lnTo>
                    <a:pt x="1914766" y="370154"/>
                  </a:lnTo>
                  <a:lnTo>
                    <a:pt x="1932597" y="408673"/>
                  </a:lnTo>
                  <a:lnTo>
                    <a:pt x="1957146" y="444461"/>
                  </a:lnTo>
                  <a:lnTo>
                    <a:pt x="1988375" y="476719"/>
                  </a:lnTo>
                  <a:lnTo>
                    <a:pt x="2024837" y="503631"/>
                  </a:lnTo>
                  <a:lnTo>
                    <a:pt x="2064499" y="523976"/>
                  </a:lnTo>
                  <a:lnTo>
                    <a:pt x="2106536" y="537794"/>
                  </a:lnTo>
                  <a:lnTo>
                    <a:pt x="2150097" y="545134"/>
                  </a:lnTo>
                  <a:lnTo>
                    <a:pt x="2194356" y="546023"/>
                  </a:lnTo>
                  <a:lnTo>
                    <a:pt x="2238451" y="540524"/>
                  </a:lnTo>
                  <a:lnTo>
                    <a:pt x="2281555" y="528662"/>
                  </a:lnTo>
                  <a:lnTo>
                    <a:pt x="2322842" y="510501"/>
                  </a:lnTo>
                  <a:lnTo>
                    <a:pt x="2361438" y="486067"/>
                  </a:lnTo>
                  <a:lnTo>
                    <a:pt x="2396528" y="455409"/>
                  </a:lnTo>
                  <a:lnTo>
                    <a:pt x="2426157" y="419989"/>
                  </a:lnTo>
                  <a:lnTo>
                    <a:pt x="2448953" y="381723"/>
                  </a:lnTo>
                  <a:lnTo>
                    <a:pt x="2464917" y="341439"/>
                  </a:lnTo>
                  <a:lnTo>
                    <a:pt x="2474099" y="299923"/>
                  </a:lnTo>
                  <a:lnTo>
                    <a:pt x="2476487" y="257949"/>
                  </a:lnTo>
                  <a:close/>
                </a:path>
              </a:pathLst>
            </a:custGeom>
            <a:solidFill>
              <a:srgbClr val="999999"/>
            </a:solidFill>
          </p:spPr>
          <p:txBody>
            <a:bodyPr wrap="square" lIns="0" tIns="0" rIns="0" bIns="0" rtlCol="0"/>
            <a:lstStyle/>
            <a:p>
              <a:endParaRPr/>
            </a:p>
          </p:txBody>
        </p:sp>
        <p:sp>
          <p:nvSpPr>
            <p:cNvPr id="6" name="object 6"/>
            <p:cNvSpPr/>
            <p:nvPr/>
          </p:nvSpPr>
          <p:spPr>
            <a:xfrm>
              <a:off x="2141808" y="1502450"/>
              <a:ext cx="584200" cy="539115"/>
            </a:xfrm>
            <a:custGeom>
              <a:avLst/>
              <a:gdLst/>
              <a:ahLst/>
              <a:cxnLst/>
              <a:rect l="l" t="t" r="r" b="b"/>
              <a:pathLst>
                <a:path w="584200" h="539114">
                  <a:moveTo>
                    <a:pt x="283197" y="538821"/>
                  </a:moveTo>
                  <a:lnTo>
                    <a:pt x="238412" y="535528"/>
                  </a:lnTo>
                  <a:lnTo>
                    <a:pt x="195097" y="525984"/>
                  </a:lnTo>
                  <a:lnTo>
                    <a:pt x="154053" y="510428"/>
                  </a:lnTo>
                  <a:lnTo>
                    <a:pt x="116084" y="489099"/>
                  </a:lnTo>
                  <a:lnTo>
                    <a:pt x="81990" y="462236"/>
                  </a:lnTo>
                  <a:lnTo>
                    <a:pt x="52575" y="430077"/>
                  </a:lnTo>
                  <a:lnTo>
                    <a:pt x="28641" y="392860"/>
                  </a:lnTo>
                  <a:lnTo>
                    <a:pt x="11602" y="352413"/>
                  </a:lnTo>
                  <a:lnTo>
                    <a:pt x="2149" y="310898"/>
                  </a:lnTo>
                  <a:lnTo>
                    <a:pt x="0" y="269063"/>
                  </a:lnTo>
                  <a:lnTo>
                    <a:pt x="4871" y="227655"/>
                  </a:lnTo>
                  <a:lnTo>
                    <a:pt x="16482" y="187421"/>
                  </a:lnTo>
                  <a:lnTo>
                    <a:pt x="34549" y="149109"/>
                  </a:lnTo>
                  <a:lnTo>
                    <a:pt x="58791" y="113464"/>
                  </a:lnTo>
                  <a:lnTo>
                    <a:pt x="88926" y="81235"/>
                  </a:lnTo>
                  <a:lnTo>
                    <a:pt x="124670" y="53168"/>
                  </a:lnTo>
                  <a:lnTo>
                    <a:pt x="165741" y="30011"/>
                  </a:lnTo>
                  <a:lnTo>
                    <a:pt x="210119" y="13120"/>
                  </a:lnTo>
                  <a:lnTo>
                    <a:pt x="255435" y="3196"/>
                  </a:lnTo>
                  <a:lnTo>
                    <a:pt x="300886" y="0"/>
                  </a:lnTo>
                  <a:lnTo>
                    <a:pt x="345671" y="3293"/>
                  </a:lnTo>
                  <a:lnTo>
                    <a:pt x="388986" y="12837"/>
                  </a:lnTo>
                  <a:lnTo>
                    <a:pt x="430029" y="28393"/>
                  </a:lnTo>
                  <a:lnTo>
                    <a:pt x="467999" y="49722"/>
                  </a:lnTo>
                  <a:lnTo>
                    <a:pt x="502092" y="76585"/>
                  </a:lnTo>
                  <a:lnTo>
                    <a:pt x="531507" y="108744"/>
                  </a:lnTo>
                  <a:lnTo>
                    <a:pt x="555441" y="145960"/>
                  </a:lnTo>
                  <a:lnTo>
                    <a:pt x="572480" y="186408"/>
                  </a:lnTo>
                  <a:lnTo>
                    <a:pt x="581934" y="227923"/>
                  </a:lnTo>
                  <a:lnTo>
                    <a:pt x="584083" y="269758"/>
                  </a:lnTo>
                  <a:lnTo>
                    <a:pt x="579212" y="311166"/>
                  </a:lnTo>
                  <a:lnTo>
                    <a:pt x="567601" y="351399"/>
                  </a:lnTo>
                  <a:lnTo>
                    <a:pt x="549533" y="389712"/>
                  </a:lnTo>
                  <a:lnTo>
                    <a:pt x="525291" y="425357"/>
                  </a:lnTo>
                  <a:lnTo>
                    <a:pt x="495157" y="457586"/>
                  </a:lnTo>
                  <a:lnTo>
                    <a:pt x="459413" y="485653"/>
                  </a:lnTo>
                  <a:lnTo>
                    <a:pt x="418341" y="508810"/>
                  </a:lnTo>
                  <a:lnTo>
                    <a:pt x="373963" y="525701"/>
                  </a:lnTo>
                  <a:lnTo>
                    <a:pt x="328648" y="535625"/>
                  </a:lnTo>
                  <a:lnTo>
                    <a:pt x="283197" y="538821"/>
                  </a:lnTo>
                  <a:close/>
                </a:path>
              </a:pathLst>
            </a:custGeom>
            <a:solidFill>
              <a:srgbClr val="FFFFFF"/>
            </a:solidFill>
          </p:spPr>
          <p:txBody>
            <a:bodyPr wrap="square" lIns="0" tIns="0" rIns="0" bIns="0" rtlCol="0"/>
            <a:lstStyle/>
            <a:p>
              <a:endParaRPr/>
            </a:p>
          </p:txBody>
        </p:sp>
        <p:sp>
          <p:nvSpPr>
            <p:cNvPr id="7" name="object 7"/>
            <p:cNvSpPr/>
            <p:nvPr/>
          </p:nvSpPr>
          <p:spPr>
            <a:xfrm>
              <a:off x="0" y="0"/>
              <a:ext cx="3131820" cy="2693670"/>
            </a:xfrm>
            <a:custGeom>
              <a:avLst/>
              <a:gdLst/>
              <a:ahLst/>
              <a:cxnLst/>
              <a:rect l="l" t="t" r="r" b="b"/>
              <a:pathLst>
                <a:path w="3131820" h="2693670">
                  <a:moveTo>
                    <a:pt x="1252716" y="2517863"/>
                  </a:moveTo>
                  <a:lnTo>
                    <a:pt x="2170416" y="1895363"/>
                  </a:lnTo>
                </a:path>
                <a:path w="3131820" h="2693670">
                  <a:moveTo>
                    <a:pt x="2530794" y="1515287"/>
                  </a:moveTo>
                  <a:lnTo>
                    <a:pt x="2875194" y="744287"/>
                  </a:lnTo>
                </a:path>
                <a:path w="3131820" h="2693670">
                  <a:moveTo>
                    <a:pt x="3131491" y="0"/>
                  </a:moveTo>
                  <a:lnTo>
                    <a:pt x="3068391" y="267511"/>
                  </a:lnTo>
                </a:path>
                <a:path w="3131820" h="2693670">
                  <a:moveTo>
                    <a:pt x="0" y="507973"/>
                  </a:moveTo>
                  <a:lnTo>
                    <a:pt x="2580099" y="486452"/>
                  </a:lnTo>
                </a:path>
                <a:path w="3131820" h="2693670">
                  <a:moveTo>
                    <a:pt x="0" y="1640345"/>
                  </a:moveTo>
                  <a:lnTo>
                    <a:pt x="2158354" y="1689926"/>
                  </a:lnTo>
                </a:path>
                <a:path w="3131820" h="2693670">
                  <a:moveTo>
                    <a:pt x="302035" y="0"/>
                  </a:moveTo>
                  <a:lnTo>
                    <a:pt x="0" y="747049"/>
                  </a:lnTo>
                </a:path>
                <a:path w="3131820" h="2693670">
                  <a:moveTo>
                    <a:pt x="1623560" y="0"/>
                  </a:moveTo>
                  <a:lnTo>
                    <a:pt x="882690" y="2351536"/>
                  </a:lnTo>
                </a:path>
                <a:path w="3131820" h="2693670">
                  <a:moveTo>
                    <a:pt x="29871" y="0"/>
                  </a:moveTo>
                  <a:lnTo>
                    <a:pt x="2158164" y="1689835"/>
                  </a:lnTo>
                </a:path>
                <a:path w="3131820" h="2693670">
                  <a:moveTo>
                    <a:pt x="816105" y="0"/>
                  </a:moveTo>
                  <a:lnTo>
                    <a:pt x="882755" y="2351706"/>
                  </a:lnTo>
                </a:path>
                <a:path w="3131820" h="2693670">
                  <a:moveTo>
                    <a:pt x="1303203" y="0"/>
                  </a:moveTo>
                  <a:lnTo>
                    <a:pt x="0" y="1764541"/>
                  </a:lnTo>
                </a:path>
                <a:path w="3131820" h="2693670">
                  <a:moveTo>
                    <a:pt x="2686212" y="0"/>
                  </a:moveTo>
                  <a:lnTo>
                    <a:pt x="0" y="1030858"/>
                  </a:lnTo>
                </a:path>
                <a:path w="3131820" h="2693670">
                  <a:moveTo>
                    <a:pt x="2660173" y="288841"/>
                  </a:moveTo>
                  <a:lnTo>
                    <a:pt x="711697" y="0"/>
                  </a:lnTo>
                </a:path>
                <a:path w="3131820" h="2693670">
                  <a:moveTo>
                    <a:pt x="2307550" y="1532461"/>
                  </a:moveTo>
                  <a:lnTo>
                    <a:pt x="1300812" y="0"/>
                  </a:lnTo>
                </a:path>
                <a:path w="3131820" h="2693670">
                  <a:moveTo>
                    <a:pt x="0" y="2269869"/>
                  </a:moveTo>
                  <a:lnTo>
                    <a:pt x="2836877" y="0"/>
                  </a:lnTo>
                </a:path>
                <a:path w="3131820" h="2693670">
                  <a:moveTo>
                    <a:pt x="0" y="2318695"/>
                  </a:moveTo>
                  <a:lnTo>
                    <a:pt x="2669436" y="674895"/>
                  </a:lnTo>
                </a:path>
                <a:path w="3131820" h="2693670">
                  <a:moveTo>
                    <a:pt x="0" y="2075232"/>
                  </a:moveTo>
                  <a:lnTo>
                    <a:pt x="882754" y="2351726"/>
                  </a:lnTo>
                </a:path>
                <a:path w="3131820" h="2693670">
                  <a:moveTo>
                    <a:pt x="0" y="1850208"/>
                  </a:moveTo>
                  <a:lnTo>
                    <a:pt x="882909" y="2351671"/>
                  </a:lnTo>
                </a:path>
                <a:path w="3131820" h="2693670">
                  <a:moveTo>
                    <a:pt x="2238619" y="0"/>
                  </a:moveTo>
                  <a:lnTo>
                    <a:pt x="2660062" y="288780"/>
                  </a:lnTo>
                </a:path>
                <a:path w="3131820" h="2693670">
                  <a:moveTo>
                    <a:pt x="1245810" y="0"/>
                  </a:moveTo>
                  <a:lnTo>
                    <a:pt x="0" y="206424"/>
                  </a:lnTo>
                </a:path>
                <a:path w="3131820" h="2693670">
                  <a:moveTo>
                    <a:pt x="2158290" y="1689872"/>
                  </a:moveTo>
                  <a:lnTo>
                    <a:pt x="0" y="1183220"/>
                  </a:lnTo>
                </a:path>
                <a:path w="3131820" h="2693670">
                  <a:moveTo>
                    <a:pt x="2307550" y="1532461"/>
                  </a:moveTo>
                  <a:lnTo>
                    <a:pt x="2135103" y="0"/>
                  </a:lnTo>
                </a:path>
                <a:path w="3131820" h="2693670">
                  <a:moveTo>
                    <a:pt x="0" y="1408281"/>
                  </a:moveTo>
                  <a:lnTo>
                    <a:pt x="2669195" y="674943"/>
                  </a:lnTo>
                </a:path>
                <a:path w="3131820" h="2693670">
                  <a:moveTo>
                    <a:pt x="1106536" y="2363933"/>
                  </a:moveTo>
                  <a:lnTo>
                    <a:pt x="2669236" y="674933"/>
                  </a:lnTo>
                </a:path>
                <a:path w="3131820" h="2693670">
                  <a:moveTo>
                    <a:pt x="882816" y="2351663"/>
                  </a:moveTo>
                  <a:lnTo>
                    <a:pt x="0" y="186468"/>
                  </a:lnTo>
                </a:path>
                <a:path w="3131820" h="2693670">
                  <a:moveTo>
                    <a:pt x="0" y="2395223"/>
                  </a:moveTo>
                  <a:lnTo>
                    <a:pt x="2158236" y="1689795"/>
                  </a:lnTo>
                </a:path>
                <a:path w="3131820" h="2693670">
                  <a:moveTo>
                    <a:pt x="2493449" y="0"/>
                  </a:moveTo>
                  <a:lnTo>
                    <a:pt x="2660268" y="288906"/>
                  </a:lnTo>
                </a:path>
                <a:path w="3131820" h="2693670">
                  <a:moveTo>
                    <a:pt x="695616" y="2693663"/>
                  </a:moveTo>
                  <a:lnTo>
                    <a:pt x="0" y="2689042"/>
                  </a:lnTo>
                </a:path>
              </a:pathLst>
            </a:custGeom>
            <a:ln w="9524">
              <a:solidFill>
                <a:srgbClr val="B7B7B7"/>
              </a:solidFill>
            </a:ln>
          </p:spPr>
          <p:txBody>
            <a:bodyPr wrap="square" lIns="0" tIns="0" rIns="0" bIns="0" rtlCol="0"/>
            <a:lstStyle/>
            <a:p>
              <a:endParaRPr/>
            </a:p>
          </p:txBody>
        </p:sp>
        <p:pic>
          <p:nvPicPr>
            <p:cNvPr id="8" name="object 8"/>
            <p:cNvPicPr/>
            <p:nvPr/>
          </p:nvPicPr>
          <p:blipFill>
            <a:blip r:embed="rId2" cstate="print"/>
            <a:stretch>
              <a:fillRect/>
            </a:stretch>
          </p:blipFill>
          <p:spPr>
            <a:xfrm>
              <a:off x="2404725" y="3185350"/>
              <a:ext cx="1513199" cy="1513199"/>
            </a:xfrm>
            <a:prstGeom prst="rect">
              <a:avLst/>
            </a:prstGeom>
          </p:spPr>
        </p:pic>
        <p:sp>
          <p:nvSpPr>
            <p:cNvPr id="9" name="object 9"/>
            <p:cNvSpPr/>
            <p:nvPr/>
          </p:nvSpPr>
          <p:spPr>
            <a:xfrm>
              <a:off x="2560150" y="2011261"/>
              <a:ext cx="601345" cy="1174750"/>
            </a:xfrm>
            <a:custGeom>
              <a:avLst/>
              <a:gdLst/>
              <a:ahLst/>
              <a:cxnLst/>
              <a:rect l="l" t="t" r="r" b="b"/>
              <a:pathLst>
                <a:path w="601344" h="1174750">
                  <a:moveTo>
                    <a:pt x="0" y="0"/>
                  </a:moveTo>
                  <a:lnTo>
                    <a:pt x="601199" y="1174199"/>
                  </a:lnTo>
                </a:path>
              </a:pathLst>
            </a:custGeom>
            <a:ln w="28574">
              <a:solidFill>
                <a:srgbClr val="FFFFFF"/>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968303" y="1232385"/>
              <a:ext cx="1009500" cy="1009500"/>
            </a:xfrm>
            <a:prstGeom prst="rect">
              <a:avLst/>
            </a:prstGeom>
          </p:spPr>
        </p:pic>
      </p:grpSp>
      <p:sp>
        <p:nvSpPr>
          <p:cNvPr id="11" name="object 11"/>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413724" y="734175"/>
            <a:ext cx="3404870" cy="3675379"/>
            <a:chOff x="5413724" y="734175"/>
            <a:chExt cx="3404870" cy="3675379"/>
          </a:xfrm>
        </p:grpSpPr>
        <p:sp>
          <p:nvSpPr>
            <p:cNvPr id="3" name="object 3"/>
            <p:cNvSpPr/>
            <p:nvPr/>
          </p:nvSpPr>
          <p:spPr>
            <a:xfrm>
              <a:off x="5423249" y="743700"/>
              <a:ext cx="3385820" cy="3656329"/>
            </a:xfrm>
            <a:custGeom>
              <a:avLst/>
              <a:gdLst/>
              <a:ahLst/>
              <a:cxnLst/>
              <a:rect l="l" t="t" r="r" b="b"/>
              <a:pathLst>
                <a:path w="3385820" h="3656329">
                  <a:moveTo>
                    <a:pt x="0" y="0"/>
                  </a:moveTo>
                  <a:lnTo>
                    <a:pt x="3385199" y="0"/>
                  </a:lnTo>
                  <a:lnTo>
                    <a:pt x="3385199" y="3656099"/>
                  </a:lnTo>
                  <a:lnTo>
                    <a:pt x="0" y="3656099"/>
                  </a:lnTo>
                  <a:lnTo>
                    <a:pt x="0" y="0"/>
                  </a:lnTo>
                  <a:close/>
                </a:path>
              </a:pathLst>
            </a:custGeom>
            <a:ln w="19049">
              <a:solidFill>
                <a:srgbClr val="FF9900"/>
              </a:solidFill>
            </a:ln>
          </p:spPr>
          <p:txBody>
            <a:bodyPr wrap="square" lIns="0" tIns="0" rIns="0" bIns="0" rtlCol="0"/>
            <a:lstStyle/>
            <a:p>
              <a:endParaRPr/>
            </a:p>
          </p:txBody>
        </p:sp>
        <p:sp>
          <p:nvSpPr>
            <p:cNvPr id="4" name="object 4"/>
            <p:cNvSpPr/>
            <p:nvPr/>
          </p:nvSpPr>
          <p:spPr>
            <a:xfrm>
              <a:off x="6259425" y="2029300"/>
              <a:ext cx="696595" cy="18415"/>
            </a:xfrm>
            <a:custGeom>
              <a:avLst/>
              <a:gdLst/>
              <a:ahLst/>
              <a:cxnLst/>
              <a:rect l="l" t="t" r="r" b="b"/>
              <a:pathLst>
                <a:path w="696595" h="18414">
                  <a:moveTo>
                    <a:pt x="695999" y="0"/>
                  </a:moveTo>
                  <a:lnTo>
                    <a:pt x="0" y="18299"/>
                  </a:lnTo>
                </a:path>
              </a:pathLst>
            </a:custGeom>
            <a:ln w="38099">
              <a:solidFill>
                <a:srgbClr val="FFFFFF"/>
              </a:solidFill>
            </a:ln>
          </p:spPr>
          <p:txBody>
            <a:bodyPr wrap="square" lIns="0" tIns="0" rIns="0" bIns="0" rtlCol="0"/>
            <a:lstStyle/>
            <a:p>
              <a:endParaRPr/>
            </a:p>
          </p:txBody>
        </p:sp>
        <p:sp>
          <p:nvSpPr>
            <p:cNvPr id="5" name="object 5"/>
            <p:cNvSpPr/>
            <p:nvPr/>
          </p:nvSpPr>
          <p:spPr>
            <a:xfrm>
              <a:off x="7428199" y="1992850"/>
              <a:ext cx="464820" cy="10795"/>
            </a:xfrm>
            <a:custGeom>
              <a:avLst/>
              <a:gdLst/>
              <a:ahLst/>
              <a:cxnLst/>
              <a:rect l="l" t="t" r="r" b="b"/>
              <a:pathLst>
                <a:path w="464820" h="10794">
                  <a:moveTo>
                    <a:pt x="464399" y="0"/>
                  </a:moveTo>
                  <a:lnTo>
                    <a:pt x="0" y="10499"/>
                  </a:lnTo>
                </a:path>
              </a:pathLst>
            </a:custGeom>
            <a:ln w="38099">
              <a:solidFill>
                <a:srgbClr val="FFFFFF"/>
              </a:solidFill>
              <a:prstDash val="lgDash"/>
            </a:ln>
          </p:spPr>
          <p:txBody>
            <a:bodyPr wrap="square" lIns="0" tIns="0" rIns="0" bIns="0" rtlCol="0"/>
            <a:lstStyle/>
            <a:p>
              <a:endParaRPr/>
            </a:p>
          </p:txBody>
        </p:sp>
      </p:grpSp>
      <p:sp>
        <p:nvSpPr>
          <p:cNvPr id="6" name="object 6"/>
          <p:cNvSpPr txBox="1"/>
          <p:nvPr/>
        </p:nvSpPr>
        <p:spPr>
          <a:xfrm>
            <a:off x="5704374" y="2872675"/>
            <a:ext cx="2887980" cy="1103630"/>
          </a:xfrm>
          <a:prstGeom prst="rect">
            <a:avLst/>
          </a:prstGeom>
        </p:spPr>
        <p:txBody>
          <a:bodyPr vert="horz" wrap="square" lIns="0" tIns="229235" rIns="0" bIns="0" rtlCol="0">
            <a:spAutoFit/>
          </a:bodyPr>
          <a:lstStyle/>
          <a:p>
            <a:pPr marR="5715" algn="ctr">
              <a:lnSpc>
                <a:spcPct val="100000"/>
              </a:lnSpc>
              <a:spcBef>
                <a:spcPts val="1805"/>
              </a:spcBef>
            </a:pPr>
            <a:r>
              <a:rPr lang="vi-VN" sz="3000" i="1" dirty="0">
                <a:solidFill>
                  <a:srgbClr val="FF9900"/>
                </a:solidFill>
                <a:latin typeface="Calibri"/>
                <a:cs typeface="Calibri"/>
              </a:rPr>
              <a:t>dữ liệu chuỗi</a:t>
            </a:r>
            <a:endParaRPr lang="en-AU" sz="3000" dirty="0">
              <a:latin typeface="Calibri"/>
              <a:cs typeface="Calibri"/>
            </a:endParaRPr>
          </a:p>
          <a:p>
            <a:pPr algn="ctr">
              <a:lnSpc>
                <a:spcPct val="100000"/>
              </a:lnSpc>
              <a:spcBef>
                <a:spcPts val="1019"/>
              </a:spcBef>
            </a:pPr>
            <a:r>
              <a:rPr lang="vi-VN" sz="1800" spc="-150" dirty="0">
                <a:solidFill>
                  <a:srgbClr val="FFFFFF"/>
                </a:solidFill>
                <a:latin typeface="Tahoma"/>
                <a:cs typeface="Tahoma"/>
              </a:rPr>
              <a:t>nối các giao dịch đã xác minh</a:t>
            </a:r>
            <a:endParaRPr lang="vi-VN" sz="1800" spc="-150" dirty="0">
              <a:latin typeface="Tahoma"/>
              <a:cs typeface="Tahoma"/>
            </a:endParaRPr>
          </a:p>
        </p:txBody>
      </p:sp>
      <p:grpSp>
        <p:nvGrpSpPr>
          <p:cNvPr id="7" name="object 7"/>
          <p:cNvGrpSpPr/>
          <p:nvPr/>
        </p:nvGrpSpPr>
        <p:grpSpPr>
          <a:xfrm>
            <a:off x="5968384" y="1662637"/>
            <a:ext cx="2310765" cy="593090"/>
            <a:chOff x="5968384" y="1662637"/>
            <a:chExt cx="2310765" cy="593090"/>
          </a:xfrm>
        </p:grpSpPr>
        <p:pic>
          <p:nvPicPr>
            <p:cNvPr id="8" name="object 8"/>
            <p:cNvPicPr/>
            <p:nvPr/>
          </p:nvPicPr>
          <p:blipFill>
            <a:blip r:embed="rId2" cstate="print"/>
            <a:stretch>
              <a:fillRect/>
            </a:stretch>
          </p:blipFill>
          <p:spPr>
            <a:xfrm>
              <a:off x="7791726" y="1662637"/>
              <a:ext cx="487323" cy="579309"/>
            </a:xfrm>
            <a:prstGeom prst="rect">
              <a:avLst/>
            </a:prstGeom>
          </p:spPr>
        </p:pic>
        <p:pic>
          <p:nvPicPr>
            <p:cNvPr id="9" name="object 9"/>
            <p:cNvPicPr/>
            <p:nvPr/>
          </p:nvPicPr>
          <p:blipFill>
            <a:blip r:embed="rId3" cstate="print"/>
            <a:stretch>
              <a:fillRect/>
            </a:stretch>
          </p:blipFill>
          <p:spPr>
            <a:xfrm>
              <a:off x="6899297" y="1675933"/>
              <a:ext cx="487324" cy="579340"/>
            </a:xfrm>
            <a:prstGeom prst="rect">
              <a:avLst/>
            </a:prstGeom>
          </p:spPr>
        </p:pic>
        <p:pic>
          <p:nvPicPr>
            <p:cNvPr id="10" name="object 10"/>
            <p:cNvPicPr/>
            <p:nvPr/>
          </p:nvPicPr>
          <p:blipFill>
            <a:blip r:embed="rId3" cstate="print"/>
            <a:stretch>
              <a:fillRect/>
            </a:stretch>
          </p:blipFill>
          <p:spPr>
            <a:xfrm>
              <a:off x="5968384" y="1662647"/>
              <a:ext cx="487316" cy="579299"/>
            </a:xfrm>
            <a:prstGeom prst="rect">
              <a:avLst/>
            </a:prstGeom>
          </p:spPr>
        </p:pic>
      </p:grpSp>
      <p:sp>
        <p:nvSpPr>
          <p:cNvPr id="11" name="object 11"/>
          <p:cNvSpPr txBox="1"/>
          <p:nvPr/>
        </p:nvSpPr>
        <p:spPr>
          <a:xfrm>
            <a:off x="6216050" y="1869075"/>
            <a:ext cx="88265" cy="238760"/>
          </a:xfrm>
          <a:prstGeom prst="rect">
            <a:avLst/>
          </a:prstGeom>
        </p:spPr>
        <p:txBody>
          <a:bodyPr vert="horz" wrap="square" lIns="0" tIns="12700" rIns="0" bIns="0" rtlCol="0">
            <a:spAutoFit/>
          </a:bodyPr>
          <a:lstStyle/>
          <a:p>
            <a:pPr>
              <a:lnSpc>
                <a:spcPct val="100000"/>
              </a:lnSpc>
              <a:spcBef>
                <a:spcPts val="100"/>
              </a:spcBef>
            </a:pPr>
            <a:r>
              <a:rPr sz="1400" spc="-400" dirty="0">
                <a:latin typeface="Arial Black"/>
                <a:cs typeface="Arial Black"/>
              </a:rPr>
              <a:t>1</a:t>
            </a:r>
            <a:endParaRPr sz="1400">
              <a:latin typeface="Arial Black"/>
              <a:cs typeface="Arial Black"/>
            </a:endParaRPr>
          </a:p>
        </p:txBody>
      </p:sp>
      <p:sp>
        <p:nvSpPr>
          <p:cNvPr id="12" name="object 12"/>
          <p:cNvSpPr txBox="1"/>
          <p:nvPr/>
        </p:nvSpPr>
        <p:spPr>
          <a:xfrm>
            <a:off x="7126650" y="1869088"/>
            <a:ext cx="117475" cy="238760"/>
          </a:xfrm>
          <a:prstGeom prst="rect">
            <a:avLst/>
          </a:prstGeom>
        </p:spPr>
        <p:txBody>
          <a:bodyPr vert="horz" wrap="square" lIns="0" tIns="12700" rIns="0" bIns="0" rtlCol="0">
            <a:spAutoFit/>
          </a:bodyPr>
          <a:lstStyle/>
          <a:p>
            <a:pPr>
              <a:lnSpc>
                <a:spcPct val="100000"/>
              </a:lnSpc>
              <a:spcBef>
                <a:spcPts val="100"/>
              </a:spcBef>
            </a:pPr>
            <a:r>
              <a:rPr sz="1400" spc="-70" dirty="0">
                <a:latin typeface="Arial Black"/>
                <a:cs typeface="Arial Black"/>
              </a:rPr>
              <a:t>2</a:t>
            </a:r>
            <a:endParaRPr sz="1400">
              <a:latin typeface="Arial Black"/>
              <a:cs typeface="Arial Black"/>
            </a:endParaRPr>
          </a:p>
        </p:txBody>
      </p:sp>
      <p:sp>
        <p:nvSpPr>
          <p:cNvPr id="13" name="object 13"/>
          <p:cNvSpPr txBox="1"/>
          <p:nvPr/>
        </p:nvSpPr>
        <p:spPr>
          <a:xfrm>
            <a:off x="7978325" y="1858663"/>
            <a:ext cx="114935" cy="238760"/>
          </a:xfrm>
          <a:prstGeom prst="rect">
            <a:avLst/>
          </a:prstGeom>
        </p:spPr>
        <p:txBody>
          <a:bodyPr vert="horz" wrap="square" lIns="0" tIns="12700" rIns="0" bIns="0" rtlCol="0">
            <a:spAutoFit/>
          </a:bodyPr>
          <a:lstStyle/>
          <a:p>
            <a:pPr>
              <a:lnSpc>
                <a:spcPct val="100000"/>
              </a:lnSpc>
              <a:spcBef>
                <a:spcPts val="100"/>
              </a:spcBef>
            </a:pPr>
            <a:r>
              <a:rPr sz="1400" spc="-90" dirty="0">
                <a:latin typeface="Arial Black"/>
                <a:cs typeface="Arial Black"/>
              </a:rPr>
              <a:t>3</a:t>
            </a:r>
            <a:endParaRPr sz="1400">
              <a:latin typeface="Arial Black"/>
              <a:cs typeface="Arial Black"/>
            </a:endParaRPr>
          </a:p>
        </p:txBody>
      </p:sp>
      <p:sp>
        <p:nvSpPr>
          <p:cNvPr id="14" name="object 14"/>
          <p:cNvSpPr txBox="1"/>
          <p:nvPr/>
        </p:nvSpPr>
        <p:spPr>
          <a:xfrm>
            <a:off x="8819176" y="4009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grpSp>
        <p:nvGrpSpPr>
          <p:cNvPr id="15" name="object 15"/>
          <p:cNvGrpSpPr/>
          <p:nvPr/>
        </p:nvGrpSpPr>
        <p:grpSpPr>
          <a:xfrm>
            <a:off x="6131128" y="1332624"/>
            <a:ext cx="2055495" cy="335280"/>
            <a:chOff x="6131128" y="1332624"/>
            <a:chExt cx="2055495" cy="335280"/>
          </a:xfrm>
        </p:grpSpPr>
        <p:pic>
          <p:nvPicPr>
            <p:cNvPr id="16" name="object 16"/>
            <p:cNvPicPr/>
            <p:nvPr/>
          </p:nvPicPr>
          <p:blipFill>
            <a:blip r:embed="rId4" cstate="print"/>
            <a:stretch>
              <a:fillRect/>
            </a:stretch>
          </p:blipFill>
          <p:spPr>
            <a:xfrm>
              <a:off x="7022965" y="1387781"/>
              <a:ext cx="239999" cy="240030"/>
            </a:xfrm>
            <a:prstGeom prst="rect">
              <a:avLst/>
            </a:prstGeom>
          </p:spPr>
        </p:pic>
        <p:pic>
          <p:nvPicPr>
            <p:cNvPr id="17" name="object 17"/>
            <p:cNvPicPr/>
            <p:nvPr/>
          </p:nvPicPr>
          <p:blipFill>
            <a:blip r:embed="rId4" cstate="print"/>
            <a:stretch>
              <a:fillRect/>
            </a:stretch>
          </p:blipFill>
          <p:spPr>
            <a:xfrm>
              <a:off x="6131128" y="1380156"/>
              <a:ext cx="239999" cy="240030"/>
            </a:xfrm>
            <a:prstGeom prst="rect">
              <a:avLst/>
            </a:prstGeom>
          </p:spPr>
        </p:pic>
        <p:pic>
          <p:nvPicPr>
            <p:cNvPr id="18" name="object 18"/>
            <p:cNvPicPr/>
            <p:nvPr/>
          </p:nvPicPr>
          <p:blipFill>
            <a:blip r:embed="rId5" cstate="print"/>
            <a:stretch>
              <a:fillRect/>
            </a:stretch>
          </p:blipFill>
          <p:spPr>
            <a:xfrm>
              <a:off x="7851425" y="1332624"/>
              <a:ext cx="335099" cy="335100"/>
            </a:xfrm>
            <a:prstGeom prst="rect">
              <a:avLst/>
            </a:prstGeom>
          </p:spPr>
        </p:pic>
      </p:grpSp>
      <p:sp>
        <p:nvSpPr>
          <p:cNvPr id="19" name="object 19"/>
          <p:cNvSpPr txBox="1"/>
          <p:nvPr/>
        </p:nvSpPr>
        <p:spPr>
          <a:xfrm>
            <a:off x="677032" y="2890524"/>
            <a:ext cx="1115695" cy="1103630"/>
          </a:xfrm>
          <a:prstGeom prst="rect">
            <a:avLst/>
          </a:prstGeom>
        </p:spPr>
        <p:txBody>
          <a:bodyPr vert="horz" wrap="square" lIns="0" tIns="229235" rIns="0" bIns="0" rtlCol="0">
            <a:spAutoFit/>
          </a:bodyPr>
          <a:lstStyle/>
          <a:p>
            <a:pPr algn="ctr">
              <a:lnSpc>
                <a:spcPct val="100000"/>
              </a:lnSpc>
              <a:spcBef>
                <a:spcPts val="1805"/>
              </a:spcBef>
            </a:pPr>
            <a:r>
              <a:rPr sz="3000" i="1" spc="-10" dirty="0">
                <a:solidFill>
                  <a:srgbClr val="783E04"/>
                </a:solidFill>
                <a:latin typeface="Calibri"/>
                <a:cs typeface="Calibri"/>
              </a:rPr>
              <a:t>bitcoin</a:t>
            </a:r>
            <a:endParaRPr sz="3000" dirty="0">
              <a:latin typeface="Calibri"/>
              <a:cs typeface="Calibri"/>
            </a:endParaRPr>
          </a:p>
          <a:p>
            <a:pPr marL="1905" algn="ctr">
              <a:lnSpc>
                <a:spcPct val="100000"/>
              </a:lnSpc>
              <a:spcBef>
                <a:spcPts val="1019"/>
              </a:spcBef>
            </a:pPr>
            <a:r>
              <a:rPr lang="vi-VN" sz="1800" spc="-10" dirty="0">
                <a:solidFill>
                  <a:srgbClr val="666666"/>
                </a:solidFill>
                <a:latin typeface="Tahoma"/>
                <a:cs typeface="Tahoma"/>
              </a:rPr>
              <a:t>tiền</a:t>
            </a:r>
            <a:endParaRPr sz="1800" dirty="0">
              <a:latin typeface="Tahoma"/>
              <a:cs typeface="Tahoma"/>
            </a:endParaRPr>
          </a:p>
        </p:txBody>
      </p:sp>
      <p:sp>
        <p:nvSpPr>
          <p:cNvPr id="20" name="object 20"/>
          <p:cNvSpPr txBox="1">
            <a:spLocks noGrp="1"/>
          </p:cNvSpPr>
          <p:nvPr>
            <p:ph type="title"/>
          </p:nvPr>
        </p:nvSpPr>
        <p:spPr>
          <a:xfrm>
            <a:off x="123403" y="1444943"/>
            <a:ext cx="2246336" cy="828432"/>
          </a:xfrm>
          <a:prstGeom prst="rect">
            <a:avLst/>
          </a:prstGeom>
        </p:spPr>
        <p:txBody>
          <a:bodyPr vert="horz" wrap="square" lIns="0" tIns="12700" rIns="0" bIns="0" rtlCol="0">
            <a:spAutoFit/>
          </a:bodyPr>
          <a:lstStyle/>
          <a:p>
            <a:pPr marL="12700">
              <a:lnSpc>
                <a:spcPct val="100000"/>
              </a:lnSpc>
              <a:spcBef>
                <a:spcPts val="100"/>
              </a:spcBef>
            </a:pPr>
            <a:r>
              <a:rPr lang="en-AU" spc="-490" dirty="0">
                <a:solidFill>
                  <a:srgbClr val="783E04"/>
                </a:solidFill>
                <a:latin typeface="Arial"/>
                <a:cs typeface="Arial"/>
              </a:rPr>
              <a:t>₿</a:t>
            </a:r>
            <a:r>
              <a:rPr lang="en-AU" spc="-300" dirty="0"/>
              <a:t>3.125</a:t>
            </a:r>
            <a:endParaRPr spc="-480" dirty="0"/>
          </a:p>
        </p:txBody>
      </p:sp>
      <p:sp>
        <p:nvSpPr>
          <p:cNvPr id="21" name="object 21"/>
          <p:cNvSpPr txBox="1"/>
          <p:nvPr/>
        </p:nvSpPr>
        <p:spPr>
          <a:xfrm>
            <a:off x="2835812" y="2890524"/>
            <a:ext cx="1911350" cy="1098378"/>
          </a:xfrm>
          <a:prstGeom prst="rect">
            <a:avLst/>
          </a:prstGeom>
        </p:spPr>
        <p:txBody>
          <a:bodyPr vert="horz" wrap="square" lIns="0" tIns="229235" rIns="0" bIns="0" rtlCol="0">
            <a:spAutoFit/>
          </a:bodyPr>
          <a:lstStyle/>
          <a:p>
            <a:pPr marL="12700" algn="ctr">
              <a:lnSpc>
                <a:spcPct val="100000"/>
              </a:lnSpc>
              <a:spcBef>
                <a:spcPts val="1805"/>
              </a:spcBef>
            </a:pPr>
            <a:r>
              <a:rPr lang="vi-VN" sz="3000" i="1" dirty="0">
                <a:solidFill>
                  <a:srgbClr val="783E04"/>
                </a:solidFill>
                <a:latin typeface="Calibri"/>
                <a:cs typeface="Calibri"/>
              </a:rPr>
              <a:t>mạng lưới</a:t>
            </a:r>
            <a:endParaRPr sz="3000" dirty="0">
              <a:latin typeface="Calibri"/>
              <a:cs typeface="Calibri"/>
            </a:endParaRPr>
          </a:p>
          <a:p>
            <a:pPr marL="31750" algn="ctr">
              <a:lnSpc>
                <a:spcPct val="100000"/>
              </a:lnSpc>
              <a:spcBef>
                <a:spcPts val="1019"/>
              </a:spcBef>
            </a:pPr>
            <a:r>
              <a:rPr lang="vi-VN" sz="1800" spc="-150" dirty="0">
                <a:solidFill>
                  <a:srgbClr val="666666"/>
                </a:solidFill>
                <a:latin typeface="Tahoma"/>
                <a:cs typeface="Tahoma"/>
              </a:rPr>
              <a:t>kết nối các máy chủ</a:t>
            </a:r>
            <a:endParaRPr sz="1800" spc="-150" dirty="0">
              <a:latin typeface="Tahoma"/>
              <a:cs typeface="Tahoma"/>
            </a:endParaRPr>
          </a:p>
        </p:txBody>
      </p:sp>
      <p:grpSp>
        <p:nvGrpSpPr>
          <p:cNvPr id="22" name="object 22"/>
          <p:cNvGrpSpPr/>
          <p:nvPr/>
        </p:nvGrpSpPr>
        <p:grpSpPr>
          <a:xfrm>
            <a:off x="2968287" y="1128960"/>
            <a:ext cx="1675764" cy="1615440"/>
            <a:chOff x="2968287" y="1128960"/>
            <a:chExt cx="1675764" cy="1615440"/>
          </a:xfrm>
        </p:grpSpPr>
        <p:pic>
          <p:nvPicPr>
            <p:cNvPr id="23" name="object 23"/>
            <p:cNvPicPr/>
            <p:nvPr/>
          </p:nvPicPr>
          <p:blipFill>
            <a:blip r:embed="rId6" cstate="print"/>
            <a:stretch>
              <a:fillRect/>
            </a:stretch>
          </p:blipFill>
          <p:spPr>
            <a:xfrm>
              <a:off x="3910928" y="1128960"/>
              <a:ext cx="172817" cy="184335"/>
            </a:xfrm>
            <a:prstGeom prst="rect">
              <a:avLst/>
            </a:prstGeom>
          </p:spPr>
        </p:pic>
        <p:pic>
          <p:nvPicPr>
            <p:cNvPr id="24" name="object 24"/>
            <p:cNvPicPr/>
            <p:nvPr/>
          </p:nvPicPr>
          <p:blipFill>
            <a:blip r:embed="rId7" cstate="print"/>
            <a:stretch>
              <a:fillRect/>
            </a:stretch>
          </p:blipFill>
          <p:spPr>
            <a:xfrm>
              <a:off x="4344020" y="1414561"/>
              <a:ext cx="170978" cy="186464"/>
            </a:xfrm>
            <a:prstGeom prst="rect">
              <a:avLst/>
            </a:prstGeom>
          </p:spPr>
        </p:pic>
        <p:pic>
          <p:nvPicPr>
            <p:cNvPr id="25" name="object 25"/>
            <p:cNvPicPr/>
            <p:nvPr/>
          </p:nvPicPr>
          <p:blipFill>
            <a:blip r:embed="rId8" cstate="print"/>
            <a:stretch>
              <a:fillRect/>
            </a:stretch>
          </p:blipFill>
          <p:spPr>
            <a:xfrm>
              <a:off x="4472762" y="1826180"/>
              <a:ext cx="170978" cy="187312"/>
            </a:xfrm>
            <a:prstGeom prst="rect">
              <a:avLst/>
            </a:prstGeom>
          </p:spPr>
        </p:pic>
        <p:pic>
          <p:nvPicPr>
            <p:cNvPr id="26" name="object 26"/>
            <p:cNvPicPr/>
            <p:nvPr/>
          </p:nvPicPr>
          <p:blipFill>
            <a:blip r:embed="rId6" cstate="print"/>
            <a:stretch>
              <a:fillRect/>
            </a:stretch>
          </p:blipFill>
          <p:spPr>
            <a:xfrm>
              <a:off x="3466179" y="1128960"/>
              <a:ext cx="172817" cy="184335"/>
            </a:xfrm>
            <a:prstGeom prst="rect">
              <a:avLst/>
            </a:prstGeom>
          </p:spPr>
        </p:pic>
        <p:pic>
          <p:nvPicPr>
            <p:cNvPr id="27" name="object 27"/>
            <p:cNvPicPr/>
            <p:nvPr/>
          </p:nvPicPr>
          <p:blipFill>
            <a:blip r:embed="rId9" cstate="print"/>
            <a:stretch>
              <a:fillRect/>
            </a:stretch>
          </p:blipFill>
          <p:spPr>
            <a:xfrm>
              <a:off x="3109253" y="1416215"/>
              <a:ext cx="172799" cy="182660"/>
            </a:xfrm>
            <a:prstGeom prst="rect">
              <a:avLst/>
            </a:prstGeom>
          </p:spPr>
        </p:pic>
        <p:pic>
          <p:nvPicPr>
            <p:cNvPr id="28" name="object 28"/>
            <p:cNvPicPr/>
            <p:nvPr/>
          </p:nvPicPr>
          <p:blipFill>
            <a:blip r:embed="rId10" cstate="print"/>
            <a:stretch>
              <a:fillRect/>
            </a:stretch>
          </p:blipFill>
          <p:spPr>
            <a:xfrm>
              <a:off x="2968287" y="1845290"/>
              <a:ext cx="173699" cy="184199"/>
            </a:xfrm>
            <a:prstGeom prst="rect">
              <a:avLst/>
            </a:prstGeom>
          </p:spPr>
        </p:pic>
        <p:pic>
          <p:nvPicPr>
            <p:cNvPr id="29" name="object 29"/>
            <p:cNvPicPr/>
            <p:nvPr/>
          </p:nvPicPr>
          <p:blipFill>
            <a:blip r:embed="rId11" cstate="print"/>
            <a:stretch>
              <a:fillRect/>
            </a:stretch>
          </p:blipFill>
          <p:spPr>
            <a:xfrm>
              <a:off x="3110858" y="2273375"/>
              <a:ext cx="169705" cy="185010"/>
            </a:xfrm>
            <a:prstGeom prst="rect">
              <a:avLst/>
            </a:prstGeom>
          </p:spPr>
        </p:pic>
        <p:pic>
          <p:nvPicPr>
            <p:cNvPr id="30" name="object 30"/>
            <p:cNvPicPr/>
            <p:nvPr/>
          </p:nvPicPr>
          <p:blipFill>
            <a:blip r:embed="rId6" cstate="print"/>
            <a:stretch>
              <a:fillRect/>
            </a:stretch>
          </p:blipFill>
          <p:spPr>
            <a:xfrm>
              <a:off x="3466179" y="2559810"/>
              <a:ext cx="172817" cy="184335"/>
            </a:xfrm>
            <a:prstGeom prst="rect">
              <a:avLst/>
            </a:prstGeom>
          </p:spPr>
        </p:pic>
        <p:pic>
          <p:nvPicPr>
            <p:cNvPr id="31" name="object 31"/>
            <p:cNvPicPr/>
            <p:nvPr/>
          </p:nvPicPr>
          <p:blipFill>
            <a:blip r:embed="rId12" cstate="print"/>
            <a:stretch>
              <a:fillRect/>
            </a:stretch>
          </p:blipFill>
          <p:spPr>
            <a:xfrm>
              <a:off x="3910809" y="2559929"/>
              <a:ext cx="173052" cy="184091"/>
            </a:xfrm>
            <a:prstGeom prst="rect">
              <a:avLst/>
            </a:prstGeom>
          </p:spPr>
        </p:pic>
        <p:pic>
          <p:nvPicPr>
            <p:cNvPr id="32" name="object 32"/>
            <p:cNvPicPr/>
            <p:nvPr/>
          </p:nvPicPr>
          <p:blipFill>
            <a:blip r:embed="rId6" cstate="print"/>
            <a:stretch>
              <a:fillRect/>
            </a:stretch>
          </p:blipFill>
          <p:spPr>
            <a:xfrm>
              <a:off x="4342998" y="2273973"/>
              <a:ext cx="172817" cy="184335"/>
            </a:xfrm>
            <a:prstGeom prst="rect">
              <a:avLst/>
            </a:prstGeom>
          </p:spPr>
        </p:pic>
        <p:sp>
          <p:nvSpPr>
            <p:cNvPr id="33" name="object 33"/>
            <p:cNvSpPr/>
            <p:nvPr/>
          </p:nvSpPr>
          <p:spPr>
            <a:xfrm>
              <a:off x="3055035" y="1178791"/>
              <a:ext cx="1505585" cy="1503680"/>
            </a:xfrm>
            <a:custGeom>
              <a:avLst/>
              <a:gdLst/>
              <a:ahLst/>
              <a:cxnLst/>
              <a:rect l="l" t="t" r="r" b="b"/>
              <a:pathLst>
                <a:path w="1505585" h="1503680">
                  <a:moveTo>
                    <a:pt x="86099" y="400690"/>
                  </a:moveTo>
                  <a:lnTo>
                    <a:pt x="0" y="666490"/>
                  </a:lnTo>
                </a:path>
                <a:path w="1505585" h="1503680">
                  <a:moveTo>
                    <a:pt x="101" y="850699"/>
                  </a:moveTo>
                  <a:lnTo>
                    <a:pt x="90401" y="1114099"/>
                  </a:lnTo>
                </a:path>
                <a:path w="1505585" h="1503680">
                  <a:moveTo>
                    <a:pt x="190925" y="1260668"/>
                  </a:moveTo>
                  <a:lnTo>
                    <a:pt x="415925" y="1444868"/>
                  </a:lnTo>
                </a:path>
                <a:path w="1505585" h="1503680">
                  <a:moveTo>
                    <a:pt x="1024799" y="1443042"/>
                  </a:moveTo>
                  <a:lnTo>
                    <a:pt x="1296299" y="1229742"/>
                  </a:lnTo>
                </a:path>
                <a:path w="1505585" h="1503680">
                  <a:moveTo>
                    <a:pt x="1403115" y="1099278"/>
                  </a:moveTo>
                  <a:lnTo>
                    <a:pt x="1505115" y="834678"/>
                  </a:lnTo>
                </a:path>
                <a:path w="1505585" h="1503680">
                  <a:moveTo>
                    <a:pt x="1429523" y="398302"/>
                  </a:moveTo>
                  <a:lnTo>
                    <a:pt x="1501223" y="647302"/>
                  </a:lnTo>
                </a:path>
                <a:path w="1505585" h="1503680">
                  <a:moveTo>
                    <a:pt x="1023866" y="70513"/>
                  </a:moveTo>
                  <a:lnTo>
                    <a:pt x="1319366" y="259813"/>
                  </a:lnTo>
                </a:path>
                <a:path w="1505585" h="1503680">
                  <a:moveTo>
                    <a:pt x="195135" y="257077"/>
                  </a:moveTo>
                  <a:lnTo>
                    <a:pt x="419535" y="84577"/>
                  </a:lnTo>
                </a:path>
                <a:path w="1505585" h="1503680">
                  <a:moveTo>
                    <a:pt x="227017" y="318534"/>
                  </a:moveTo>
                  <a:lnTo>
                    <a:pt x="1289017" y="324234"/>
                  </a:lnTo>
                </a:path>
                <a:path w="1505585" h="1503680">
                  <a:moveTo>
                    <a:pt x="86951" y="759049"/>
                  </a:moveTo>
                  <a:lnTo>
                    <a:pt x="1417751" y="746149"/>
                  </a:lnTo>
                </a:path>
                <a:path w="1505585" h="1503680">
                  <a:moveTo>
                    <a:pt x="210425" y="1130168"/>
                  </a:moveTo>
                  <a:lnTo>
                    <a:pt x="1292825" y="1158968"/>
                  </a:lnTo>
                </a:path>
                <a:path w="1505585" h="1503680">
                  <a:moveTo>
                    <a:pt x="468809" y="130334"/>
                  </a:moveTo>
                  <a:lnTo>
                    <a:pt x="460109" y="1390934"/>
                  </a:lnTo>
                </a:path>
                <a:path w="1505585" h="1503680">
                  <a:moveTo>
                    <a:pt x="913557" y="130334"/>
                  </a:moveTo>
                  <a:lnTo>
                    <a:pt x="915357" y="1386134"/>
                  </a:lnTo>
                </a:path>
                <a:path w="1505585" h="1503680">
                  <a:moveTo>
                    <a:pt x="1366836" y="422234"/>
                  </a:moveTo>
                  <a:lnTo>
                    <a:pt x="1337136" y="1105034"/>
                  </a:lnTo>
                </a:path>
                <a:path w="1505585" h="1503680">
                  <a:moveTo>
                    <a:pt x="149917" y="420084"/>
                  </a:moveTo>
                  <a:lnTo>
                    <a:pt x="154417" y="1095084"/>
                  </a:lnTo>
                </a:path>
                <a:path w="1505585" h="1503680">
                  <a:moveTo>
                    <a:pt x="208288" y="386053"/>
                  </a:moveTo>
                  <a:lnTo>
                    <a:pt x="1292788" y="1159153"/>
                  </a:lnTo>
                </a:path>
                <a:path w="1505585" h="1503680">
                  <a:moveTo>
                    <a:pt x="534903" y="124499"/>
                  </a:moveTo>
                  <a:lnTo>
                    <a:pt x="915303" y="1385999"/>
                  </a:lnTo>
                </a:path>
                <a:path w="1505585" h="1503680">
                  <a:moveTo>
                    <a:pt x="913557" y="130334"/>
                  </a:moveTo>
                  <a:lnTo>
                    <a:pt x="526257" y="1385234"/>
                  </a:lnTo>
                </a:path>
                <a:path w="1505585" h="1503680">
                  <a:moveTo>
                    <a:pt x="1308623" y="391552"/>
                  </a:moveTo>
                  <a:lnTo>
                    <a:pt x="210323" y="1130152"/>
                  </a:lnTo>
                </a:path>
                <a:path w="1505585" h="1503680">
                  <a:moveTo>
                    <a:pt x="1441416" y="678496"/>
                  </a:moveTo>
                  <a:lnTo>
                    <a:pt x="208416" y="385996"/>
                  </a:lnTo>
                </a:path>
                <a:path w="1505585" h="1503680">
                  <a:moveTo>
                    <a:pt x="1337021" y="1105112"/>
                  </a:moveTo>
                  <a:lnTo>
                    <a:pt x="534821" y="124412"/>
                  </a:lnTo>
                </a:path>
                <a:path w="1505585" h="1503680">
                  <a:moveTo>
                    <a:pt x="981544" y="1390249"/>
                  </a:moveTo>
                  <a:lnTo>
                    <a:pt x="1308544" y="391549"/>
                  </a:lnTo>
                </a:path>
                <a:path w="1505585" h="1503680">
                  <a:moveTo>
                    <a:pt x="575553" y="1430849"/>
                  </a:moveTo>
                  <a:lnTo>
                    <a:pt x="1308753" y="391649"/>
                  </a:lnTo>
                </a:path>
                <a:path w="1505585" h="1503680">
                  <a:moveTo>
                    <a:pt x="575553" y="1430849"/>
                  </a:moveTo>
                  <a:lnTo>
                    <a:pt x="1444053" y="811049"/>
                  </a:lnTo>
                </a:path>
                <a:path w="1505585" h="1503680">
                  <a:moveTo>
                    <a:pt x="210425" y="1130168"/>
                  </a:moveTo>
                  <a:lnTo>
                    <a:pt x="915425" y="1386068"/>
                  </a:lnTo>
                </a:path>
                <a:path w="1505585" h="1503680">
                  <a:moveTo>
                    <a:pt x="61514" y="824042"/>
                  </a:moveTo>
                  <a:lnTo>
                    <a:pt x="915313" y="1385942"/>
                  </a:lnTo>
                </a:path>
                <a:path w="1505585" h="1503680">
                  <a:moveTo>
                    <a:pt x="61514" y="824042"/>
                  </a:moveTo>
                  <a:lnTo>
                    <a:pt x="460213" y="1391042"/>
                  </a:lnTo>
                </a:path>
                <a:path w="1505585" h="1503680">
                  <a:moveTo>
                    <a:pt x="86951" y="759049"/>
                  </a:moveTo>
                  <a:lnTo>
                    <a:pt x="468851" y="130249"/>
                  </a:lnTo>
                </a:path>
                <a:path w="1505585" h="1503680">
                  <a:moveTo>
                    <a:pt x="579117" y="70513"/>
                  </a:moveTo>
                  <a:lnTo>
                    <a:pt x="1288917" y="324313"/>
                  </a:lnTo>
                </a:path>
                <a:path w="1505585" h="1503680">
                  <a:moveTo>
                    <a:pt x="579117" y="70513"/>
                  </a:moveTo>
                  <a:lnTo>
                    <a:pt x="1441317" y="678613"/>
                  </a:lnTo>
                </a:path>
                <a:path w="1505585" h="1503680">
                  <a:moveTo>
                    <a:pt x="1288984" y="324229"/>
                  </a:moveTo>
                  <a:lnTo>
                    <a:pt x="86884" y="758929"/>
                  </a:lnTo>
                </a:path>
                <a:path w="1505585" h="1503680">
                  <a:moveTo>
                    <a:pt x="1292806" y="1159099"/>
                  </a:moveTo>
                  <a:lnTo>
                    <a:pt x="61606" y="823999"/>
                  </a:lnTo>
                </a:path>
                <a:path w="1505585" h="1503680">
                  <a:moveTo>
                    <a:pt x="1337021" y="1105112"/>
                  </a:moveTo>
                  <a:lnTo>
                    <a:pt x="979721" y="124412"/>
                  </a:lnTo>
                </a:path>
                <a:path w="1505585" h="1503680">
                  <a:moveTo>
                    <a:pt x="225528" y="1198773"/>
                  </a:moveTo>
                  <a:lnTo>
                    <a:pt x="1444128" y="810873"/>
                  </a:lnTo>
                </a:path>
                <a:path w="1505585" h="1503680">
                  <a:moveTo>
                    <a:pt x="981544" y="1390249"/>
                  </a:moveTo>
                  <a:lnTo>
                    <a:pt x="1444144" y="810949"/>
                  </a:lnTo>
                </a:path>
                <a:path w="1505585" h="1503680">
                  <a:moveTo>
                    <a:pt x="915299" y="1386042"/>
                  </a:moveTo>
                  <a:lnTo>
                    <a:pt x="208199" y="386142"/>
                  </a:lnTo>
                </a:path>
                <a:path w="1505585" h="1503680">
                  <a:moveTo>
                    <a:pt x="575553" y="1430849"/>
                  </a:moveTo>
                  <a:lnTo>
                    <a:pt x="1292853" y="1159049"/>
                  </a:lnTo>
                </a:path>
                <a:path w="1505585" h="1503680">
                  <a:moveTo>
                    <a:pt x="227017" y="318534"/>
                  </a:moveTo>
                  <a:lnTo>
                    <a:pt x="864217" y="84534"/>
                  </a:lnTo>
                </a:path>
                <a:path w="1505585" h="1503680">
                  <a:moveTo>
                    <a:pt x="979651" y="124499"/>
                  </a:moveTo>
                  <a:lnTo>
                    <a:pt x="1441351" y="678599"/>
                  </a:lnTo>
                </a:path>
                <a:path w="1505585" h="1503680">
                  <a:moveTo>
                    <a:pt x="913557" y="130334"/>
                  </a:moveTo>
                  <a:lnTo>
                    <a:pt x="87057" y="759134"/>
                  </a:lnTo>
                </a:path>
                <a:path w="1505585" h="1503680">
                  <a:moveTo>
                    <a:pt x="859799" y="1503342"/>
                  </a:moveTo>
                  <a:lnTo>
                    <a:pt x="578999" y="1501242"/>
                  </a:lnTo>
                </a:path>
                <a:path w="1505585" h="1503680">
                  <a:moveTo>
                    <a:pt x="575553" y="0"/>
                  </a:moveTo>
                  <a:lnTo>
                    <a:pt x="860853" y="14099"/>
                  </a:lnTo>
                </a:path>
              </a:pathLst>
            </a:custGeom>
            <a:ln w="9524">
              <a:solidFill>
                <a:srgbClr val="666666"/>
              </a:solidFill>
            </a:ln>
          </p:spPr>
          <p:txBody>
            <a:bodyPr wrap="square" lIns="0" tIns="0" rIns="0" bIns="0" rtlCol="0"/>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48250" y="1250115"/>
            <a:ext cx="3142614" cy="751488"/>
          </a:xfrm>
          <a:prstGeom prst="rect">
            <a:avLst/>
          </a:prstGeom>
        </p:spPr>
        <p:txBody>
          <a:bodyPr vert="horz" wrap="square" lIns="0" tIns="12700" rIns="0" bIns="0" rtlCol="0">
            <a:spAutoFit/>
          </a:bodyPr>
          <a:lstStyle/>
          <a:p>
            <a:pPr marL="12700">
              <a:lnSpc>
                <a:spcPct val="100000"/>
              </a:lnSpc>
              <a:spcBef>
                <a:spcPts val="100"/>
              </a:spcBef>
            </a:pPr>
            <a:r>
              <a:rPr lang="vi-VN" sz="4800" i="1" spc="50" dirty="0">
                <a:solidFill>
                  <a:srgbClr val="FF9900"/>
                </a:solidFill>
                <a:latin typeface="Calibri"/>
                <a:cs typeface="Calibri"/>
              </a:rPr>
              <a:t>Khối dữ liệu</a:t>
            </a:r>
            <a:endParaRPr sz="4800" dirty="0">
              <a:latin typeface="Calibri"/>
              <a:cs typeface="Calibri"/>
            </a:endParaRPr>
          </a:p>
        </p:txBody>
      </p:sp>
      <p:sp>
        <p:nvSpPr>
          <p:cNvPr id="3" name="object 3"/>
          <p:cNvSpPr txBox="1"/>
          <p:nvPr/>
        </p:nvSpPr>
        <p:spPr>
          <a:xfrm>
            <a:off x="5148250" y="2117526"/>
            <a:ext cx="3386150" cy="1626727"/>
          </a:xfrm>
          <a:prstGeom prst="rect">
            <a:avLst/>
          </a:prstGeom>
        </p:spPr>
        <p:txBody>
          <a:bodyPr vert="horz" wrap="square" lIns="0" tIns="10795" rIns="0" bIns="0" rtlCol="0">
            <a:spAutoFit/>
          </a:bodyPr>
          <a:lstStyle/>
          <a:p>
            <a:pPr marL="12700" marR="5080">
              <a:lnSpc>
                <a:spcPct val="100400"/>
              </a:lnSpc>
              <a:spcBef>
                <a:spcPts val="85"/>
              </a:spcBef>
            </a:pPr>
            <a:r>
              <a:rPr lang="vi-VN" sz="2800" spc="70" dirty="0">
                <a:solidFill>
                  <a:srgbClr val="FFFFFF"/>
                </a:solidFill>
                <a:latin typeface="Tahoma"/>
                <a:cs typeface="Tahoma"/>
              </a:rPr>
              <a:t>Đóng dấu thời điểm 1 lô giao dịch đã đươc xác minh.</a:t>
            </a:r>
            <a:endParaRPr sz="2800" dirty="0">
              <a:latin typeface="Tahoma"/>
              <a:cs typeface="Tahoma"/>
            </a:endParaRPr>
          </a:p>
          <a:p>
            <a:pPr marL="12700">
              <a:lnSpc>
                <a:spcPct val="100000"/>
              </a:lnSpc>
              <a:spcBef>
                <a:spcPts val="45"/>
              </a:spcBef>
            </a:pPr>
            <a:r>
              <a:rPr lang="vi-VN" sz="2100" spc="55" dirty="0">
                <a:solidFill>
                  <a:srgbClr val="B7B7B7"/>
                </a:solidFill>
                <a:latin typeface="Tahoma"/>
                <a:cs typeface="Tahoma"/>
              </a:rPr>
              <a:t>trung bình </a:t>
            </a:r>
            <a:r>
              <a:rPr sz="2100" spc="-80" dirty="0">
                <a:solidFill>
                  <a:srgbClr val="B7B7B7"/>
                </a:solidFill>
                <a:latin typeface="Tahoma"/>
                <a:cs typeface="Tahoma"/>
              </a:rPr>
              <a:t>10</a:t>
            </a:r>
            <a:r>
              <a:rPr sz="2100" spc="60" dirty="0">
                <a:solidFill>
                  <a:srgbClr val="B7B7B7"/>
                </a:solidFill>
                <a:latin typeface="Tahoma"/>
                <a:cs typeface="Tahoma"/>
              </a:rPr>
              <a:t> </a:t>
            </a:r>
            <a:r>
              <a:rPr lang="vi-VN" sz="2100" spc="60" dirty="0">
                <a:solidFill>
                  <a:srgbClr val="B7B7B7"/>
                </a:solidFill>
                <a:latin typeface="Tahoma"/>
                <a:cs typeface="Tahoma"/>
              </a:rPr>
              <a:t>phút/lần.</a:t>
            </a:r>
            <a:endParaRPr sz="2100" dirty="0">
              <a:latin typeface="Tahoma"/>
              <a:cs typeface="Tahoma"/>
            </a:endParaRPr>
          </a:p>
        </p:txBody>
      </p:sp>
      <p:pic>
        <p:nvPicPr>
          <p:cNvPr id="4" name="object 4"/>
          <p:cNvPicPr/>
          <p:nvPr/>
        </p:nvPicPr>
        <p:blipFill>
          <a:blip r:embed="rId2" cstate="print"/>
          <a:stretch>
            <a:fillRect/>
          </a:stretch>
        </p:blipFill>
        <p:spPr>
          <a:xfrm>
            <a:off x="1507250" y="854938"/>
            <a:ext cx="2238627" cy="2674337"/>
          </a:xfrm>
          <a:prstGeom prst="rect">
            <a:avLst/>
          </a:prstGeom>
        </p:spPr>
      </p:pic>
      <p:sp>
        <p:nvSpPr>
          <p:cNvPr id="5" name="object 5"/>
          <p:cNvSpPr txBox="1"/>
          <p:nvPr/>
        </p:nvSpPr>
        <p:spPr>
          <a:xfrm>
            <a:off x="2565472" y="1967470"/>
            <a:ext cx="479425" cy="939800"/>
          </a:xfrm>
          <a:prstGeom prst="rect">
            <a:avLst/>
          </a:prstGeom>
        </p:spPr>
        <p:txBody>
          <a:bodyPr vert="horz" wrap="square" lIns="0" tIns="12700" rIns="0" bIns="0" rtlCol="0">
            <a:spAutoFit/>
          </a:bodyPr>
          <a:lstStyle/>
          <a:p>
            <a:pPr marL="12700">
              <a:lnSpc>
                <a:spcPct val="100000"/>
              </a:lnSpc>
              <a:spcBef>
                <a:spcPts val="100"/>
              </a:spcBef>
            </a:pPr>
            <a:r>
              <a:rPr sz="6000" spc="-490" dirty="0">
                <a:latin typeface="Arial Black"/>
                <a:cs typeface="Arial Black"/>
              </a:rPr>
              <a:t>2</a:t>
            </a:r>
            <a:endParaRPr sz="6000">
              <a:latin typeface="Arial Black"/>
              <a:cs typeface="Arial Black"/>
            </a:endParaRPr>
          </a:p>
        </p:txBody>
      </p:sp>
      <p:sp>
        <p:nvSpPr>
          <p:cNvPr id="6" name="object 6"/>
          <p:cNvSpPr txBox="1"/>
          <p:nvPr/>
        </p:nvSpPr>
        <p:spPr>
          <a:xfrm>
            <a:off x="3172700" y="3585590"/>
            <a:ext cx="1399300" cy="1037463"/>
          </a:xfrm>
          <a:prstGeom prst="rect">
            <a:avLst/>
          </a:prstGeom>
        </p:spPr>
        <p:txBody>
          <a:bodyPr vert="horz" wrap="square" lIns="0" tIns="11430" rIns="0" bIns="0" rtlCol="0">
            <a:spAutoFit/>
          </a:bodyPr>
          <a:lstStyle/>
          <a:p>
            <a:pPr marL="12700">
              <a:lnSpc>
                <a:spcPts val="2670"/>
              </a:lnSpc>
              <a:spcBef>
                <a:spcPts val="90"/>
              </a:spcBef>
            </a:pPr>
            <a:r>
              <a:rPr lang="vi-VN" sz="2250" i="1" spc="-300" dirty="0">
                <a:solidFill>
                  <a:srgbClr val="666666"/>
                </a:solidFill>
                <a:latin typeface="Georgia"/>
                <a:cs typeface="Georgia"/>
              </a:rPr>
              <a:t>Giao dịch</a:t>
            </a:r>
            <a:r>
              <a:rPr sz="2250" i="1" spc="185" dirty="0">
                <a:solidFill>
                  <a:srgbClr val="666666"/>
                </a:solidFill>
                <a:latin typeface="Georgia"/>
                <a:cs typeface="Georgia"/>
              </a:rPr>
              <a:t> </a:t>
            </a:r>
            <a:r>
              <a:rPr sz="2250" i="1" spc="-735" dirty="0">
                <a:solidFill>
                  <a:srgbClr val="666666"/>
                </a:solidFill>
                <a:latin typeface="Georgia"/>
                <a:cs typeface="Georgia"/>
              </a:rPr>
              <a:t>1</a:t>
            </a:r>
            <a:endParaRPr sz="2250" dirty="0">
              <a:latin typeface="Georgia"/>
              <a:cs typeface="Georgia"/>
            </a:endParaRPr>
          </a:p>
          <a:p>
            <a:pPr marL="12700">
              <a:lnSpc>
                <a:spcPts val="2640"/>
              </a:lnSpc>
            </a:pPr>
            <a:r>
              <a:rPr lang="vi-VN" sz="2250" i="1" spc="-300" dirty="0">
                <a:solidFill>
                  <a:srgbClr val="666666"/>
                </a:solidFill>
                <a:latin typeface="Georgia"/>
                <a:cs typeface="Georgia"/>
              </a:rPr>
              <a:t>Giao dịch</a:t>
            </a:r>
            <a:r>
              <a:rPr sz="2250" i="1" spc="185" dirty="0">
                <a:solidFill>
                  <a:srgbClr val="666666"/>
                </a:solidFill>
                <a:latin typeface="Georgia"/>
                <a:cs typeface="Georgia"/>
              </a:rPr>
              <a:t> </a:t>
            </a:r>
            <a:r>
              <a:rPr sz="2250" i="1" spc="-60" dirty="0">
                <a:solidFill>
                  <a:srgbClr val="666666"/>
                </a:solidFill>
                <a:latin typeface="Georgia"/>
                <a:cs typeface="Georgia"/>
              </a:rPr>
              <a:t>2</a:t>
            </a:r>
            <a:endParaRPr sz="2250" dirty="0">
              <a:latin typeface="Georgia"/>
              <a:cs typeface="Georgia"/>
            </a:endParaRPr>
          </a:p>
          <a:p>
            <a:pPr marL="12700">
              <a:lnSpc>
                <a:spcPts val="2670"/>
              </a:lnSpc>
            </a:pPr>
            <a:r>
              <a:rPr lang="vi-VN" sz="2250" i="1" spc="-300" dirty="0">
                <a:solidFill>
                  <a:srgbClr val="666666"/>
                </a:solidFill>
                <a:latin typeface="Georgia"/>
                <a:cs typeface="Georgia"/>
              </a:rPr>
              <a:t>Giao dịch</a:t>
            </a:r>
            <a:r>
              <a:rPr sz="2250" i="1" spc="185" dirty="0">
                <a:solidFill>
                  <a:srgbClr val="666666"/>
                </a:solidFill>
                <a:latin typeface="Georgia"/>
                <a:cs typeface="Georgia"/>
              </a:rPr>
              <a:t> </a:t>
            </a:r>
            <a:r>
              <a:rPr sz="2250" i="1" spc="-60" dirty="0">
                <a:solidFill>
                  <a:srgbClr val="666666"/>
                </a:solidFill>
                <a:latin typeface="Georgia"/>
                <a:cs typeface="Georgia"/>
              </a:rPr>
              <a:t>3</a:t>
            </a:r>
            <a:endParaRPr sz="2250" dirty="0">
              <a:latin typeface="Georgia"/>
              <a:cs typeface="Georgia"/>
            </a:endParaRPr>
          </a:p>
        </p:txBody>
      </p:sp>
      <p:sp>
        <p:nvSpPr>
          <p:cNvPr id="7" name="object 7"/>
          <p:cNvSpPr/>
          <p:nvPr/>
        </p:nvSpPr>
        <p:spPr>
          <a:xfrm>
            <a:off x="2731174" y="3064049"/>
            <a:ext cx="285115" cy="1459865"/>
          </a:xfrm>
          <a:custGeom>
            <a:avLst/>
            <a:gdLst/>
            <a:ahLst/>
            <a:cxnLst/>
            <a:rect l="l" t="t" r="r" b="b"/>
            <a:pathLst>
              <a:path w="285114" h="1459864">
                <a:moveTo>
                  <a:pt x="0" y="0"/>
                </a:moveTo>
                <a:lnTo>
                  <a:pt x="0" y="1459824"/>
                </a:lnTo>
                <a:lnTo>
                  <a:pt x="256674" y="1459824"/>
                </a:lnTo>
              </a:path>
              <a:path w="285114" h="1459864">
                <a:moveTo>
                  <a:pt x="28074" y="721874"/>
                </a:moveTo>
                <a:lnTo>
                  <a:pt x="284874" y="721874"/>
                </a:lnTo>
              </a:path>
              <a:path w="285114" h="1459864">
                <a:moveTo>
                  <a:pt x="28074" y="1102874"/>
                </a:moveTo>
                <a:lnTo>
                  <a:pt x="284874" y="1102874"/>
                </a:lnTo>
              </a:path>
            </a:pathLst>
          </a:custGeom>
          <a:ln w="9524">
            <a:solidFill>
              <a:srgbClr val="999999"/>
            </a:solidFill>
          </a:ln>
        </p:spPr>
        <p:txBody>
          <a:bodyPr wrap="square" lIns="0" tIns="0" rIns="0" bIns="0" rtlCol="0"/>
          <a:lstStyle/>
          <a:p>
            <a:endParaRPr/>
          </a:p>
        </p:txBody>
      </p:sp>
      <p:sp>
        <p:nvSpPr>
          <p:cNvPr id="8" name="object 8"/>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6850" y="1021515"/>
            <a:ext cx="3309950" cy="1487587"/>
          </a:xfrm>
          <a:prstGeom prst="rect">
            <a:avLst/>
          </a:prstGeom>
        </p:spPr>
        <p:txBody>
          <a:bodyPr vert="horz" wrap="square" lIns="0" tIns="10160" rIns="0" bIns="0" rtlCol="0">
            <a:spAutoFit/>
          </a:bodyPr>
          <a:lstStyle/>
          <a:p>
            <a:pPr marL="12700" marR="5080">
              <a:lnSpc>
                <a:spcPct val="100299"/>
              </a:lnSpc>
              <a:spcBef>
                <a:spcPts val="80"/>
              </a:spcBef>
            </a:pPr>
            <a:r>
              <a:rPr lang="en-AU" sz="4800" i="1" spc="-10" dirty="0">
                <a:solidFill>
                  <a:srgbClr val="FF9900"/>
                </a:solidFill>
                <a:latin typeface="Calibri"/>
                <a:cs typeface="Calibri"/>
              </a:rPr>
              <a:t>bitcoin </a:t>
            </a:r>
            <a:br>
              <a:rPr lang="vi-VN" sz="4800" i="1" spc="-10" dirty="0">
                <a:solidFill>
                  <a:srgbClr val="FF9900"/>
                </a:solidFill>
                <a:latin typeface="Calibri"/>
                <a:cs typeface="Calibri"/>
              </a:rPr>
            </a:br>
            <a:r>
              <a:rPr lang="vi-VN" sz="4800" i="1" spc="-10" dirty="0">
                <a:solidFill>
                  <a:srgbClr val="FF9900"/>
                </a:solidFill>
                <a:latin typeface="Calibri"/>
                <a:cs typeface="Calibri"/>
              </a:rPr>
              <a:t>dữ liệu chuỗi</a:t>
            </a:r>
            <a:endParaRPr sz="4800" dirty="0">
              <a:latin typeface="Calibri"/>
              <a:cs typeface="Calibri"/>
            </a:endParaRPr>
          </a:p>
        </p:txBody>
      </p:sp>
      <p:sp>
        <p:nvSpPr>
          <p:cNvPr id="3" name="object 3"/>
          <p:cNvSpPr txBox="1"/>
          <p:nvPr/>
        </p:nvSpPr>
        <p:spPr>
          <a:xfrm>
            <a:off x="5376850" y="2622351"/>
            <a:ext cx="3366126" cy="1825500"/>
          </a:xfrm>
          <a:prstGeom prst="rect">
            <a:avLst/>
          </a:prstGeom>
        </p:spPr>
        <p:txBody>
          <a:bodyPr vert="horz" wrap="square" lIns="0" tIns="10795" rIns="0" bIns="0" rtlCol="0">
            <a:spAutoFit/>
          </a:bodyPr>
          <a:lstStyle/>
          <a:p>
            <a:pPr marL="12700" marR="5080">
              <a:lnSpc>
                <a:spcPct val="100400"/>
              </a:lnSpc>
              <a:spcBef>
                <a:spcPts val="85"/>
              </a:spcBef>
            </a:pPr>
            <a:r>
              <a:rPr lang="vi-VN" sz="2800" spc="-150" dirty="0">
                <a:solidFill>
                  <a:srgbClr val="FFFFFF"/>
                </a:solidFill>
                <a:latin typeface="Tahoma"/>
                <a:cs typeface="Tahoma"/>
              </a:rPr>
              <a:t>liên kết các khối dữ liệu theo trình tự</a:t>
            </a:r>
            <a:endParaRPr sz="2800" spc="-150" dirty="0">
              <a:latin typeface="Tahoma"/>
              <a:cs typeface="Tahoma"/>
            </a:endParaRPr>
          </a:p>
          <a:p>
            <a:pPr marL="12700" marR="255270">
              <a:lnSpc>
                <a:spcPct val="101200"/>
              </a:lnSpc>
              <a:spcBef>
                <a:spcPts val="15"/>
              </a:spcBef>
            </a:pPr>
            <a:r>
              <a:rPr lang="vi-VN" sz="2100" spc="-150" dirty="0">
                <a:solidFill>
                  <a:srgbClr val="B7B7B7"/>
                </a:solidFill>
                <a:latin typeface="Tahoma"/>
                <a:cs typeface="Tahoma"/>
              </a:rPr>
              <a:t>sổ cái ghi nhận tất cả các giao dịch đã đươc xác nhận trong lịch sử</a:t>
            </a:r>
            <a:endParaRPr sz="2100" spc="-150" dirty="0">
              <a:latin typeface="Tahoma"/>
              <a:cs typeface="Tahoma"/>
            </a:endParaRPr>
          </a:p>
        </p:txBody>
      </p:sp>
      <p:grpSp>
        <p:nvGrpSpPr>
          <p:cNvPr id="4" name="object 4"/>
          <p:cNvGrpSpPr/>
          <p:nvPr/>
        </p:nvGrpSpPr>
        <p:grpSpPr>
          <a:xfrm>
            <a:off x="1005925" y="2394257"/>
            <a:ext cx="3389629" cy="851535"/>
            <a:chOff x="1005925" y="2394257"/>
            <a:chExt cx="3389629" cy="851535"/>
          </a:xfrm>
        </p:grpSpPr>
        <p:sp>
          <p:nvSpPr>
            <p:cNvPr id="5" name="object 5"/>
            <p:cNvSpPr/>
            <p:nvPr/>
          </p:nvSpPr>
          <p:spPr>
            <a:xfrm>
              <a:off x="1432865" y="2921072"/>
              <a:ext cx="1021080" cy="26670"/>
            </a:xfrm>
            <a:custGeom>
              <a:avLst/>
              <a:gdLst/>
              <a:ahLst/>
              <a:cxnLst/>
              <a:rect l="l" t="t" r="r" b="b"/>
              <a:pathLst>
                <a:path w="1021080" h="26669">
                  <a:moveTo>
                    <a:pt x="1020899" y="0"/>
                  </a:moveTo>
                  <a:lnTo>
                    <a:pt x="0" y="26399"/>
                  </a:lnTo>
                </a:path>
              </a:pathLst>
            </a:custGeom>
            <a:ln w="38099">
              <a:solidFill>
                <a:srgbClr val="FFFFFF"/>
              </a:solidFill>
            </a:ln>
          </p:spPr>
          <p:txBody>
            <a:bodyPr wrap="square" lIns="0" tIns="0" rIns="0" bIns="0" rtlCol="0"/>
            <a:lstStyle/>
            <a:p>
              <a:endParaRPr/>
            </a:p>
          </p:txBody>
        </p:sp>
        <p:sp>
          <p:nvSpPr>
            <p:cNvPr id="6" name="object 6"/>
            <p:cNvSpPr/>
            <p:nvPr/>
          </p:nvSpPr>
          <p:spPr>
            <a:xfrm>
              <a:off x="3071286" y="2903400"/>
              <a:ext cx="767715" cy="7620"/>
            </a:xfrm>
            <a:custGeom>
              <a:avLst/>
              <a:gdLst/>
              <a:ahLst/>
              <a:cxnLst/>
              <a:rect l="l" t="t" r="r" b="b"/>
              <a:pathLst>
                <a:path w="767714" h="7619">
                  <a:moveTo>
                    <a:pt x="767399" y="0"/>
                  </a:moveTo>
                  <a:lnTo>
                    <a:pt x="0" y="7499"/>
                  </a:lnTo>
                </a:path>
              </a:pathLst>
            </a:custGeom>
            <a:ln w="38099">
              <a:solidFill>
                <a:srgbClr val="FFFFFF"/>
              </a:solidFill>
              <a:prstDash val="lgDash"/>
            </a:ln>
          </p:spPr>
          <p:txBody>
            <a:bodyPr wrap="square" lIns="0" tIns="0" rIns="0" bIns="0" rtlCol="0"/>
            <a:lstStyle/>
            <a:p>
              <a:endParaRPr/>
            </a:p>
          </p:txBody>
        </p:sp>
        <p:pic>
          <p:nvPicPr>
            <p:cNvPr id="7" name="object 7"/>
            <p:cNvPicPr/>
            <p:nvPr/>
          </p:nvPicPr>
          <p:blipFill>
            <a:blip r:embed="rId2" cstate="print"/>
            <a:stretch>
              <a:fillRect/>
            </a:stretch>
          </p:blipFill>
          <p:spPr>
            <a:xfrm>
              <a:off x="3680495" y="2394257"/>
              <a:ext cx="714831" cy="832345"/>
            </a:xfrm>
            <a:prstGeom prst="rect">
              <a:avLst/>
            </a:prstGeom>
          </p:spPr>
        </p:pic>
        <p:pic>
          <p:nvPicPr>
            <p:cNvPr id="8" name="object 8"/>
            <p:cNvPicPr/>
            <p:nvPr/>
          </p:nvPicPr>
          <p:blipFill>
            <a:blip r:embed="rId3" cstate="print"/>
            <a:stretch>
              <a:fillRect/>
            </a:stretch>
          </p:blipFill>
          <p:spPr>
            <a:xfrm>
              <a:off x="2371435" y="2413361"/>
              <a:ext cx="714831" cy="832389"/>
            </a:xfrm>
            <a:prstGeom prst="rect">
              <a:avLst/>
            </a:prstGeom>
          </p:spPr>
        </p:pic>
        <p:pic>
          <p:nvPicPr>
            <p:cNvPr id="9" name="object 9"/>
            <p:cNvPicPr/>
            <p:nvPr/>
          </p:nvPicPr>
          <p:blipFill>
            <a:blip r:embed="rId3" cstate="print"/>
            <a:stretch>
              <a:fillRect/>
            </a:stretch>
          </p:blipFill>
          <p:spPr>
            <a:xfrm>
              <a:off x="1005925" y="2394271"/>
              <a:ext cx="714821" cy="832330"/>
            </a:xfrm>
            <a:prstGeom prst="rect">
              <a:avLst/>
            </a:prstGeom>
          </p:spPr>
        </p:pic>
      </p:grpSp>
      <p:sp>
        <p:nvSpPr>
          <p:cNvPr id="10" name="object 10"/>
          <p:cNvSpPr txBox="1"/>
          <p:nvPr/>
        </p:nvSpPr>
        <p:spPr>
          <a:xfrm>
            <a:off x="1316492" y="2735734"/>
            <a:ext cx="127635" cy="314960"/>
          </a:xfrm>
          <a:prstGeom prst="rect">
            <a:avLst/>
          </a:prstGeom>
        </p:spPr>
        <p:txBody>
          <a:bodyPr vert="horz" wrap="square" lIns="0" tIns="12700" rIns="0" bIns="0" rtlCol="0">
            <a:spAutoFit/>
          </a:bodyPr>
          <a:lstStyle/>
          <a:p>
            <a:pPr marL="12700">
              <a:lnSpc>
                <a:spcPct val="100000"/>
              </a:lnSpc>
              <a:spcBef>
                <a:spcPts val="100"/>
              </a:spcBef>
            </a:pPr>
            <a:r>
              <a:rPr sz="1900" spc="-520" dirty="0">
                <a:latin typeface="Arial Black"/>
                <a:cs typeface="Arial Black"/>
              </a:rPr>
              <a:t>1</a:t>
            </a:r>
            <a:endParaRPr sz="1900">
              <a:latin typeface="Arial Black"/>
              <a:cs typeface="Arial Black"/>
            </a:endParaRPr>
          </a:p>
        </p:txBody>
      </p:sp>
      <p:sp>
        <p:nvSpPr>
          <p:cNvPr id="11" name="object 11"/>
          <p:cNvSpPr txBox="1"/>
          <p:nvPr/>
        </p:nvSpPr>
        <p:spPr>
          <a:xfrm>
            <a:off x="2652206" y="2735727"/>
            <a:ext cx="167640" cy="314960"/>
          </a:xfrm>
          <a:prstGeom prst="rect">
            <a:avLst/>
          </a:prstGeom>
        </p:spPr>
        <p:txBody>
          <a:bodyPr vert="horz" wrap="square" lIns="0" tIns="12700" rIns="0" bIns="0" rtlCol="0">
            <a:spAutoFit/>
          </a:bodyPr>
          <a:lstStyle/>
          <a:p>
            <a:pPr marL="12700">
              <a:lnSpc>
                <a:spcPct val="100000"/>
              </a:lnSpc>
              <a:spcBef>
                <a:spcPts val="100"/>
              </a:spcBef>
            </a:pPr>
            <a:r>
              <a:rPr sz="1900" spc="-100" dirty="0">
                <a:latin typeface="Arial Black"/>
                <a:cs typeface="Arial Black"/>
              </a:rPr>
              <a:t>2</a:t>
            </a:r>
            <a:endParaRPr sz="1900">
              <a:latin typeface="Arial Black"/>
              <a:cs typeface="Arial Black"/>
            </a:endParaRPr>
          </a:p>
        </p:txBody>
      </p:sp>
      <p:sp>
        <p:nvSpPr>
          <p:cNvPr id="12" name="object 12"/>
          <p:cNvSpPr txBox="1"/>
          <p:nvPr/>
        </p:nvSpPr>
        <p:spPr>
          <a:xfrm>
            <a:off x="3987911" y="2728274"/>
            <a:ext cx="163830" cy="314960"/>
          </a:xfrm>
          <a:prstGeom prst="rect">
            <a:avLst/>
          </a:prstGeom>
        </p:spPr>
        <p:txBody>
          <a:bodyPr vert="horz" wrap="square" lIns="0" tIns="12700" rIns="0" bIns="0" rtlCol="0">
            <a:spAutoFit/>
          </a:bodyPr>
          <a:lstStyle/>
          <a:p>
            <a:pPr marL="12700">
              <a:lnSpc>
                <a:spcPct val="100000"/>
              </a:lnSpc>
              <a:spcBef>
                <a:spcPts val="100"/>
              </a:spcBef>
            </a:pPr>
            <a:r>
              <a:rPr sz="1900" spc="-130" dirty="0">
                <a:latin typeface="Arial Black"/>
                <a:cs typeface="Arial Black"/>
              </a:rPr>
              <a:t>3</a:t>
            </a:r>
            <a:endParaRPr sz="1900">
              <a:latin typeface="Arial Black"/>
              <a:cs typeface="Arial Black"/>
            </a:endParaRPr>
          </a:p>
        </p:txBody>
      </p:sp>
      <p:pic>
        <p:nvPicPr>
          <p:cNvPr id="13" name="object 13"/>
          <p:cNvPicPr/>
          <p:nvPr/>
        </p:nvPicPr>
        <p:blipFill>
          <a:blip r:embed="rId4" cstate="print"/>
          <a:stretch>
            <a:fillRect/>
          </a:stretch>
        </p:blipFill>
        <p:spPr>
          <a:xfrm>
            <a:off x="2552837" y="1999348"/>
            <a:ext cx="352043" cy="344872"/>
          </a:xfrm>
          <a:prstGeom prst="rect">
            <a:avLst/>
          </a:prstGeom>
        </p:spPr>
      </p:pic>
      <p:pic>
        <p:nvPicPr>
          <p:cNvPr id="14" name="object 14"/>
          <p:cNvPicPr/>
          <p:nvPr/>
        </p:nvPicPr>
        <p:blipFill>
          <a:blip r:embed="rId4" cstate="print"/>
          <a:stretch>
            <a:fillRect/>
          </a:stretch>
        </p:blipFill>
        <p:spPr>
          <a:xfrm>
            <a:off x="1244645" y="1988393"/>
            <a:ext cx="352043" cy="344872"/>
          </a:xfrm>
          <a:prstGeom prst="rect">
            <a:avLst/>
          </a:prstGeom>
        </p:spPr>
      </p:pic>
      <p:pic>
        <p:nvPicPr>
          <p:cNvPr id="15" name="object 15"/>
          <p:cNvPicPr/>
          <p:nvPr/>
        </p:nvPicPr>
        <p:blipFill>
          <a:blip r:embed="rId5" cstate="print"/>
          <a:stretch>
            <a:fillRect/>
          </a:stretch>
        </p:blipFill>
        <p:spPr>
          <a:xfrm>
            <a:off x="3768063" y="1920100"/>
            <a:ext cx="491541" cy="481466"/>
          </a:xfrm>
          <a:prstGeom prst="rect">
            <a:avLst/>
          </a:prstGeom>
        </p:spPr>
      </p:pic>
      <p:sp>
        <p:nvSpPr>
          <p:cNvPr id="16" name="object 16"/>
          <p:cNvSpPr txBox="1"/>
          <p:nvPr/>
        </p:nvSpPr>
        <p:spPr>
          <a:xfrm>
            <a:off x="1763075" y="4174524"/>
            <a:ext cx="2075925" cy="689932"/>
          </a:xfrm>
          <a:prstGeom prst="rect">
            <a:avLst/>
          </a:prstGeom>
        </p:spPr>
        <p:txBody>
          <a:bodyPr vert="horz" wrap="square" lIns="0" tIns="12700" rIns="0" bIns="0" rtlCol="0">
            <a:spAutoFit/>
          </a:bodyPr>
          <a:lstStyle/>
          <a:p>
            <a:pPr marL="262890" marR="5080" indent="-250825">
              <a:lnSpc>
                <a:spcPct val="100000"/>
              </a:lnSpc>
              <a:spcBef>
                <a:spcPts val="100"/>
              </a:spcBef>
            </a:pPr>
            <a:r>
              <a:rPr lang="vi-VN" sz="2200" spc="-150" dirty="0">
                <a:solidFill>
                  <a:srgbClr val="666666"/>
                </a:solidFill>
                <a:latin typeface="Cambria"/>
                <a:cs typeface="Cambria"/>
              </a:rPr>
              <a:t>Khối dữ liệu</a:t>
            </a:r>
            <a:br>
              <a:rPr lang="vi-VN" sz="2200" spc="-150" dirty="0">
                <a:solidFill>
                  <a:srgbClr val="666666"/>
                </a:solidFill>
                <a:latin typeface="Cambria"/>
                <a:cs typeface="Cambria"/>
              </a:rPr>
            </a:br>
            <a:r>
              <a:rPr lang="vi-VN" sz="2200" spc="-150" dirty="0">
                <a:solidFill>
                  <a:srgbClr val="666666"/>
                </a:solidFill>
                <a:latin typeface="Cambria"/>
                <a:cs typeface="Cambria"/>
              </a:rPr>
              <a:t>đã xác minh</a:t>
            </a:r>
            <a:endParaRPr sz="2200" spc="-150" dirty="0">
              <a:latin typeface="Cambria"/>
              <a:cs typeface="Cambria"/>
            </a:endParaRPr>
          </a:p>
        </p:txBody>
      </p:sp>
      <p:grpSp>
        <p:nvGrpSpPr>
          <p:cNvPr id="17" name="object 17"/>
          <p:cNvGrpSpPr/>
          <p:nvPr/>
        </p:nvGrpSpPr>
        <p:grpSpPr>
          <a:xfrm>
            <a:off x="1571217" y="3340327"/>
            <a:ext cx="765810" cy="689610"/>
            <a:chOff x="1571217" y="3340327"/>
            <a:chExt cx="765810" cy="689610"/>
          </a:xfrm>
        </p:grpSpPr>
        <p:sp>
          <p:nvSpPr>
            <p:cNvPr id="18" name="object 18"/>
            <p:cNvSpPr/>
            <p:nvPr/>
          </p:nvSpPr>
          <p:spPr>
            <a:xfrm>
              <a:off x="1646217" y="3406303"/>
              <a:ext cx="681355" cy="614045"/>
            </a:xfrm>
            <a:custGeom>
              <a:avLst/>
              <a:gdLst/>
              <a:ahLst/>
              <a:cxnLst/>
              <a:rect l="l" t="t" r="r" b="b"/>
              <a:pathLst>
                <a:path w="681355" h="614045">
                  <a:moveTo>
                    <a:pt x="680801" y="613578"/>
                  </a:moveTo>
                  <a:lnTo>
                    <a:pt x="659564" y="593281"/>
                  </a:lnTo>
                  <a:lnTo>
                    <a:pt x="632720" y="567339"/>
                  </a:lnTo>
                  <a:lnTo>
                    <a:pt x="600901" y="536557"/>
                  </a:lnTo>
                  <a:lnTo>
                    <a:pt x="564736" y="501743"/>
                  </a:lnTo>
                  <a:lnTo>
                    <a:pt x="524853" y="463703"/>
                  </a:lnTo>
                  <a:lnTo>
                    <a:pt x="481883" y="423244"/>
                  </a:lnTo>
                  <a:lnTo>
                    <a:pt x="436455" y="381171"/>
                  </a:lnTo>
                  <a:lnTo>
                    <a:pt x="389199" y="338292"/>
                  </a:lnTo>
                  <a:lnTo>
                    <a:pt x="359760" y="312058"/>
                  </a:lnTo>
                  <a:lnTo>
                    <a:pt x="326736" y="282914"/>
                  </a:lnTo>
                  <a:lnTo>
                    <a:pt x="290848" y="251463"/>
                  </a:lnTo>
                  <a:lnTo>
                    <a:pt x="252818" y="218306"/>
                  </a:lnTo>
                  <a:lnTo>
                    <a:pt x="213368" y="184046"/>
                  </a:lnTo>
                  <a:lnTo>
                    <a:pt x="173218" y="149284"/>
                  </a:lnTo>
                  <a:lnTo>
                    <a:pt x="133091" y="114622"/>
                  </a:lnTo>
                  <a:lnTo>
                    <a:pt x="98565" y="84849"/>
                  </a:lnTo>
                  <a:lnTo>
                    <a:pt x="65092" y="56016"/>
                  </a:lnTo>
                  <a:lnTo>
                    <a:pt x="33155" y="28528"/>
                  </a:lnTo>
                  <a:lnTo>
                    <a:pt x="3238" y="2787"/>
                  </a:lnTo>
                  <a:lnTo>
                    <a:pt x="0" y="0"/>
                  </a:lnTo>
                </a:path>
              </a:pathLst>
            </a:custGeom>
            <a:ln w="19049">
              <a:solidFill>
                <a:srgbClr val="666666"/>
              </a:solidFill>
            </a:ln>
          </p:spPr>
          <p:txBody>
            <a:bodyPr wrap="square" lIns="0" tIns="0" rIns="0" bIns="0" rtlCol="0"/>
            <a:lstStyle/>
            <a:p>
              <a:endParaRPr/>
            </a:p>
          </p:txBody>
        </p:sp>
        <p:pic>
          <p:nvPicPr>
            <p:cNvPr id="19" name="object 19"/>
            <p:cNvPicPr/>
            <p:nvPr/>
          </p:nvPicPr>
          <p:blipFill>
            <a:blip r:embed="rId6" cstate="print"/>
            <a:stretch>
              <a:fillRect/>
            </a:stretch>
          </p:blipFill>
          <p:spPr>
            <a:xfrm>
              <a:off x="1571217" y="3340327"/>
              <a:ext cx="105071" cy="99332"/>
            </a:xfrm>
            <a:prstGeom prst="rect">
              <a:avLst/>
            </a:prstGeom>
          </p:spPr>
        </p:pic>
      </p:grpSp>
      <p:grpSp>
        <p:nvGrpSpPr>
          <p:cNvPr id="20" name="object 20"/>
          <p:cNvGrpSpPr/>
          <p:nvPr/>
        </p:nvGrpSpPr>
        <p:grpSpPr>
          <a:xfrm>
            <a:off x="2461602" y="3331800"/>
            <a:ext cx="277495" cy="681355"/>
            <a:chOff x="2461602" y="3331800"/>
            <a:chExt cx="277495" cy="681355"/>
          </a:xfrm>
        </p:grpSpPr>
        <p:sp>
          <p:nvSpPr>
            <p:cNvPr id="21" name="object 21"/>
            <p:cNvSpPr/>
            <p:nvPr/>
          </p:nvSpPr>
          <p:spPr>
            <a:xfrm>
              <a:off x="2471127" y="3423434"/>
              <a:ext cx="228600" cy="579755"/>
            </a:xfrm>
            <a:custGeom>
              <a:avLst/>
              <a:gdLst/>
              <a:ahLst/>
              <a:cxnLst/>
              <a:rect l="l" t="t" r="r" b="b"/>
              <a:pathLst>
                <a:path w="228600" h="579754">
                  <a:moveTo>
                    <a:pt x="0" y="579636"/>
                  </a:moveTo>
                  <a:lnTo>
                    <a:pt x="12704" y="552990"/>
                  </a:lnTo>
                  <a:lnTo>
                    <a:pt x="30038" y="517685"/>
                  </a:lnTo>
                  <a:lnTo>
                    <a:pt x="50689" y="475094"/>
                  </a:lnTo>
                  <a:lnTo>
                    <a:pt x="73345" y="426588"/>
                  </a:lnTo>
                  <a:lnTo>
                    <a:pt x="96694" y="373539"/>
                  </a:lnTo>
                  <a:lnTo>
                    <a:pt x="119424" y="317317"/>
                  </a:lnTo>
                  <a:lnTo>
                    <a:pt x="133501" y="279438"/>
                  </a:lnTo>
                  <a:lnTo>
                    <a:pt x="149013" y="235796"/>
                  </a:lnTo>
                  <a:lnTo>
                    <a:pt x="165451" y="188161"/>
                  </a:lnTo>
                  <a:lnTo>
                    <a:pt x="182308" y="138301"/>
                  </a:lnTo>
                  <a:lnTo>
                    <a:pt x="199076" y="87984"/>
                  </a:lnTo>
                  <a:lnTo>
                    <a:pt x="214263" y="41970"/>
                  </a:lnTo>
                  <a:lnTo>
                    <a:pt x="219137" y="27140"/>
                  </a:lnTo>
                  <a:lnTo>
                    <a:pt x="228031" y="0"/>
                  </a:lnTo>
                </a:path>
              </a:pathLst>
            </a:custGeom>
            <a:ln w="19049">
              <a:solidFill>
                <a:srgbClr val="666666"/>
              </a:solidFill>
            </a:ln>
          </p:spPr>
          <p:txBody>
            <a:bodyPr wrap="square" lIns="0" tIns="0" rIns="0" bIns="0" rtlCol="0"/>
            <a:lstStyle/>
            <a:p>
              <a:endParaRPr/>
            </a:p>
          </p:txBody>
        </p:sp>
        <p:pic>
          <p:nvPicPr>
            <p:cNvPr id="22" name="object 22"/>
            <p:cNvPicPr/>
            <p:nvPr/>
          </p:nvPicPr>
          <p:blipFill>
            <a:blip r:embed="rId7" cstate="print"/>
            <a:stretch>
              <a:fillRect/>
            </a:stretch>
          </p:blipFill>
          <p:spPr>
            <a:xfrm>
              <a:off x="2659748" y="3331800"/>
              <a:ext cx="78820" cy="111005"/>
            </a:xfrm>
            <a:prstGeom prst="rect">
              <a:avLst/>
            </a:prstGeom>
          </p:spPr>
        </p:pic>
      </p:grpSp>
      <p:sp>
        <p:nvSpPr>
          <p:cNvPr id="23" name="object 23"/>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48250" y="1250115"/>
            <a:ext cx="2888615" cy="756920"/>
          </a:xfrm>
          <a:prstGeom prst="rect">
            <a:avLst/>
          </a:prstGeom>
        </p:spPr>
        <p:txBody>
          <a:bodyPr vert="horz" wrap="square" lIns="0" tIns="12700" rIns="0" bIns="0" rtlCol="0">
            <a:spAutoFit/>
          </a:bodyPr>
          <a:lstStyle/>
          <a:p>
            <a:pPr marL="12700">
              <a:lnSpc>
                <a:spcPct val="100000"/>
              </a:lnSpc>
              <a:spcBef>
                <a:spcPts val="100"/>
              </a:spcBef>
            </a:pPr>
            <a:r>
              <a:rPr sz="4800" i="1" spc="-60" dirty="0">
                <a:solidFill>
                  <a:srgbClr val="FF9900"/>
                </a:solidFill>
                <a:latin typeface="Calibri"/>
                <a:cs typeface="Calibri"/>
              </a:rPr>
              <a:t>Merkle</a:t>
            </a:r>
            <a:r>
              <a:rPr sz="4800" i="1" spc="-180" dirty="0">
                <a:solidFill>
                  <a:srgbClr val="FF9900"/>
                </a:solidFill>
                <a:latin typeface="Calibri"/>
                <a:cs typeface="Calibri"/>
              </a:rPr>
              <a:t> </a:t>
            </a:r>
            <a:r>
              <a:rPr lang="en-AU" sz="4800" i="1" spc="70" dirty="0">
                <a:solidFill>
                  <a:srgbClr val="FF9900"/>
                </a:solidFill>
                <a:latin typeface="Calibri"/>
                <a:cs typeface="Calibri"/>
              </a:rPr>
              <a:t>tree</a:t>
            </a:r>
            <a:endParaRPr sz="4800" dirty="0">
              <a:latin typeface="Calibri"/>
              <a:cs typeface="Calibri"/>
            </a:endParaRPr>
          </a:p>
        </p:txBody>
      </p:sp>
      <p:sp>
        <p:nvSpPr>
          <p:cNvPr id="3" name="object 3"/>
          <p:cNvSpPr txBox="1"/>
          <p:nvPr/>
        </p:nvSpPr>
        <p:spPr>
          <a:xfrm>
            <a:off x="5148250" y="2117526"/>
            <a:ext cx="3386148" cy="2165336"/>
          </a:xfrm>
          <a:prstGeom prst="rect">
            <a:avLst/>
          </a:prstGeom>
        </p:spPr>
        <p:txBody>
          <a:bodyPr vert="horz" wrap="square" lIns="0" tIns="10795" rIns="0" bIns="0" rtlCol="0">
            <a:spAutoFit/>
          </a:bodyPr>
          <a:lstStyle/>
          <a:p>
            <a:pPr marL="12700" marR="5080">
              <a:lnSpc>
                <a:spcPct val="100400"/>
              </a:lnSpc>
              <a:spcBef>
                <a:spcPts val="85"/>
              </a:spcBef>
            </a:pPr>
            <a:r>
              <a:rPr lang="vi-VN" sz="2800" spc="-150" dirty="0">
                <a:solidFill>
                  <a:srgbClr val="FFFFFF"/>
                </a:solidFill>
                <a:latin typeface="Tahoma"/>
                <a:cs typeface="Tahoma"/>
              </a:rPr>
              <a:t>Cấu trúc dữ liệu tiết kiệm không gian lưu trữ và chứng minh tính hợp lệ của giao dịch dễ dàng.</a:t>
            </a:r>
            <a:endParaRPr sz="2800" spc="-150" dirty="0">
              <a:latin typeface="Tahoma"/>
              <a:cs typeface="Tahoma"/>
            </a:endParaRPr>
          </a:p>
        </p:txBody>
      </p:sp>
      <p:grpSp>
        <p:nvGrpSpPr>
          <p:cNvPr id="4" name="object 4"/>
          <p:cNvGrpSpPr/>
          <p:nvPr/>
        </p:nvGrpSpPr>
        <p:grpSpPr>
          <a:xfrm>
            <a:off x="1023675" y="0"/>
            <a:ext cx="2832100" cy="1738630"/>
            <a:chOff x="1023675" y="0"/>
            <a:chExt cx="2832100" cy="1738630"/>
          </a:xfrm>
        </p:grpSpPr>
        <p:pic>
          <p:nvPicPr>
            <p:cNvPr id="5" name="object 5"/>
            <p:cNvPicPr/>
            <p:nvPr/>
          </p:nvPicPr>
          <p:blipFill>
            <a:blip r:embed="rId2" cstate="print"/>
            <a:stretch>
              <a:fillRect/>
            </a:stretch>
          </p:blipFill>
          <p:spPr>
            <a:xfrm>
              <a:off x="1023675" y="0"/>
              <a:ext cx="2831649" cy="930100"/>
            </a:xfrm>
            <a:prstGeom prst="rect">
              <a:avLst/>
            </a:prstGeom>
          </p:spPr>
        </p:pic>
        <p:sp>
          <p:nvSpPr>
            <p:cNvPr id="6" name="object 6"/>
            <p:cNvSpPr/>
            <p:nvPr/>
          </p:nvSpPr>
          <p:spPr>
            <a:xfrm>
              <a:off x="2437399" y="955250"/>
              <a:ext cx="2540" cy="778510"/>
            </a:xfrm>
            <a:custGeom>
              <a:avLst/>
              <a:gdLst/>
              <a:ahLst/>
              <a:cxnLst/>
              <a:rect l="l" t="t" r="r" b="b"/>
              <a:pathLst>
                <a:path w="2539" h="778510">
                  <a:moveTo>
                    <a:pt x="2099" y="0"/>
                  </a:moveTo>
                  <a:lnTo>
                    <a:pt x="0" y="778500"/>
                  </a:lnTo>
                </a:path>
              </a:pathLst>
            </a:custGeom>
            <a:ln w="9524">
              <a:solidFill>
                <a:srgbClr val="FFFFFF"/>
              </a:solidFill>
            </a:ln>
          </p:spPr>
          <p:txBody>
            <a:bodyPr wrap="square" lIns="0" tIns="0" rIns="0" bIns="0" rtlCol="0"/>
            <a:lstStyle/>
            <a:p>
              <a:endParaRPr/>
            </a:p>
          </p:txBody>
        </p:sp>
      </p:grpSp>
      <p:sp>
        <p:nvSpPr>
          <p:cNvPr id="7" name="object 7"/>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
        <p:nvSpPr>
          <p:cNvPr id="8" name="object 8"/>
          <p:cNvSpPr txBox="1"/>
          <p:nvPr/>
        </p:nvSpPr>
        <p:spPr>
          <a:xfrm>
            <a:off x="353762" y="4283850"/>
            <a:ext cx="928369" cy="622606"/>
          </a:xfrm>
          <a:prstGeom prst="rect">
            <a:avLst/>
          </a:prstGeom>
          <a:ln w="9524">
            <a:solidFill>
              <a:srgbClr val="FFFFFF"/>
            </a:solidFill>
          </a:ln>
        </p:spPr>
        <p:txBody>
          <a:bodyPr vert="horz" wrap="square" lIns="0" tIns="67945" rIns="0" bIns="0" rtlCol="0">
            <a:spAutoFit/>
          </a:bodyPr>
          <a:lstStyle/>
          <a:p>
            <a:pPr marL="236854">
              <a:lnSpc>
                <a:spcPct val="100000"/>
              </a:lnSpc>
              <a:spcBef>
                <a:spcPts val="535"/>
              </a:spcBef>
            </a:pPr>
            <a:r>
              <a:rPr lang="en-AU" i="1" dirty="0">
                <a:solidFill>
                  <a:srgbClr val="FFFFFF"/>
                </a:solidFill>
                <a:latin typeface="Georgia"/>
                <a:cs typeface="Georgia"/>
              </a:rPr>
              <a:t>Giao </a:t>
            </a:r>
            <a:r>
              <a:rPr lang="en-AU" i="1" dirty="0" err="1">
                <a:solidFill>
                  <a:srgbClr val="FFFFFF"/>
                </a:solidFill>
                <a:latin typeface="Georgia"/>
                <a:cs typeface="Georgia"/>
              </a:rPr>
              <a:t>dịch</a:t>
            </a:r>
            <a:r>
              <a:rPr i="1" spc="185" dirty="0">
                <a:solidFill>
                  <a:srgbClr val="FFFFFF"/>
                </a:solidFill>
                <a:latin typeface="Georgia"/>
                <a:cs typeface="Georgia"/>
              </a:rPr>
              <a:t> </a:t>
            </a:r>
            <a:r>
              <a:rPr i="1" spc="-735" dirty="0">
                <a:solidFill>
                  <a:srgbClr val="FFFFFF"/>
                </a:solidFill>
                <a:latin typeface="Georgia"/>
                <a:cs typeface="Georgia"/>
              </a:rPr>
              <a:t>1</a:t>
            </a:r>
            <a:endParaRPr dirty="0">
              <a:latin typeface="Georgia"/>
              <a:cs typeface="Georgia"/>
            </a:endParaRPr>
          </a:p>
        </p:txBody>
      </p:sp>
      <p:sp>
        <p:nvSpPr>
          <p:cNvPr id="9" name="object 9"/>
          <p:cNvSpPr txBox="1"/>
          <p:nvPr/>
        </p:nvSpPr>
        <p:spPr>
          <a:xfrm>
            <a:off x="1346895" y="4283850"/>
            <a:ext cx="928369" cy="622606"/>
          </a:xfrm>
          <a:prstGeom prst="rect">
            <a:avLst/>
          </a:prstGeom>
          <a:ln w="9524">
            <a:solidFill>
              <a:srgbClr val="FFFFFF"/>
            </a:solidFill>
          </a:ln>
        </p:spPr>
        <p:txBody>
          <a:bodyPr vert="horz" wrap="square" lIns="0" tIns="67945" rIns="0" bIns="0" rtlCol="0">
            <a:spAutoFit/>
          </a:bodyPr>
          <a:lstStyle/>
          <a:p>
            <a:pPr marL="175260">
              <a:lnSpc>
                <a:spcPct val="100000"/>
              </a:lnSpc>
              <a:spcBef>
                <a:spcPts val="535"/>
              </a:spcBef>
            </a:pPr>
            <a:r>
              <a:rPr lang="en-AU" i="1" dirty="0">
                <a:solidFill>
                  <a:srgbClr val="FFFFFF"/>
                </a:solidFill>
                <a:latin typeface="Georgia"/>
                <a:cs typeface="Georgia"/>
              </a:rPr>
              <a:t>Giao </a:t>
            </a:r>
            <a:r>
              <a:rPr lang="en-AU" i="1" dirty="0" err="1">
                <a:solidFill>
                  <a:srgbClr val="FFFFFF"/>
                </a:solidFill>
                <a:latin typeface="Georgia"/>
                <a:cs typeface="Georgia"/>
              </a:rPr>
              <a:t>dịch</a:t>
            </a:r>
            <a:r>
              <a:rPr i="1" spc="185" dirty="0">
                <a:solidFill>
                  <a:srgbClr val="FFFFFF"/>
                </a:solidFill>
                <a:latin typeface="Georgia"/>
                <a:cs typeface="Georgia"/>
              </a:rPr>
              <a:t> </a:t>
            </a:r>
            <a:r>
              <a:rPr i="1" spc="-60" dirty="0">
                <a:solidFill>
                  <a:srgbClr val="FFFFFF"/>
                </a:solidFill>
                <a:latin typeface="Georgia"/>
                <a:cs typeface="Georgia"/>
              </a:rPr>
              <a:t>2</a:t>
            </a:r>
            <a:endParaRPr dirty="0">
              <a:latin typeface="Georgia"/>
              <a:cs typeface="Georgia"/>
            </a:endParaRPr>
          </a:p>
        </p:txBody>
      </p:sp>
      <p:sp>
        <p:nvSpPr>
          <p:cNvPr id="10" name="object 10"/>
          <p:cNvSpPr txBox="1"/>
          <p:nvPr/>
        </p:nvSpPr>
        <p:spPr>
          <a:xfrm>
            <a:off x="2650981" y="4303274"/>
            <a:ext cx="928369" cy="622606"/>
          </a:xfrm>
          <a:prstGeom prst="rect">
            <a:avLst/>
          </a:prstGeom>
          <a:ln w="9524">
            <a:solidFill>
              <a:srgbClr val="FFFFFF"/>
            </a:solidFill>
          </a:ln>
        </p:spPr>
        <p:txBody>
          <a:bodyPr vert="horz" wrap="square" lIns="0" tIns="67945" rIns="0" bIns="0" rtlCol="0">
            <a:spAutoFit/>
          </a:bodyPr>
          <a:lstStyle/>
          <a:p>
            <a:pPr marL="184150">
              <a:lnSpc>
                <a:spcPct val="100000"/>
              </a:lnSpc>
              <a:spcBef>
                <a:spcPts val="535"/>
              </a:spcBef>
            </a:pPr>
            <a:r>
              <a:rPr lang="en-AU" i="1" dirty="0">
                <a:solidFill>
                  <a:srgbClr val="FFFFFF"/>
                </a:solidFill>
                <a:latin typeface="Georgia"/>
                <a:cs typeface="Georgia"/>
              </a:rPr>
              <a:t>Giao </a:t>
            </a:r>
            <a:r>
              <a:rPr lang="en-AU" i="1" dirty="0" err="1">
                <a:solidFill>
                  <a:srgbClr val="FFFFFF"/>
                </a:solidFill>
                <a:latin typeface="Georgia"/>
                <a:cs typeface="Georgia"/>
              </a:rPr>
              <a:t>dịch</a:t>
            </a:r>
            <a:r>
              <a:rPr i="1" spc="185" dirty="0">
                <a:solidFill>
                  <a:srgbClr val="FFFFFF"/>
                </a:solidFill>
                <a:latin typeface="Georgia"/>
                <a:cs typeface="Georgia"/>
              </a:rPr>
              <a:t> </a:t>
            </a:r>
            <a:r>
              <a:rPr i="1" spc="-60" dirty="0">
                <a:solidFill>
                  <a:srgbClr val="FFFFFF"/>
                </a:solidFill>
                <a:latin typeface="Georgia"/>
                <a:cs typeface="Georgia"/>
              </a:rPr>
              <a:t>3</a:t>
            </a:r>
            <a:endParaRPr dirty="0">
              <a:latin typeface="Georgia"/>
              <a:cs typeface="Georgia"/>
            </a:endParaRPr>
          </a:p>
        </p:txBody>
      </p:sp>
      <p:sp>
        <p:nvSpPr>
          <p:cNvPr id="11" name="object 11"/>
          <p:cNvSpPr txBox="1"/>
          <p:nvPr/>
        </p:nvSpPr>
        <p:spPr>
          <a:xfrm>
            <a:off x="3644111" y="4303274"/>
            <a:ext cx="928369" cy="622606"/>
          </a:xfrm>
          <a:prstGeom prst="rect">
            <a:avLst/>
          </a:prstGeom>
          <a:ln w="9524">
            <a:solidFill>
              <a:srgbClr val="FFFFFF"/>
            </a:solidFill>
          </a:ln>
        </p:spPr>
        <p:txBody>
          <a:bodyPr vert="horz" wrap="square" lIns="0" tIns="67945" rIns="0" bIns="0" rtlCol="0">
            <a:spAutoFit/>
          </a:bodyPr>
          <a:lstStyle/>
          <a:p>
            <a:pPr marL="160020">
              <a:lnSpc>
                <a:spcPct val="100000"/>
              </a:lnSpc>
              <a:spcBef>
                <a:spcPts val="535"/>
              </a:spcBef>
            </a:pPr>
            <a:r>
              <a:rPr lang="en-AU" i="1" dirty="0">
                <a:solidFill>
                  <a:srgbClr val="FFFFFF"/>
                </a:solidFill>
                <a:latin typeface="Georgia"/>
                <a:cs typeface="Georgia"/>
              </a:rPr>
              <a:t>Giao </a:t>
            </a:r>
            <a:r>
              <a:rPr lang="en-AU" i="1" dirty="0" err="1">
                <a:solidFill>
                  <a:srgbClr val="FFFFFF"/>
                </a:solidFill>
                <a:latin typeface="Georgia"/>
                <a:cs typeface="Georgia"/>
              </a:rPr>
              <a:t>dịch</a:t>
            </a:r>
            <a:r>
              <a:rPr i="1" spc="185" dirty="0">
                <a:solidFill>
                  <a:srgbClr val="FFFFFF"/>
                </a:solidFill>
                <a:latin typeface="Georgia"/>
                <a:cs typeface="Georgia"/>
              </a:rPr>
              <a:t> </a:t>
            </a:r>
            <a:r>
              <a:rPr i="1" spc="165" dirty="0">
                <a:solidFill>
                  <a:srgbClr val="FFFFFF"/>
                </a:solidFill>
                <a:latin typeface="Georgia"/>
                <a:cs typeface="Georgia"/>
              </a:rPr>
              <a:t>4</a:t>
            </a:r>
            <a:endParaRPr dirty="0">
              <a:latin typeface="Georgia"/>
              <a:cs typeface="Georgia"/>
            </a:endParaRPr>
          </a:p>
        </p:txBody>
      </p:sp>
      <p:sp>
        <p:nvSpPr>
          <p:cNvPr id="12" name="object 12"/>
          <p:cNvSpPr txBox="1"/>
          <p:nvPr/>
        </p:nvSpPr>
        <p:spPr>
          <a:xfrm>
            <a:off x="353762" y="3714050"/>
            <a:ext cx="928369" cy="264816"/>
          </a:xfrm>
          <a:prstGeom prst="rect">
            <a:avLst/>
          </a:prstGeom>
          <a:ln w="9524">
            <a:solidFill>
              <a:srgbClr val="FFFFFF"/>
            </a:solidFill>
          </a:ln>
        </p:spPr>
        <p:txBody>
          <a:bodyPr vert="horz" wrap="square" lIns="0" tIns="79375" rIns="0" bIns="0" rtlCol="0">
            <a:spAutoFit/>
          </a:bodyPr>
          <a:lstStyle/>
          <a:p>
            <a:pPr marL="212725">
              <a:lnSpc>
                <a:spcPct val="100000"/>
              </a:lnSpc>
              <a:spcBef>
                <a:spcPts val="625"/>
              </a:spcBef>
            </a:pPr>
            <a:r>
              <a:rPr lang="en-AU" sz="1200" i="1" spc="-55" dirty="0" err="1">
                <a:solidFill>
                  <a:srgbClr val="FFFFFF"/>
                </a:solidFill>
                <a:latin typeface="Georgia"/>
                <a:cs typeface="Georgia"/>
              </a:rPr>
              <a:t>Mã</a:t>
            </a:r>
            <a:r>
              <a:rPr lang="en-AU" sz="1200" i="1" spc="-55" dirty="0">
                <a:solidFill>
                  <a:srgbClr val="FFFFFF"/>
                </a:solidFill>
                <a:latin typeface="Georgia"/>
                <a:cs typeface="Georgia"/>
              </a:rPr>
              <a:t> </a:t>
            </a:r>
            <a:r>
              <a:rPr lang="en-AU" sz="1200" i="1" spc="-55" dirty="0" err="1">
                <a:solidFill>
                  <a:srgbClr val="FFFFFF"/>
                </a:solidFill>
                <a:latin typeface="Georgia"/>
                <a:cs typeface="Georgia"/>
              </a:rPr>
              <a:t>hóa</a:t>
            </a:r>
            <a:r>
              <a:rPr sz="1200" i="1" spc="45" dirty="0">
                <a:solidFill>
                  <a:srgbClr val="FFFFFF"/>
                </a:solidFill>
                <a:latin typeface="Georgia"/>
                <a:cs typeface="Georgia"/>
              </a:rPr>
              <a:t> </a:t>
            </a:r>
            <a:r>
              <a:rPr sz="1200" i="1" spc="-25" dirty="0">
                <a:solidFill>
                  <a:srgbClr val="FFFFFF"/>
                </a:solidFill>
                <a:latin typeface="Georgia"/>
                <a:cs typeface="Georgia"/>
              </a:rPr>
              <a:t>(1)</a:t>
            </a:r>
            <a:endParaRPr sz="1200" dirty="0">
              <a:latin typeface="Georgia"/>
              <a:cs typeface="Georgia"/>
            </a:endParaRPr>
          </a:p>
        </p:txBody>
      </p:sp>
      <p:sp>
        <p:nvSpPr>
          <p:cNvPr id="13" name="object 13"/>
          <p:cNvSpPr txBox="1"/>
          <p:nvPr/>
        </p:nvSpPr>
        <p:spPr>
          <a:xfrm>
            <a:off x="1346895" y="3714050"/>
            <a:ext cx="928369" cy="264816"/>
          </a:xfrm>
          <a:prstGeom prst="rect">
            <a:avLst/>
          </a:prstGeom>
          <a:ln w="9524">
            <a:solidFill>
              <a:srgbClr val="FFFFFF"/>
            </a:solidFill>
          </a:ln>
        </p:spPr>
        <p:txBody>
          <a:bodyPr vert="horz" wrap="square" lIns="0" tIns="79375" rIns="0" bIns="0" rtlCol="0">
            <a:spAutoFit/>
          </a:bodyPr>
          <a:lstStyle/>
          <a:p>
            <a:pPr marL="179070">
              <a:lnSpc>
                <a:spcPct val="100000"/>
              </a:lnSpc>
              <a:spcBef>
                <a:spcPts val="625"/>
              </a:spcBef>
            </a:pPr>
            <a:r>
              <a:rPr lang="en-AU" sz="1200" i="1" spc="-55" dirty="0" err="1">
                <a:solidFill>
                  <a:srgbClr val="FFFFFF"/>
                </a:solidFill>
                <a:latin typeface="Georgia"/>
                <a:cs typeface="Georgia"/>
              </a:rPr>
              <a:t>Mã</a:t>
            </a:r>
            <a:r>
              <a:rPr lang="en-AU" sz="1200" i="1" spc="-55" dirty="0">
                <a:solidFill>
                  <a:srgbClr val="FFFFFF"/>
                </a:solidFill>
                <a:latin typeface="Georgia"/>
                <a:cs typeface="Georgia"/>
              </a:rPr>
              <a:t> </a:t>
            </a:r>
            <a:r>
              <a:rPr lang="en-AU" sz="1200" i="1" spc="-55" dirty="0" err="1">
                <a:solidFill>
                  <a:srgbClr val="FFFFFF"/>
                </a:solidFill>
                <a:latin typeface="Georgia"/>
                <a:cs typeface="Georgia"/>
              </a:rPr>
              <a:t>hóa</a:t>
            </a:r>
            <a:r>
              <a:rPr sz="1200" i="1" spc="45" dirty="0">
                <a:solidFill>
                  <a:srgbClr val="FFFFFF"/>
                </a:solidFill>
                <a:latin typeface="Georgia"/>
                <a:cs typeface="Georgia"/>
              </a:rPr>
              <a:t> </a:t>
            </a:r>
            <a:r>
              <a:rPr sz="1200" i="1" spc="-25" dirty="0">
                <a:solidFill>
                  <a:srgbClr val="FFFFFF"/>
                </a:solidFill>
                <a:latin typeface="Georgia"/>
                <a:cs typeface="Georgia"/>
              </a:rPr>
              <a:t>(2)</a:t>
            </a:r>
            <a:endParaRPr sz="1200" dirty="0">
              <a:latin typeface="Georgia"/>
              <a:cs typeface="Georgia"/>
            </a:endParaRPr>
          </a:p>
        </p:txBody>
      </p:sp>
      <p:sp>
        <p:nvSpPr>
          <p:cNvPr id="14" name="object 14"/>
          <p:cNvSpPr txBox="1"/>
          <p:nvPr/>
        </p:nvSpPr>
        <p:spPr>
          <a:xfrm>
            <a:off x="2650962" y="3714050"/>
            <a:ext cx="928369" cy="264816"/>
          </a:xfrm>
          <a:prstGeom prst="rect">
            <a:avLst/>
          </a:prstGeom>
          <a:ln w="9524">
            <a:solidFill>
              <a:srgbClr val="FFFFFF"/>
            </a:solidFill>
          </a:ln>
        </p:spPr>
        <p:txBody>
          <a:bodyPr vert="horz" wrap="square" lIns="0" tIns="79375" rIns="0" bIns="0" rtlCol="0">
            <a:spAutoFit/>
          </a:bodyPr>
          <a:lstStyle/>
          <a:p>
            <a:pPr marL="184150">
              <a:lnSpc>
                <a:spcPct val="100000"/>
              </a:lnSpc>
              <a:spcBef>
                <a:spcPts val="625"/>
              </a:spcBef>
            </a:pPr>
            <a:r>
              <a:rPr lang="en-AU" sz="1200" i="1" spc="-55" dirty="0" err="1">
                <a:solidFill>
                  <a:srgbClr val="FFFFFF"/>
                </a:solidFill>
                <a:latin typeface="Georgia"/>
                <a:cs typeface="Georgia"/>
              </a:rPr>
              <a:t>Mã</a:t>
            </a:r>
            <a:r>
              <a:rPr lang="en-AU" sz="1200" i="1" spc="-55" dirty="0">
                <a:solidFill>
                  <a:srgbClr val="FFFFFF"/>
                </a:solidFill>
                <a:latin typeface="Georgia"/>
                <a:cs typeface="Georgia"/>
              </a:rPr>
              <a:t> </a:t>
            </a:r>
            <a:r>
              <a:rPr lang="en-AU" sz="1200" i="1" spc="-55" dirty="0" err="1">
                <a:solidFill>
                  <a:srgbClr val="FFFFFF"/>
                </a:solidFill>
                <a:latin typeface="Georgia"/>
                <a:cs typeface="Georgia"/>
              </a:rPr>
              <a:t>hóa</a:t>
            </a:r>
            <a:r>
              <a:rPr sz="1200" i="1" spc="45" dirty="0">
                <a:solidFill>
                  <a:srgbClr val="FFFFFF"/>
                </a:solidFill>
                <a:latin typeface="Georgia"/>
                <a:cs typeface="Georgia"/>
              </a:rPr>
              <a:t> </a:t>
            </a:r>
            <a:r>
              <a:rPr sz="1200" i="1" spc="-25" dirty="0">
                <a:solidFill>
                  <a:srgbClr val="FFFFFF"/>
                </a:solidFill>
                <a:latin typeface="Georgia"/>
                <a:cs typeface="Georgia"/>
              </a:rPr>
              <a:t>(3)</a:t>
            </a:r>
            <a:endParaRPr sz="1200" dirty="0">
              <a:latin typeface="Georgia"/>
              <a:cs typeface="Georgia"/>
            </a:endParaRPr>
          </a:p>
        </p:txBody>
      </p:sp>
      <p:sp>
        <p:nvSpPr>
          <p:cNvPr id="15" name="object 15"/>
          <p:cNvSpPr txBox="1"/>
          <p:nvPr/>
        </p:nvSpPr>
        <p:spPr>
          <a:xfrm>
            <a:off x="3644095" y="3714050"/>
            <a:ext cx="928369" cy="264816"/>
          </a:xfrm>
          <a:prstGeom prst="rect">
            <a:avLst/>
          </a:prstGeom>
          <a:ln w="9524">
            <a:solidFill>
              <a:srgbClr val="FFFFFF"/>
            </a:solidFill>
          </a:ln>
        </p:spPr>
        <p:txBody>
          <a:bodyPr vert="horz" wrap="square" lIns="0" tIns="79375" rIns="0" bIns="0" rtlCol="0">
            <a:spAutoFit/>
          </a:bodyPr>
          <a:lstStyle/>
          <a:p>
            <a:pPr marL="170815">
              <a:lnSpc>
                <a:spcPct val="100000"/>
              </a:lnSpc>
              <a:spcBef>
                <a:spcPts val="625"/>
              </a:spcBef>
            </a:pPr>
            <a:r>
              <a:rPr lang="en-AU" sz="1200" i="1" spc="-55" dirty="0" err="1">
                <a:solidFill>
                  <a:srgbClr val="FFFFFF"/>
                </a:solidFill>
                <a:latin typeface="Georgia"/>
                <a:cs typeface="Georgia"/>
              </a:rPr>
              <a:t>Mã</a:t>
            </a:r>
            <a:r>
              <a:rPr lang="en-AU" sz="1200" i="1" spc="-55" dirty="0">
                <a:solidFill>
                  <a:srgbClr val="FFFFFF"/>
                </a:solidFill>
                <a:latin typeface="Georgia"/>
                <a:cs typeface="Georgia"/>
              </a:rPr>
              <a:t> </a:t>
            </a:r>
            <a:r>
              <a:rPr lang="en-AU" sz="1200" i="1" spc="-55" dirty="0" err="1">
                <a:solidFill>
                  <a:srgbClr val="FFFFFF"/>
                </a:solidFill>
                <a:latin typeface="Georgia"/>
                <a:cs typeface="Georgia"/>
              </a:rPr>
              <a:t>hóa</a:t>
            </a:r>
            <a:r>
              <a:rPr sz="1200" i="1" spc="45" dirty="0">
                <a:solidFill>
                  <a:srgbClr val="FFFFFF"/>
                </a:solidFill>
                <a:latin typeface="Georgia"/>
                <a:cs typeface="Georgia"/>
              </a:rPr>
              <a:t> </a:t>
            </a:r>
            <a:r>
              <a:rPr sz="1200" i="1" spc="-25" dirty="0">
                <a:solidFill>
                  <a:srgbClr val="FFFFFF"/>
                </a:solidFill>
                <a:latin typeface="Georgia"/>
                <a:cs typeface="Georgia"/>
              </a:rPr>
              <a:t>(4)</a:t>
            </a:r>
            <a:endParaRPr sz="1200" dirty="0">
              <a:latin typeface="Georgia"/>
              <a:cs typeface="Georgia"/>
            </a:endParaRPr>
          </a:p>
        </p:txBody>
      </p:sp>
      <p:sp>
        <p:nvSpPr>
          <p:cNvPr id="16" name="object 16"/>
          <p:cNvSpPr txBox="1"/>
          <p:nvPr/>
        </p:nvSpPr>
        <p:spPr>
          <a:xfrm>
            <a:off x="860337" y="2817024"/>
            <a:ext cx="1141099" cy="570669"/>
          </a:xfrm>
          <a:prstGeom prst="rect">
            <a:avLst/>
          </a:prstGeom>
          <a:ln w="9524">
            <a:solidFill>
              <a:srgbClr val="FFFFFF"/>
            </a:solidFill>
          </a:ln>
        </p:spPr>
        <p:txBody>
          <a:bodyPr vert="horz" wrap="square" lIns="0" tIns="77470" rIns="0" bIns="0" rtlCol="0">
            <a:spAutoFit/>
          </a:bodyPr>
          <a:lstStyle/>
          <a:p>
            <a:pPr marL="308610" marR="241300" indent="-59690">
              <a:lnSpc>
                <a:spcPct val="100000"/>
              </a:lnSpc>
              <a:spcBef>
                <a:spcPts val="610"/>
              </a:spcBef>
            </a:pPr>
            <a:r>
              <a:rPr lang="en-AU" sz="1600" i="1" spc="-120" dirty="0" err="1">
                <a:solidFill>
                  <a:srgbClr val="FFFFFF"/>
                </a:solidFill>
                <a:latin typeface="Georgia"/>
                <a:cs typeface="Georgia"/>
              </a:rPr>
              <a:t>Mã</a:t>
            </a:r>
            <a:r>
              <a:rPr lang="en-AU" sz="1600" i="1" spc="-120" dirty="0">
                <a:solidFill>
                  <a:srgbClr val="FFFFFF"/>
                </a:solidFill>
                <a:latin typeface="Georgia"/>
                <a:cs typeface="Georgia"/>
              </a:rPr>
              <a:t> </a:t>
            </a:r>
            <a:r>
              <a:rPr lang="en-AU" sz="1600" i="1" spc="-120" dirty="0" err="1">
                <a:solidFill>
                  <a:srgbClr val="FFFFFF"/>
                </a:solidFill>
                <a:latin typeface="Georgia"/>
                <a:cs typeface="Georgia"/>
              </a:rPr>
              <a:t>hóa</a:t>
            </a:r>
            <a:r>
              <a:rPr sz="1600" i="1" spc="-120" dirty="0">
                <a:solidFill>
                  <a:srgbClr val="FFFFFF"/>
                </a:solidFill>
                <a:latin typeface="Georgia"/>
                <a:cs typeface="Georgia"/>
              </a:rPr>
              <a:t> </a:t>
            </a:r>
            <a:r>
              <a:rPr sz="1600" i="1" spc="-75" dirty="0">
                <a:solidFill>
                  <a:srgbClr val="FFFFFF"/>
                </a:solidFill>
                <a:latin typeface="Georgia"/>
                <a:cs typeface="Georgia"/>
              </a:rPr>
              <a:t>(1,2)</a:t>
            </a:r>
            <a:endParaRPr sz="1600" dirty="0">
              <a:latin typeface="Georgia"/>
              <a:cs typeface="Georgia"/>
            </a:endParaRPr>
          </a:p>
        </p:txBody>
      </p:sp>
      <p:sp>
        <p:nvSpPr>
          <p:cNvPr id="17" name="object 17"/>
          <p:cNvSpPr txBox="1"/>
          <p:nvPr/>
        </p:nvSpPr>
        <p:spPr>
          <a:xfrm>
            <a:off x="3118537" y="2817024"/>
            <a:ext cx="1141099" cy="570669"/>
          </a:xfrm>
          <a:prstGeom prst="rect">
            <a:avLst/>
          </a:prstGeom>
          <a:ln w="9524">
            <a:solidFill>
              <a:srgbClr val="FFFFFF"/>
            </a:solidFill>
          </a:ln>
        </p:spPr>
        <p:txBody>
          <a:bodyPr vert="horz" wrap="square" lIns="0" tIns="77470" rIns="0" bIns="0" rtlCol="0">
            <a:spAutoFit/>
          </a:bodyPr>
          <a:lstStyle/>
          <a:p>
            <a:pPr marL="259079" marR="241300" indent="-10160">
              <a:lnSpc>
                <a:spcPct val="100000"/>
              </a:lnSpc>
              <a:spcBef>
                <a:spcPts val="610"/>
              </a:spcBef>
            </a:pPr>
            <a:r>
              <a:rPr lang="en-AU" sz="1600" i="1" spc="-120" dirty="0" err="1">
                <a:solidFill>
                  <a:srgbClr val="FFFFFF"/>
                </a:solidFill>
                <a:latin typeface="Georgia"/>
                <a:cs typeface="Georgia"/>
              </a:rPr>
              <a:t>Mã</a:t>
            </a:r>
            <a:r>
              <a:rPr lang="en-AU" sz="1600" i="1" spc="-120" dirty="0">
                <a:solidFill>
                  <a:srgbClr val="FFFFFF"/>
                </a:solidFill>
                <a:latin typeface="Georgia"/>
                <a:cs typeface="Georgia"/>
              </a:rPr>
              <a:t> </a:t>
            </a:r>
            <a:r>
              <a:rPr lang="en-AU" sz="1600" i="1" spc="-120" dirty="0" err="1">
                <a:solidFill>
                  <a:srgbClr val="FFFFFF"/>
                </a:solidFill>
                <a:latin typeface="Georgia"/>
                <a:cs typeface="Georgia"/>
              </a:rPr>
              <a:t>hóa</a:t>
            </a:r>
            <a:r>
              <a:rPr sz="1600" i="1" spc="-120" dirty="0">
                <a:solidFill>
                  <a:srgbClr val="FFFFFF"/>
                </a:solidFill>
                <a:latin typeface="Georgia"/>
                <a:cs typeface="Georgia"/>
              </a:rPr>
              <a:t> </a:t>
            </a:r>
            <a:r>
              <a:rPr sz="1600" i="1" spc="-40" dirty="0">
                <a:solidFill>
                  <a:srgbClr val="FFFFFF"/>
                </a:solidFill>
                <a:latin typeface="Georgia"/>
                <a:cs typeface="Georgia"/>
              </a:rPr>
              <a:t>(3,4)</a:t>
            </a:r>
            <a:endParaRPr sz="1600" dirty="0">
              <a:latin typeface="Georgia"/>
              <a:cs typeface="Georgia"/>
            </a:endParaRPr>
          </a:p>
        </p:txBody>
      </p:sp>
      <p:sp>
        <p:nvSpPr>
          <p:cNvPr id="18" name="object 18"/>
          <p:cNvSpPr txBox="1"/>
          <p:nvPr/>
        </p:nvSpPr>
        <p:spPr>
          <a:xfrm>
            <a:off x="1912620" y="1758925"/>
            <a:ext cx="1184019" cy="570669"/>
          </a:xfrm>
          <a:prstGeom prst="rect">
            <a:avLst/>
          </a:prstGeom>
          <a:ln w="9524">
            <a:solidFill>
              <a:srgbClr val="FFFFFF"/>
            </a:solidFill>
          </a:ln>
        </p:spPr>
        <p:txBody>
          <a:bodyPr vert="horz" wrap="square" lIns="0" tIns="77470" rIns="0" bIns="0" rtlCol="0">
            <a:spAutoFit/>
          </a:bodyPr>
          <a:lstStyle/>
          <a:p>
            <a:pPr marL="248920" marR="228600" indent="-13335" algn="ctr">
              <a:lnSpc>
                <a:spcPct val="100000"/>
              </a:lnSpc>
              <a:spcBef>
                <a:spcPts val="610"/>
              </a:spcBef>
            </a:pPr>
            <a:r>
              <a:rPr lang="vi-VN" sz="1600" i="1" spc="-20" dirty="0">
                <a:solidFill>
                  <a:srgbClr val="FFFFFF"/>
                </a:solidFill>
                <a:latin typeface="Georgia"/>
                <a:cs typeface="Georgia"/>
              </a:rPr>
              <a:t>Gốc</a:t>
            </a:r>
            <a:br>
              <a:rPr lang="vi-VN" sz="1600" i="1" spc="-20" dirty="0">
                <a:solidFill>
                  <a:srgbClr val="FFFFFF"/>
                </a:solidFill>
                <a:latin typeface="Georgia"/>
                <a:cs typeface="Georgia"/>
              </a:rPr>
            </a:br>
            <a:r>
              <a:rPr lang="en-AU" sz="1600" i="1" spc="-95" dirty="0" err="1">
                <a:solidFill>
                  <a:srgbClr val="FFFFFF"/>
                </a:solidFill>
                <a:latin typeface="Georgia"/>
                <a:cs typeface="Georgia"/>
              </a:rPr>
              <a:t>Mã</a:t>
            </a:r>
            <a:r>
              <a:rPr lang="en-AU" sz="1600" i="1" spc="-95" dirty="0">
                <a:solidFill>
                  <a:srgbClr val="FFFFFF"/>
                </a:solidFill>
                <a:latin typeface="Georgia"/>
                <a:cs typeface="Georgia"/>
              </a:rPr>
              <a:t> </a:t>
            </a:r>
            <a:r>
              <a:rPr lang="en-AU" sz="1600" i="1" spc="-95" dirty="0" err="1">
                <a:solidFill>
                  <a:srgbClr val="FFFFFF"/>
                </a:solidFill>
                <a:latin typeface="Georgia"/>
                <a:cs typeface="Georgia"/>
              </a:rPr>
              <a:t>hóa</a:t>
            </a:r>
            <a:endParaRPr sz="1600" dirty="0">
              <a:latin typeface="Georgia"/>
              <a:cs typeface="Georgia"/>
            </a:endParaRPr>
          </a:p>
        </p:txBody>
      </p:sp>
      <p:grpSp>
        <p:nvGrpSpPr>
          <p:cNvPr id="19" name="object 19"/>
          <p:cNvGrpSpPr/>
          <p:nvPr/>
        </p:nvGrpSpPr>
        <p:grpSpPr>
          <a:xfrm>
            <a:off x="1319474" y="2431262"/>
            <a:ext cx="2268220" cy="390525"/>
            <a:chOff x="1319474" y="2431262"/>
            <a:chExt cx="2268220" cy="390525"/>
          </a:xfrm>
        </p:grpSpPr>
        <p:sp>
          <p:nvSpPr>
            <p:cNvPr id="20" name="object 20"/>
            <p:cNvSpPr/>
            <p:nvPr/>
          </p:nvSpPr>
          <p:spPr>
            <a:xfrm>
              <a:off x="1324237" y="2436024"/>
              <a:ext cx="2258695" cy="381000"/>
            </a:xfrm>
            <a:custGeom>
              <a:avLst/>
              <a:gdLst/>
              <a:ahLst/>
              <a:cxnLst/>
              <a:rect l="l" t="t" r="r" b="b"/>
              <a:pathLst>
                <a:path w="2258695" h="381000">
                  <a:moveTo>
                    <a:pt x="1114199" y="0"/>
                  </a:moveTo>
                  <a:lnTo>
                    <a:pt x="1114199" y="190499"/>
                  </a:lnTo>
                  <a:lnTo>
                    <a:pt x="0" y="190499"/>
                  </a:lnTo>
                  <a:lnTo>
                    <a:pt x="0" y="380999"/>
                  </a:lnTo>
                </a:path>
                <a:path w="2258695" h="381000">
                  <a:moveTo>
                    <a:pt x="1114199" y="57149"/>
                  </a:moveTo>
                  <a:lnTo>
                    <a:pt x="1114199" y="190499"/>
                  </a:lnTo>
                  <a:lnTo>
                    <a:pt x="2258399" y="190499"/>
                  </a:lnTo>
                  <a:lnTo>
                    <a:pt x="2258399" y="380999"/>
                  </a:lnTo>
                </a:path>
              </a:pathLst>
            </a:custGeom>
            <a:ln w="9524">
              <a:solidFill>
                <a:srgbClr val="FFFFFF"/>
              </a:solidFill>
            </a:ln>
          </p:spPr>
          <p:txBody>
            <a:bodyPr wrap="square" lIns="0" tIns="0" rIns="0" bIns="0" rtlCol="0"/>
            <a:lstStyle/>
            <a:p>
              <a:endParaRPr/>
            </a:p>
          </p:txBody>
        </p:sp>
        <p:sp>
          <p:nvSpPr>
            <p:cNvPr id="21" name="object 21"/>
            <p:cNvSpPr/>
            <p:nvPr/>
          </p:nvSpPr>
          <p:spPr>
            <a:xfrm>
              <a:off x="2422704" y="24499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FFFF"/>
            </a:solidFill>
          </p:spPr>
          <p:txBody>
            <a:bodyPr wrap="square" lIns="0" tIns="0" rIns="0" bIns="0" rtlCol="0"/>
            <a:lstStyle/>
            <a:p>
              <a:endParaRPr/>
            </a:p>
          </p:txBody>
        </p:sp>
        <p:sp>
          <p:nvSpPr>
            <p:cNvPr id="22" name="object 22"/>
            <p:cNvSpPr/>
            <p:nvPr/>
          </p:nvSpPr>
          <p:spPr>
            <a:xfrm>
              <a:off x="2422704" y="24499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FFFF"/>
              </a:solidFill>
            </a:ln>
          </p:spPr>
          <p:txBody>
            <a:bodyPr wrap="square" lIns="0" tIns="0" rIns="0" bIns="0" rtlCol="0"/>
            <a:lstStyle/>
            <a:p>
              <a:endParaRPr/>
            </a:p>
          </p:txBody>
        </p:sp>
      </p:grpSp>
      <p:grpSp>
        <p:nvGrpSpPr>
          <p:cNvPr id="23" name="object 23"/>
          <p:cNvGrpSpPr/>
          <p:nvPr/>
        </p:nvGrpSpPr>
        <p:grpSpPr>
          <a:xfrm>
            <a:off x="812824" y="3503286"/>
            <a:ext cx="1003300" cy="215900"/>
            <a:chOff x="812824" y="3503286"/>
            <a:chExt cx="1003300" cy="215900"/>
          </a:xfrm>
        </p:grpSpPr>
        <p:sp>
          <p:nvSpPr>
            <p:cNvPr id="24" name="object 24"/>
            <p:cNvSpPr/>
            <p:nvPr/>
          </p:nvSpPr>
          <p:spPr>
            <a:xfrm>
              <a:off x="817587" y="3551274"/>
              <a:ext cx="506730" cy="163195"/>
            </a:xfrm>
            <a:custGeom>
              <a:avLst/>
              <a:gdLst/>
              <a:ahLst/>
              <a:cxnLst/>
              <a:rect l="l" t="t" r="r" b="b"/>
              <a:pathLst>
                <a:path w="506730" h="163195">
                  <a:moveTo>
                    <a:pt x="506699" y="0"/>
                  </a:moveTo>
                  <a:lnTo>
                    <a:pt x="506699" y="52813"/>
                  </a:lnTo>
                  <a:lnTo>
                    <a:pt x="0" y="52813"/>
                  </a:lnTo>
                  <a:lnTo>
                    <a:pt x="0" y="162749"/>
                  </a:lnTo>
                </a:path>
              </a:pathLst>
            </a:custGeom>
            <a:ln w="9524">
              <a:solidFill>
                <a:srgbClr val="FFFFFF"/>
              </a:solidFill>
            </a:ln>
          </p:spPr>
          <p:txBody>
            <a:bodyPr wrap="square" lIns="0" tIns="0" rIns="0" bIns="0" rtlCol="0"/>
            <a:lstStyle/>
            <a:p>
              <a:endParaRPr/>
            </a:p>
          </p:txBody>
        </p:sp>
        <p:sp>
          <p:nvSpPr>
            <p:cNvPr id="25" name="object 25"/>
            <p:cNvSpPr/>
            <p:nvPr/>
          </p:nvSpPr>
          <p:spPr>
            <a:xfrm>
              <a:off x="1308554" y="35080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FFFF"/>
            </a:solidFill>
          </p:spPr>
          <p:txBody>
            <a:bodyPr wrap="square" lIns="0" tIns="0" rIns="0" bIns="0" rtlCol="0"/>
            <a:lstStyle/>
            <a:p>
              <a:endParaRPr/>
            </a:p>
          </p:txBody>
        </p:sp>
        <p:sp>
          <p:nvSpPr>
            <p:cNvPr id="26" name="object 26"/>
            <p:cNvSpPr/>
            <p:nvPr/>
          </p:nvSpPr>
          <p:spPr>
            <a:xfrm>
              <a:off x="1308554" y="35080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FFFF"/>
              </a:solidFill>
            </a:ln>
          </p:spPr>
          <p:txBody>
            <a:bodyPr wrap="square" lIns="0" tIns="0" rIns="0" bIns="0" rtlCol="0"/>
            <a:lstStyle/>
            <a:p>
              <a:endParaRPr/>
            </a:p>
          </p:txBody>
        </p:sp>
        <p:sp>
          <p:nvSpPr>
            <p:cNvPr id="27" name="object 27"/>
            <p:cNvSpPr/>
            <p:nvPr/>
          </p:nvSpPr>
          <p:spPr>
            <a:xfrm>
              <a:off x="1324287" y="3551274"/>
              <a:ext cx="487045" cy="163195"/>
            </a:xfrm>
            <a:custGeom>
              <a:avLst/>
              <a:gdLst/>
              <a:ahLst/>
              <a:cxnLst/>
              <a:rect l="l" t="t" r="r" b="b"/>
              <a:pathLst>
                <a:path w="487044" h="163195">
                  <a:moveTo>
                    <a:pt x="0" y="0"/>
                  </a:moveTo>
                  <a:lnTo>
                    <a:pt x="0" y="52813"/>
                  </a:lnTo>
                  <a:lnTo>
                    <a:pt x="486599" y="52813"/>
                  </a:lnTo>
                  <a:lnTo>
                    <a:pt x="486599" y="162749"/>
                  </a:lnTo>
                </a:path>
              </a:pathLst>
            </a:custGeom>
            <a:ln w="9524">
              <a:solidFill>
                <a:srgbClr val="FFFFFF"/>
              </a:solidFill>
            </a:ln>
          </p:spPr>
          <p:txBody>
            <a:bodyPr wrap="square" lIns="0" tIns="0" rIns="0" bIns="0" rtlCol="0"/>
            <a:lstStyle/>
            <a:p>
              <a:endParaRPr/>
            </a:p>
          </p:txBody>
        </p:sp>
        <p:sp>
          <p:nvSpPr>
            <p:cNvPr id="28" name="object 28"/>
            <p:cNvSpPr/>
            <p:nvPr/>
          </p:nvSpPr>
          <p:spPr>
            <a:xfrm>
              <a:off x="1308554" y="35080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FFFF"/>
            </a:solidFill>
          </p:spPr>
          <p:txBody>
            <a:bodyPr wrap="square" lIns="0" tIns="0" rIns="0" bIns="0" rtlCol="0"/>
            <a:lstStyle/>
            <a:p>
              <a:endParaRPr/>
            </a:p>
          </p:txBody>
        </p:sp>
        <p:sp>
          <p:nvSpPr>
            <p:cNvPr id="29" name="object 29"/>
            <p:cNvSpPr/>
            <p:nvPr/>
          </p:nvSpPr>
          <p:spPr>
            <a:xfrm>
              <a:off x="1308554" y="35080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FFFF"/>
              </a:solidFill>
            </a:ln>
          </p:spPr>
          <p:txBody>
            <a:bodyPr wrap="square" lIns="0" tIns="0" rIns="0" bIns="0" rtlCol="0"/>
            <a:lstStyle/>
            <a:p>
              <a:endParaRPr/>
            </a:p>
          </p:txBody>
        </p:sp>
      </p:grpSp>
      <p:grpSp>
        <p:nvGrpSpPr>
          <p:cNvPr id="30" name="object 30"/>
          <p:cNvGrpSpPr/>
          <p:nvPr/>
        </p:nvGrpSpPr>
        <p:grpSpPr>
          <a:xfrm>
            <a:off x="3110024" y="3503286"/>
            <a:ext cx="1003300" cy="215900"/>
            <a:chOff x="3110024" y="3503286"/>
            <a:chExt cx="1003300" cy="215900"/>
          </a:xfrm>
        </p:grpSpPr>
        <p:sp>
          <p:nvSpPr>
            <p:cNvPr id="31" name="object 31"/>
            <p:cNvSpPr/>
            <p:nvPr/>
          </p:nvSpPr>
          <p:spPr>
            <a:xfrm>
              <a:off x="3114787" y="3551274"/>
              <a:ext cx="467995" cy="163195"/>
            </a:xfrm>
            <a:custGeom>
              <a:avLst/>
              <a:gdLst/>
              <a:ahLst/>
              <a:cxnLst/>
              <a:rect l="l" t="t" r="r" b="b"/>
              <a:pathLst>
                <a:path w="467995" h="163195">
                  <a:moveTo>
                    <a:pt x="467699" y="0"/>
                  </a:moveTo>
                  <a:lnTo>
                    <a:pt x="467699" y="52813"/>
                  </a:lnTo>
                  <a:lnTo>
                    <a:pt x="0" y="52813"/>
                  </a:lnTo>
                  <a:lnTo>
                    <a:pt x="0" y="162749"/>
                  </a:lnTo>
                </a:path>
              </a:pathLst>
            </a:custGeom>
            <a:ln w="9524">
              <a:solidFill>
                <a:srgbClr val="FFFFFF"/>
              </a:solidFill>
            </a:ln>
          </p:spPr>
          <p:txBody>
            <a:bodyPr wrap="square" lIns="0" tIns="0" rIns="0" bIns="0" rtlCol="0"/>
            <a:lstStyle/>
            <a:p>
              <a:endParaRPr/>
            </a:p>
          </p:txBody>
        </p:sp>
        <p:sp>
          <p:nvSpPr>
            <p:cNvPr id="32" name="object 32"/>
            <p:cNvSpPr/>
            <p:nvPr/>
          </p:nvSpPr>
          <p:spPr>
            <a:xfrm>
              <a:off x="3566754" y="35080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FFFF"/>
            </a:solidFill>
          </p:spPr>
          <p:txBody>
            <a:bodyPr wrap="square" lIns="0" tIns="0" rIns="0" bIns="0" rtlCol="0"/>
            <a:lstStyle/>
            <a:p>
              <a:endParaRPr/>
            </a:p>
          </p:txBody>
        </p:sp>
        <p:sp>
          <p:nvSpPr>
            <p:cNvPr id="33" name="object 33"/>
            <p:cNvSpPr/>
            <p:nvPr/>
          </p:nvSpPr>
          <p:spPr>
            <a:xfrm>
              <a:off x="3566754" y="35080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FFFF"/>
              </a:solidFill>
            </a:ln>
          </p:spPr>
          <p:txBody>
            <a:bodyPr wrap="square" lIns="0" tIns="0" rIns="0" bIns="0" rtlCol="0"/>
            <a:lstStyle/>
            <a:p>
              <a:endParaRPr/>
            </a:p>
          </p:txBody>
        </p:sp>
        <p:sp>
          <p:nvSpPr>
            <p:cNvPr id="34" name="object 34"/>
            <p:cNvSpPr/>
            <p:nvPr/>
          </p:nvSpPr>
          <p:spPr>
            <a:xfrm>
              <a:off x="3582487" y="3551274"/>
              <a:ext cx="525780" cy="163195"/>
            </a:xfrm>
            <a:custGeom>
              <a:avLst/>
              <a:gdLst/>
              <a:ahLst/>
              <a:cxnLst/>
              <a:rect l="l" t="t" r="r" b="b"/>
              <a:pathLst>
                <a:path w="525779" h="163195">
                  <a:moveTo>
                    <a:pt x="0" y="0"/>
                  </a:moveTo>
                  <a:lnTo>
                    <a:pt x="0" y="52813"/>
                  </a:lnTo>
                  <a:lnTo>
                    <a:pt x="525599" y="52813"/>
                  </a:lnTo>
                  <a:lnTo>
                    <a:pt x="525599" y="162749"/>
                  </a:lnTo>
                </a:path>
              </a:pathLst>
            </a:custGeom>
            <a:ln w="9524">
              <a:solidFill>
                <a:srgbClr val="FFFFFF"/>
              </a:solidFill>
            </a:ln>
          </p:spPr>
          <p:txBody>
            <a:bodyPr wrap="square" lIns="0" tIns="0" rIns="0" bIns="0" rtlCol="0"/>
            <a:lstStyle/>
            <a:p>
              <a:endParaRPr/>
            </a:p>
          </p:txBody>
        </p:sp>
        <p:sp>
          <p:nvSpPr>
            <p:cNvPr id="35" name="object 35"/>
            <p:cNvSpPr/>
            <p:nvPr/>
          </p:nvSpPr>
          <p:spPr>
            <a:xfrm>
              <a:off x="3566754" y="35080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FFFF"/>
            </a:solidFill>
          </p:spPr>
          <p:txBody>
            <a:bodyPr wrap="square" lIns="0" tIns="0" rIns="0" bIns="0" rtlCol="0"/>
            <a:lstStyle/>
            <a:p>
              <a:endParaRPr/>
            </a:p>
          </p:txBody>
        </p:sp>
        <p:sp>
          <p:nvSpPr>
            <p:cNvPr id="36" name="object 36"/>
            <p:cNvSpPr/>
            <p:nvPr/>
          </p:nvSpPr>
          <p:spPr>
            <a:xfrm>
              <a:off x="3566754" y="35080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FFFF"/>
              </a:solidFill>
            </a:ln>
          </p:spPr>
          <p:txBody>
            <a:bodyPr wrap="square" lIns="0" tIns="0" rIns="0" bIns="0" rtlCol="0"/>
            <a:lstStyle/>
            <a:p>
              <a:endParaRPr/>
            </a:p>
          </p:txBody>
        </p:sp>
      </p:grpSp>
      <p:grpSp>
        <p:nvGrpSpPr>
          <p:cNvPr id="37" name="object 37"/>
          <p:cNvGrpSpPr/>
          <p:nvPr/>
        </p:nvGrpSpPr>
        <p:grpSpPr>
          <a:xfrm>
            <a:off x="797217" y="4092511"/>
            <a:ext cx="41275" cy="191770"/>
            <a:chOff x="797217" y="4092511"/>
            <a:chExt cx="41275" cy="191770"/>
          </a:xfrm>
        </p:grpSpPr>
        <p:sp>
          <p:nvSpPr>
            <p:cNvPr id="38" name="object 38"/>
            <p:cNvSpPr/>
            <p:nvPr/>
          </p:nvSpPr>
          <p:spPr>
            <a:xfrm>
              <a:off x="817712" y="4140499"/>
              <a:ext cx="0" cy="143510"/>
            </a:xfrm>
            <a:custGeom>
              <a:avLst/>
              <a:gdLst/>
              <a:ahLst/>
              <a:cxnLst/>
              <a:rect l="l" t="t" r="r" b="b"/>
              <a:pathLst>
                <a:path h="143510">
                  <a:moveTo>
                    <a:pt x="0" y="0"/>
                  </a:moveTo>
                  <a:lnTo>
                    <a:pt x="0" y="143249"/>
                  </a:lnTo>
                </a:path>
              </a:pathLst>
            </a:custGeom>
            <a:ln w="9524">
              <a:solidFill>
                <a:srgbClr val="FFFFFF"/>
              </a:solidFill>
            </a:ln>
          </p:spPr>
          <p:txBody>
            <a:bodyPr wrap="square" lIns="0" tIns="0" rIns="0" bIns="0" rtlCol="0"/>
            <a:lstStyle/>
            <a:p>
              <a:endParaRPr/>
            </a:p>
          </p:txBody>
        </p:sp>
        <p:sp>
          <p:nvSpPr>
            <p:cNvPr id="39" name="object 39"/>
            <p:cNvSpPr/>
            <p:nvPr/>
          </p:nvSpPr>
          <p:spPr>
            <a:xfrm>
              <a:off x="801979" y="40972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FFFF"/>
            </a:solidFill>
          </p:spPr>
          <p:txBody>
            <a:bodyPr wrap="square" lIns="0" tIns="0" rIns="0" bIns="0" rtlCol="0"/>
            <a:lstStyle/>
            <a:p>
              <a:endParaRPr/>
            </a:p>
          </p:txBody>
        </p:sp>
        <p:sp>
          <p:nvSpPr>
            <p:cNvPr id="40" name="object 40"/>
            <p:cNvSpPr/>
            <p:nvPr/>
          </p:nvSpPr>
          <p:spPr>
            <a:xfrm>
              <a:off x="801979" y="40972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FFFF"/>
              </a:solidFill>
            </a:ln>
          </p:spPr>
          <p:txBody>
            <a:bodyPr wrap="square" lIns="0" tIns="0" rIns="0" bIns="0" rtlCol="0"/>
            <a:lstStyle/>
            <a:p>
              <a:endParaRPr/>
            </a:p>
          </p:txBody>
        </p:sp>
      </p:grpSp>
      <p:grpSp>
        <p:nvGrpSpPr>
          <p:cNvPr id="41" name="object 41"/>
          <p:cNvGrpSpPr/>
          <p:nvPr/>
        </p:nvGrpSpPr>
        <p:grpSpPr>
          <a:xfrm>
            <a:off x="1790350" y="4092511"/>
            <a:ext cx="41275" cy="191770"/>
            <a:chOff x="1790350" y="4092511"/>
            <a:chExt cx="41275" cy="191770"/>
          </a:xfrm>
        </p:grpSpPr>
        <p:sp>
          <p:nvSpPr>
            <p:cNvPr id="42" name="object 42"/>
            <p:cNvSpPr/>
            <p:nvPr/>
          </p:nvSpPr>
          <p:spPr>
            <a:xfrm>
              <a:off x="1810845" y="4140499"/>
              <a:ext cx="0" cy="143510"/>
            </a:xfrm>
            <a:custGeom>
              <a:avLst/>
              <a:gdLst/>
              <a:ahLst/>
              <a:cxnLst/>
              <a:rect l="l" t="t" r="r" b="b"/>
              <a:pathLst>
                <a:path h="143510">
                  <a:moveTo>
                    <a:pt x="0" y="0"/>
                  </a:moveTo>
                  <a:lnTo>
                    <a:pt x="0" y="143249"/>
                  </a:lnTo>
                </a:path>
              </a:pathLst>
            </a:custGeom>
            <a:ln w="9524">
              <a:solidFill>
                <a:srgbClr val="FFFFFF"/>
              </a:solidFill>
            </a:ln>
          </p:spPr>
          <p:txBody>
            <a:bodyPr wrap="square" lIns="0" tIns="0" rIns="0" bIns="0" rtlCol="0"/>
            <a:lstStyle/>
            <a:p>
              <a:endParaRPr/>
            </a:p>
          </p:txBody>
        </p:sp>
        <p:sp>
          <p:nvSpPr>
            <p:cNvPr id="43" name="object 43"/>
            <p:cNvSpPr/>
            <p:nvPr/>
          </p:nvSpPr>
          <p:spPr>
            <a:xfrm>
              <a:off x="1795112" y="40972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FFFF"/>
            </a:solidFill>
          </p:spPr>
          <p:txBody>
            <a:bodyPr wrap="square" lIns="0" tIns="0" rIns="0" bIns="0" rtlCol="0"/>
            <a:lstStyle/>
            <a:p>
              <a:endParaRPr/>
            </a:p>
          </p:txBody>
        </p:sp>
        <p:sp>
          <p:nvSpPr>
            <p:cNvPr id="44" name="object 44"/>
            <p:cNvSpPr/>
            <p:nvPr/>
          </p:nvSpPr>
          <p:spPr>
            <a:xfrm>
              <a:off x="1795112" y="40972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FFFF"/>
              </a:solidFill>
            </a:ln>
          </p:spPr>
          <p:txBody>
            <a:bodyPr wrap="square" lIns="0" tIns="0" rIns="0" bIns="0" rtlCol="0"/>
            <a:lstStyle/>
            <a:p>
              <a:endParaRPr/>
            </a:p>
          </p:txBody>
        </p:sp>
      </p:grpSp>
      <p:grpSp>
        <p:nvGrpSpPr>
          <p:cNvPr id="45" name="object 45"/>
          <p:cNvGrpSpPr/>
          <p:nvPr/>
        </p:nvGrpSpPr>
        <p:grpSpPr>
          <a:xfrm>
            <a:off x="3094417" y="4092511"/>
            <a:ext cx="41275" cy="210820"/>
            <a:chOff x="3094417" y="4092511"/>
            <a:chExt cx="41275" cy="210820"/>
          </a:xfrm>
        </p:grpSpPr>
        <p:sp>
          <p:nvSpPr>
            <p:cNvPr id="46" name="object 46"/>
            <p:cNvSpPr/>
            <p:nvPr/>
          </p:nvSpPr>
          <p:spPr>
            <a:xfrm>
              <a:off x="3114912" y="4140499"/>
              <a:ext cx="0" cy="163195"/>
            </a:xfrm>
            <a:custGeom>
              <a:avLst/>
              <a:gdLst/>
              <a:ahLst/>
              <a:cxnLst/>
              <a:rect l="l" t="t" r="r" b="b"/>
              <a:pathLst>
                <a:path h="163195">
                  <a:moveTo>
                    <a:pt x="0" y="0"/>
                  </a:moveTo>
                  <a:lnTo>
                    <a:pt x="0" y="162749"/>
                  </a:lnTo>
                </a:path>
              </a:pathLst>
            </a:custGeom>
            <a:ln w="9524">
              <a:solidFill>
                <a:srgbClr val="FFFFFF"/>
              </a:solidFill>
            </a:ln>
          </p:spPr>
          <p:txBody>
            <a:bodyPr wrap="square" lIns="0" tIns="0" rIns="0" bIns="0" rtlCol="0"/>
            <a:lstStyle/>
            <a:p>
              <a:endParaRPr/>
            </a:p>
          </p:txBody>
        </p:sp>
        <p:sp>
          <p:nvSpPr>
            <p:cNvPr id="47" name="object 47"/>
            <p:cNvSpPr/>
            <p:nvPr/>
          </p:nvSpPr>
          <p:spPr>
            <a:xfrm>
              <a:off x="3099179" y="40972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FFFF"/>
            </a:solidFill>
          </p:spPr>
          <p:txBody>
            <a:bodyPr wrap="square" lIns="0" tIns="0" rIns="0" bIns="0" rtlCol="0"/>
            <a:lstStyle/>
            <a:p>
              <a:endParaRPr/>
            </a:p>
          </p:txBody>
        </p:sp>
        <p:sp>
          <p:nvSpPr>
            <p:cNvPr id="48" name="object 48"/>
            <p:cNvSpPr/>
            <p:nvPr/>
          </p:nvSpPr>
          <p:spPr>
            <a:xfrm>
              <a:off x="3099179" y="40972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FFFF"/>
              </a:solidFill>
            </a:ln>
          </p:spPr>
          <p:txBody>
            <a:bodyPr wrap="square" lIns="0" tIns="0" rIns="0" bIns="0" rtlCol="0"/>
            <a:lstStyle/>
            <a:p>
              <a:endParaRPr/>
            </a:p>
          </p:txBody>
        </p:sp>
      </p:grpSp>
      <p:grpSp>
        <p:nvGrpSpPr>
          <p:cNvPr id="49" name="object 49"/>
          <p:cNvGrpSpPr/>
          <p:nvPr/>
        </p:nvGrpSpPr>
        <p:grpSpPr>
          <a:xfrm>
            <a:off x="4087550" y="4092511"/>
            <a:ext cx="41275" cy="210820"/>
            <a:chOff x="4087550" y="4092511"/>
            <a:chExt cx="41275" cy="210820"/>
          </a:xfrm>
        </p:grpSpPr>
        <p:sp>
          <p:nvSpPr>
            <p:cNvPr id="50" name="object 50"/>
            <p:cNvSpPr/>
            <p:nvPr/>
          </p:nvSpPr>
          <p:spPr>
            <a:xfrm>
              <a:off x="4108045" y="4140499"/>
              <a:ext cx="0" cy="163195"/>
            </a:xfrm>
            <a:custGeom>
              <a:avLst/>
              <a:gdLst/>
              <a:ahLst/>
              <a:cxnLst/>
              <a:rect l="l" t="t" r="r" b="b"/>
              <a:pathLst>
                <a:path h="163195">
                  <a:moveTo>
                    <a:pt x="0" y="0"/>
                  </a:moveTo>
                  <a:lnTo>
                    <a:pt x="0" y="162749"/>
                  </a:lnTo>
                </a:path>
              </a:pathLst>
            </a:custGeom>
            <a:ln w="9524">
              <a:solidFill>
                <a:srgbClr val="FFFFFF"/>
              </a:solidFill>
            </a:ln>
          </p:spPr>
          <p:txBody>
            <a:bodyPr wrap="square" lIns="0" tIns="0" rIns="0" bIns="0" rtlCol="0"/>
            <a:lstStyle/>
            <a:p>
              <a:endParaRPr/>
            </a:p>
          </p:txBody>
        </p:sp>
        <p:sp>
          <p:nvSpPr>
            <p:cNvPr id="51" name="object 51"/>
            <p:cNvSpPr/>
            <p:nvPr/>
          </p:nvSpPr>
          <p:spPr>
            <a:xfrm>
              <a:off x="4092313" y="40972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FFFF"/>
            </a:solidFill>
          </p:spPr>
          <p:txBody>
            <a:bodyPr wrap="square" lIns="0" tIns="0" rIns="0" bIns="0" rtlCol="0"/>
            <a:lstStyle/>
            <a:p>
              <a:endParaRPr/>
            </a:p>
          </p:txBody>
        </p:sp>
        <p:sp>
          <p:nvSpPr>
            <p:cNvPr id="52" name="object 52"/>
            <p:cNvSpPr/>
            <p:nvPr/>
          </p:nvSpPr>
          <p:spPr>
            <a:xfrm>
              <a:off x="4092313" y="40972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FFFF"/>
              </a:solidFill>
            </a:ln>
          </p:spPr>
          <p:txBody>
            <a:bodyPr wrap="square" lIns="0" tIns="0" rIns="0" bIns="0" rtlCol="0"/>
            <a:lstStyle/>
            <a:p>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2335804" y="943264"/>
            <a:ext cx="178796" cy="133910"/>
            <a:chOff x="2335804" y="699984"/>
            <a:chExt cx="41275" cy="377190"/>
          </a:xfrm>
        </p:grpSpPr>
        <p:sp>
          <p:nvSpPr>
            <p:cNvPr id="7" name="object 7"/>
            <p:cNvSpPr/>
            <p:nvPr/>
          </p:nvSpPr>
          <p:spPr>
            <a:xfrm>
              <a:off x="2356299" y="747972"/>
              <a:ext cx="0" cy="329565"/>
            </a:xfrm>
            <a:custGeom>
              <a:avLst/>
              <a:gdLst/>
              <a:ahLst/>
              <a:cxnLst/>
              <a:rect l="l" t="t" r="r" b="b"/>
              <a:pathLst>
                <a:path h="329565">
                  <a:moveTo>
                    <a:pt x="0" y="0"/>
                  </a:moveTo>
                  <a:lnTo>
                    <a:pt x="0" y="328950"/>
                  </a:lnTo>
                </a:path>
              </a:pathLst>
            </a:custGeom>
            <a:ln w="9524">
              <a:solidFill>
                <a:srgbClr val="FFFFFF"/>
              </a:solidFill>
            </a:ln>
          </p:spPr>
          <p:txBody>
            <a:bodyPr wrap="square" lIns="0" tIns="0" rIns="0" bIns="0" rtlCol="0"/>
            <a:lstStyle/>
            <a:p>
              <a:endParaRPr/>
            </a:p>
          </p:txBody>
        </p:sp>
        <p:sp>
          <p:nvSpPr>
            <p:cNvPr id="8" name="object 8"/>
            <p:cNvSpPr/>
            <p:nvPr/>
          </p:nvSpPr>
          <p:spPr>
            <a:xfrm>
              <a:off x="2340567" y="704747"/>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FFFFFF"/>
            </a:solidFill>
          </p:spPr>
          <p:txBody>
            <a:bodyPr wrap="square" lIns="0" tIns="0" rIns="0" bIns="0" rtlCol="0"/>
            <a:lstStyle/>
            <a:p>
              <a:endParaRPr/>
            </a:p>
          </p:txBody>
        </p:sp>
        <p:sp>
          <p:nvSpPr>
            <p:cNvPr id="9" name="object 9"/>
            <p:cNvSpPr/>
            <p:nvPr/>
          </p:nvSpPr>
          <p:spPr>
            <a:xfrm>
              <a:off x="2340567" y="704747"/>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FFFFFF"/>
              </a:solidFill>
            </a:ln>
          </p:spPr>
          <p:txBody>
            <a:bodyPr wrap="square" lIns="0" tIns="0" rIns="0" bIns="0" rtlCol="0"/>
            <a:lstStyle/>
            <a:p>
              <a:endParaRPr/>
            </a:p>
          </p:txBody>
        </p:sp>
      </p:grpSp>
      <p:sp>
        <p:nvSpPr>
          <p:cNvPr id="2" name="object 2"/>
          <p:cNvSpPr txBox="1"/>
          <p:nvPr/>
        </p:nvSpPr>
        <p:spPr>
          <a:xfrm>
            <a:off x="5148250" y="1017161"/>
            <a:ext cx="3738899" cy="2720617"/>
          </a:xfrm>
          <a:prstGeom prst="rect">
            <a:avLst/>
          </a:prstGeom>
        </p:spPr>
        <p:txBody>
          <a:bodyPr vert="horz" wrap="square" lIns="0" tIns="245745" rIns="0" bIns="0" rtlCol="0">
            <a:spAutoFit/>
          </a:bodyPr>
          <a:lstStyle/>
          <a:p>
            <a:pPr marL="12700">
              <a:lnSpc>
                <a:spcPct val="100000"/>
              </a:lnSpc>
              <a:spcBef>
                <a:spcPts val="1935"/>
              </a:spcBef>
            </a:pPr>
            <a:r>
              <a:rPr lang="vi-VN" sz="4800" i="1" spc="-10" dirty="0">
                <a:solidFill>
                  <a:srgbClr val="FF9900"/>
                </a:solidFill>
                <a:latin typeface="Calibri"/>
                <a:cs typeface="Calibri"/>
              </a:rPr>
              <a:t>Giao dịch</a:t>
            </a:r>
            <a:endParaRPr sz="4800" dirty="0">
              <a:latin typeface="Calibri"/>
              <a:cs typeface="Calibri"/>
            </a:endParaRPr>
          </a:p>
          <a:p>
            <a:pPr marL="12700" marR="5080">
              <a:lnSpc>
                <a:spcPct val="100400"/>
              </a:lnSpc>
              <a:spcBef>
                <a:spcPts val="1055"/>
              </a:spcBef>
            </a:pPr>
            <a:r>
              <a:rPr lang="vi-VN" sz="2800" spc="-150" dirty="0">
                <a:solidFill>
                  <a:srgbClr val="FFFFFF"/>
                </a:solidFill>
                <a:latin typeface="Tahoma"/>
                <a:cs typeface="Tahoma"/>
              </a:rPr>
              <a:t>chuyển đổi chủ sở hữu bitcoin giữa các thành viên trong mạng bitcoin</a:t>
            </a:r>
            <a:endParaRPr sz="2800" spc="-150" dirty="0">
              <a:latin typeface="Tahoma"/>
              <a:cs typeface="Tahoma"/>
            </a:endParaRPr>
          </a:p>
          <a:p>
            <a:pPr marL="12700" marR="475615">
              <a:lnSpc>
                <a:spcPct val="101200"/>
              </a:lnSpc>
              <a:spcBef>
                <a:spcPts val="10"/>
              </a:spcBef>
            </a:pPr>
            <a:r>
              <a:rPr lang="vi-VN" sz="2100" spc="-150" dirty="0">
                <a:solidFill>
                  <a:srgbClr val="999999"/>
                </a:solidFill>
                <a:latin typeface="Tahoma"/>
                <a:cs typeface="Tahoma"/>
              </a:rPr>
              <a:t>người chuyển sẽ ký mã hóa</a:t>
            </a:r>
            <a:endParaRPr sz="2100" spc="-150" dirty="0">
              <a:latin typeface="Tahoma"/>
              <a:cs typeface="Tahoma"/>
            </a:endParaRPr>
          </a:p>
        </p:txBody>
      </p:sp>
      <p:sp>
        <p:nvSpPr>
          <p:cNvPr id="3" name="object 3"/>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
        <p:nvSpPr>
          <p:cNvPr id="4" name="object 4"/>
          <p:cNvSpPr txBox="1">
            <a:spLocks noGrp="1"/>
          </p:cNvSpPr>
          <p:nvPr>
            <p:ph type="title"/>
          </p:nvPr>
        </p:nvSpPr>
        <p:spPr>
          <a:xfrm>
            <a:off x="1662700" y="1076967"/>
            <a:ext cx="1402715" cy="924612"/>
          </a:xfrm>
          <a:prstGeom prst="rect">
            <a:avLst/>
          </a:prstGeom>
          <a:solidFill>
            <a:srgbClr val="FF9900"/>
          </a:solidFill>
          <a:ln w="9524">
            <a:solidFill>
              <a:srgbClr val="FF9900"/>
            </a:solidFill>
          </a:ln>
        </p:spPr>
        <p:txBody>
          <a:bodyPr vert="horz" wrap="square" lIns="0" tIns="62230" rIns="0" bIns="0" rtlCol="0">
            <a:spAutoFit/>
          </a:bodyPr>
          <a:lstStyle/>
          <a:p>
            <a:pPr marL="112713" algn="ctr">
              <a:lnSpc>
                <a:spcPct val="100000"/>
              </a:lnSpc>
              <a:spcBef>
                <a:spcPts val="490"/>
              </a:spcBef>
              <a:tabLst>
                <a:tab pos="978535" algn="l"/>
              </a:tabLst>
            </a:pPr>
            <a:r>
              <a:rPr lang="vi-VN" sz="2800" i="1" spc="-300" dirty="0">
                <a:solidFill>
                  <a:srgbClr val="000000"/>
                </a:solidFill>
                <a:latin typeface="Georgia"/>
                <a:cs typeface="Georgia"/>
              </a:rPr>
              <a:t>Giao dịch </a:t>
            </a:r>
            <a:r>
              <a:rPr sz="2800" i="1" spc="-300" dirty="0">
                <a:solidFill>
                  <a:srgbClr val="000000"/>
                </a:solidFill>
                <a:latin typeface="Georgia"/>
                <a:cs typeface="Georgia"/>
              </a:rPr>
              <a:t>1</a:t>
            </a:r>
            <a:endParaRPr sz="2800" spc="-300" dirty="0">
              <a:latin typeface="Georgia"/>
              <a:cs typeface="Georgia"/>
            </a:endParaRPr>
          </a:p>
        </p:txBody>
      </p:sp>
      <p:sp>
        <p:nvSpPr>
          <p:cNvPr id="10" name="object 10"/>
          <p:cNvSpPr/>
          <p:nvPr/>
        </p:nvSpPr>
        <p:spPr>
          <a:xfrm>
            <a:off x="2353588" y="0"/>
            <a:ext cx="3175" cy="152400"/>
          </a:xfrm>
          <a:custGeom>
            <a:avLst/>
            <a:gdLst/>
            <a:ahLst/>
            <a:cxnLst/>
            <a:rect l="l" t="t" r="r" b="b"/>
            <a:pathLst>
              <a:path w="3175" h="152400">
                <a:moveTo>
                  <a:pt x="2711" y="152022"/>
                </a:moveTo>
                <a:lnTo>
                  <a:pt x="0" y="0"/>
                </a:lnTo>
              </a:path>
            </a:pathLst>
          </a:custGeom>
          <a:ln w="9524">
            <a:solidFill>
              <a:srgbClr val="FFFFFF"/>
            </a:solidFill>
          </a:ln>
        </p:spPr>
        <p:txBody>
          <a:bodyPr wrap="square" lIns="0" tIns="0" rIns="0" bIns="0" rtlCol="0"/>
          <a:lstStyle/>
          <a:p>
            <a:endParaRPr/>
          </a:p>
        </p:txBody>
      </p:sp>
      <p:grpSp>
        <p:nvGrpSpPr>
          <p:cNvPr id="11" name="object 11"/>
          <p:cNvGrpSpPr/>
          <p:nvPr/>
        </p:nvGrpSpPr>
        <p:grpSpPr>
          <a:xfrm>
            <a:off x="361549" y="2826625"/>
            <a:ext cx="4076065" cy="1307465"/>
            <a:chOff x="361549" y="2826625"/>
            <a:chExt cx="4076065" cy="1307465"/>
          </a:xfrm>
        </p:grpSpPr>
        <p:pic>
          <p:nvPicPr>
            <p:cNvPr id="12" name="object 12"/>
            <p:cNvPicPr/>
            <p:nvPr/>
          </p:nvPicPr>
          <p:blipFill>
            <a:blip r:embed="rId2" cstate="print"/>
            <a:stretch>
              <a:fillRect/>
            </a:stretch>
          </p:blipFill>
          <p:spPr>
            <a:xfrm>
              <a:off x="361549" y="2826625"/>
              <a:ext cx="1306900" cy="1306900"/>
            </a:xfrm>
            <a:prstGeom prst="rect">
              <a:avLst/>
            </a:prstGeom>
          </p:spPr>
        </p:pic>
        <p:pic>
          <p:nvPicPr>
            <p:cNvPr id="13" name="object 13"/>
            <p:cNvPicPr/>
            <p:nvPr/>
          </p:nvPicPr>
          <p:blipFill>
            <a:blip r:embed="rId2" cstate="print"/>
            <a:stretch>
              <a:fillRect/>
            </a:stretch>
          </p:blipFill>
          <p:spPr>
            <a:xfrm>
              <a:off x="3130625" y="2826625"/>
              <a:ext cx="1306900" cy="1306900"/>
            </a:xfrm>
            <a:prstGeom prst="rect">
              <a:avLst/>
            </a:prstGeom>
          </p:spPr>
        </p:pic>
        <p:sp>
          <p:nvSpPr>
            <p:cNvPr id="14" name="object 14"/>
            <p:cNvSpPr/>
            <p:nvPr/>
          </p:nvSpPr>
          <p:spPr>
            <a:xfrm>
              <a:off x="1587585" y="3067875"/>
              <a:ext cx="1434465" cy="247650"/>
            </a:xfrm>
            <a:custGeom>
              <a:avLst/>
              <a:gdLst/>
              <a:ahLst/>
              <a:cxnLst/>
              <a:rect l="l" t="t" r="r" b="b"/>
              <a:pathLst>
                <a:path w="1434464" h="247650">
                  <a:moveTo>
                    <a:pt x="0" y="247464"/>
                  </a:moveTo>
                  <a:lnTo>
                    <a:pt x="28047" y="235435"/>
                  </a:lnTo>
                  <a:lnTo>
                    <a:pt x="64367" y="219176"/>
                  </a:lnTo>
                  <a:lnTo>
                    <a:pt x="107419" y="199679"/>
                  </a:lnTo>
                  <a:lnTo>
                    <a:pt x="155664" y="177935"/>
                  </a:lnTo>
                  <a:lnTo>
                    <a:pt x="207562" y="154934"/>
                  </a:lnTo>
                  <a:lnTo>
                    <a:pt x="261574" y="131669"/>
                  </a:lnTo>
                  <a:lnTo>
                    <a:pt x="316159" y="109129"/>
                  </a:lnTo>
                  <a:lnTo>
                    <a:pt x="369778" y="88306"/>
                  </a:lnTo>
                  <a:lnTo>
                    <a:pt x="420892" y="70192"/>
                  </a:lnTo>
                  <a:lnTo>
                    <a:pt x="467959" y="55776"/>
                  </a:lnTo>
                  <a:lnTo>
                    <a:pt x="522254" y="41308"/>
                  </a:lnTo>
                  <a:lnTo>
                    <a:pt x="574388" y="28640"/>
                  </a:lnTo>
                  <a:lnTo>
                    <a:pt x="625234" y="17992"/>
                  </a:lnTo>
                  <a:lnTo>
                    <a:pt x="675663" y="9584"/>
                  </a:lnTo>
                  <a:lnTo>
                    <a:pt x="726546" y="3636"/>
                  </a:lnTo>
                  <a:lnTo>
                    <a:pt x="778755" y="368"/>
                  </a:lnTo>
                  <a:lnTo>
                    <a:pt x="833160" y="0"/>
                  </a:lnTo>
                  <a:lnTo>
                    <a:pt x="890634" y="2751"/>
                  </a:lnTo>
                  <a:lnTo>
                    <a:pt x="935724" y="7379"/>
                  </a:lnTo>
                  <a:lnTo>
                    <a:pt x="984126" y="14600"/>
                  </a:lnTo>
                  <a:lnTo>
                    <a:pt x="1034920" y="23988"/>
                  </a:lnTo>
                  <a:lnTo>
                    <a:pt x="1087183" y="35117"/>
                  </a:lnTo>
                  <a:lnTo>
                    <a:pt x="1139993" y="47559"/>
                  </a:lnTo>
                  <a:lnTo>
                    <a:pt x="1192429" y="60890"/>
                  </a:lnTo>
                  <a:lnTo>
                    <a:pt x="1243569" y="74682"/>
                  </a:lnTo>
                  <a:lnTo>
                    <a:pt x="1292490" y="88509"/>
                  </a:lnTo>
                  <a:lnTo>
                    <a:pt x="1338271" y="101945"/>
                  </a:lnTo>
                  <a:lnTo>
                    <a:pt x="1379991" y="114564"/>
                  </a:lnTo>
                  <a:lnTo>
                    <a:pt x="1416726" y="125939"/>
                  </a:lnTo>
                  <a:lnTo>
                    <a:pt x="1428202" y="129626"/>
                  </a:lnTo>
                  <a:lnTo>
                    <a:pt x="1430084" y="130247"/>
                  </a:lnTo>
                  <a:lnTo>
                    <a:pt x="1431950" y="130871"/>
                  </a:lnTo>
                  <a:lnTo>
                    <a:pt x="1433800" y="131498"/>
                  </a:lnTo>
                  <a:lnTo>
                    <a:pt x="1433986" y="131562"/>
                  </a:lnTo>
                </a:path>
              </a:pathLst>
            </a:custGeom>
            <a:ln w="38099">
              <a:solidFill>
                <a:srgbClr val="FF9900"/>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2973719" y="3124435"/>
              <a:ext cx="220631" cy="173187"/>
            </a:xfrm>
            <a:prstGeom prst="rect">
              <a:avLst/>
            </a:prstGeom>
          </p:spPr>
        </p:pic>
      </p:grpSp>
      <p:sp>
        <p:nvSpPr>
          <p:cNvPr id="16" name="object 16"/>
          <p:cNvSpPr txBox="1"/>
          <p:nvPr/>
        </p:nvSpPr>
        <p:spPr>
          <a:xfrm>
            <a:off x="1917713" y="2513067"/>
            <a:ext cx="938530" cy="467359"/>
          </a:xfrm>
          <a:prstGeom prst="rect">
            <a:avLst/>
          </a:prstGeom>
        </p:spPr>
        <p:txBody>
          <a:bodyPr vert="horz" wrap="square" lIns="0" tIns="12700" rIns="0" bIns="0" rtlCol="0">
            <a:spAutoFit/>
          </a:bodyPr>
          <a:lstStyle/>
          <a:p>
            <a:pPr marL="12700">
              <a:lnSpc>
                <a:spcPct val="100000"/>
              </a:lnSpc>
              <a:spcBef>
                <a:spcPts val="100"/>
              </a:spcBef>
            </a:pPr>
            <a:r>
              <a:rPr sz="2900" spc="-330" dirty="0">
                <a:solidFill>
                  <a:srgbClr val="FF9900"/>
                </a:solidFill>
                <a:latin typeface="Arial"/>
                <a:cs typeface="Arial"/>
              </a:rPr>
              <a:t>₿</a:t>
            </a:r>
            <a:r>
              <a:rPr sz="2900" spc="-330" dirty="0">
                <a:solidFill>
                  <a:srgbClr val="FFFFFF"/>
                </a:solidFill>
                <a:latin typeface="Arial Black"/>
                <a:cs typeface="Arial Black"/>
              </a:rPr>
              <a:t>0.15</a:t>
            </a:r>
            <a:endParaRPr sz="2900">
              <a:latin typeface="Arial Black"/>
              <a:cs typeface="Arial Black"/>
            </a:endParaRPr>
          </a:p>
        </p:txBody>
      </p:sp>
      <p:sp>
        <p:nvSpPr>
          <p:cNvPr id="5" name="object 5"/>
          <p:cNvSpPr txBox="1"/>
          <p:nvPr/>
        </p:nvSpPr>
        <p:spPr>
          <a:xfrm>
            <a:off x="1662700" y="152022"/>
            <a:ext cx="1387475" cy="791242"/>
          </a:xfrm>
          <a:prstGeom prst="rect">
            <a:avLst/>
          </a:prstGeom>
          <a:ln w="9524">
            <a:solidFill>
              <a:srgbClr val="FFFFFF"/>
            </a:solidFill>
          </a:ln>
        </p:spPr>
        <p:txBody>
          <a:bodyPr vert="horz" wrap="square" lIns="0" tIns="67310" rIns="0" bIns="0" rtlCol="0">
            <a:spAutoFit/>
          </a:bodyPr>
          <a:lstStyle/>
          <a:p>
            <a:pPr marL="60325" algn="ctr">
              <a:lnSpc>
                <a:spcPct val="100000"/>
              </a:lnSpc>
              <a:spcBef>
                <a:spcPts val="530"/>
              </a:spcBef>
            </a:pPr>
            <a:r>
              <a:rPr lang="vi-VN" sz="2350" i="1" spc="-130" dirty="0">
                <a:solidFill>
                  <a:srgbClr val="999999"/>
                </a:solidFill>
                <a:latin typeface="Georgia"/>
                <a:cs typeface="Georgia"/>
              </a:rPr>
              <a:t>Mã hóa</a:t>
            </a:r>
            <a:r>
              <a:rPr sz="2350" i="1" spc="65" dirty="0">
                <a:solidFill>
                  <a:srgbClr val="999999"/>
                </a:solidFill>
                <a:latin typeface="Georgia"/>
                <a:cs typeface="Georgia"/>
              </a:rPr>
              <a:t> </a:t>
            </a:r>
            <a:r>
              <a:rPr lang="vi-VN" sz="2350" i="1" spc="65" dirty="0">
                <a:solidFill>
                  <a:srgbClr val="999999"/>
                </a:solidFill>
                <a:latin typeface="Georgia"/>
                <a:cs typeface="Georgia"/>
              </a:rPr>
              <a:t>    </a:t>
            </a:r>
            <a:r>
              <a:rPr sz="2350" i="1" spc="-365" dirty="0">
                <a:solidFill>
                  <a:srgbClr val="999999"/>
                </a:solidFill>
                <a:latin typeface="Georgia"/>
                <a:cs typeface="Georgia"/>
              </a:rPr>
              <a:t>(1)</a:t>
            </a:r>
            <a:endParaRPr sz="2350" dirty="0">
              <a:latin typeface="Georgia"/>
              <a:cs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4225" y="1445760"/>
            <a:ext cx="6259195" cy="2911475"/>
          </a:xfrm>
          <a:prstGeom prst="rect">
            <a:avLst/>
          </a:prstGeom>
        </p:spPr>
        <p:txBody>
          <a:bodyPr vert="horz" wrap="square" lIns="0" tIns="136525" rIns="0" bIns="0" rtlCol="0">
            <a:spAutoFit/>
          </a:bodyPr>
          <a:lstStyle/>
          <a:p>
            <a:pPr marL="12700">
              <a:lnSpc>
                <a:spcPct val="100000"/>
              </a:lnSpc>
              <a:spcBef>
                <a:spcPts val="1075"/>
              </a:spcBef>
            </a:pPr>
            <a:r>
              <a:rPr sz="5500" spc="-409" dirty="0">
                <a:solidFill>
                  <a:srgbClr val="FF9900"/>
                </a:solidFill>
                <a:latin typeface="Arial Black"/>
                <a:cs typeface="Arial Black"/>
              </a:rPr>
              <a:t>Bitcoin</a:t>
            </a:r>
            <a:endParaRPr sz="5500" dirty="0">
              <a:latin typeface="Arial Black"/>
              <a:cs typeface="Arial Black"/>
            </a:endParaRPr>
          </a:p>
          <a:p>
            <a:pPr marL="12700" marR="5080">
              <a:lnSpc>
                <a:spcPts val="7580"/>
              </a:lnSpc>
              <a:spcBef>
                <a:spcPts val="210"/>
              </a:spcBef>
            </a:pPr>
            <a:r>
              <a:rPr sz="5500" spc="-315" dirty="0">
                <a:solidFill>
                  <a:srgbClr val="F0D706"/>
                </a:solidFill>
                <a:latin typeface="Arial Black"/>
                <a:cs typeface="Arial Black"/>
              </a:rPr>
              <a:t>Lightning</a:t>
            </a:r>
            <a:r>
              <a:rPr sz="5500" spc="-710" dirty="0">
                <a:solidFill>
                  <a:srgbClr val="F0D706"/>
                </a:solidFill>
                <a:latin typeface="Arial Black"/>
                <a:cs typeface="Arial Black"/>
              </a:rPr>
              <a:t> </a:t>
            </a:r>
            <a:r>
              <a:rPr sz="5500" spc="-475" dirty="0">
                <a:solidFill>
                  <a:srgbClr val="F0D706"/>
                </a:solidFill>
                <a:latin typeface="Arial Black"/>
                <a:cs typeface="Arial Black"/>
              </a:rPr>
              <a:t>Network </a:t>
            </a:r>
            <a:r>
              <a:rPr sz="5500" spc="-380" dirty="0">
                <a:solidFill>
                  <a:srgbClr val="B4A7D6"/>
                </a:solidFill>
                <a:latin typeface="Arial Black"/>
                <a:cs typeface="Arial Black"/>
              </a:rPr>
              <a:t>N.</a:t>
            </a:r>
            <a:r>
              <a:rPr sz="5500" spc="-685" dirty="0">
                <a:solidFill>
                  <a:srgbClr val="B4A7D6"/>
                </a:solidFill>
                <a:latin typeface="Arial Black"/>
                <a:cs typeface="Arial Black"/>
              </a:rPr>
              <a:t>O</a:t>
            </a:r>
            <a:r>
              <a:rPr sz="5500" spc="-380" dirty="0">
                <a:solidFill>
                  <a:srgbClr val="B4A7D6"/>
                </a:solidFill>
                <a:latin typeface="Arial Black"/>
                <a:cs typeface="Arial Black"/>
              </a:rPr>
              <a:t>.</a:t>
            </a:r>
            <a:r>
              <a:rPr sz="5500" spc="-535" dirty="0">
                <a:solidFill>
                  <a:srgbClr val="B4A7D6"/>
                </a:solidFill>
                <a:latin typeface="Arial Black"/>
                <a:cs typeface="Arial Black"/>
              </a:rPr>
              <a:t>S</a:t>
            </a:r>
            <a:r>
              <a:rPr sz="5500" spc="-380" dirty="0">
                <a:solidFill>
                  <a:srgbClr val="B4A7D6"/>
                </a:solidFill>
                <a:latin typeface="Arial Black"/>
                <a:cs typeface="Arial Black"/>
              </a:rPr>
              <a:t>.</a:t>
            </a:r>
            <a:r>
              <a:rPr sz="5500" spc="-1035" dirty="0">
                <a:solidFill>
                  <a:srgbClr val="B4A7D6"/>
                </a:solidFill>
                <a:latin typeface="Arial Black"/>
                <a:cs typeface="Arial Black"/>
              </a:rPr>
              <a:t>T</a:t>
            </a:r>
            <a:r>
              <a:rPr sz="5500" spc="-380" dirty="0">
                <a:solidFill>
                  <a:srgbClr val="B4A7D6"/>
                </a:solidFill>
                <a:latin typeface="Arial Black"/>
                <a:cs typeface="Arial Black"/>
              </a:rPr>
              <a:t>.R.</a:t>
            </a:r>
            <a:endParaRPr sz="5500" dirty="0">
              <a:latin typeface="Arial Black"/>
              <a:cs typeface="Arial Black"/>
            </a:endParaRPr>
          </a:p>
        </p:txBody>
      </p:sp>
      <p:pic>
        <p:nvPicPr>
          <p:cNvPr id="3" name="object 3"/>
          <p:cNvPicPr/>
          <p:nvPr/>
        </p:nvPicPr>
        <p:blipFill>
          <a:blip r:embed="rId2" cstate="print"/>
          <a:stretch>
            <a:fillRect/>
          </a:stretch>
        </p:blipFill>
        <p:spPr>
          <a:xfrm>
            <a:off x="813739" y="2556153"/>
            <a:ext cx="874050" cy="936542"/>
          </a:xfrm>
          <a:prstGeom prst="rect">
            <a:avLst/>
          </a:prstGeom>
        </p:spPr>
      </p:pic>
      <p:sp>
        <p:nvSpPr>
          <p:cNvPr id="4" name="object 4"/>
          <p:cNvSpPr txBox="1"/>
          <p:nvPr/>
        </p:nvSpPr>
        <p:spPr>
          <a:xfrm rot="660000">
            <a:off x="959298" y="1796474"/>
            <a:ext cx="657620" cy="558800"/>
          </a:xfrm>
          <a:prstGeom prst="rect">
            <a:avLst/>
          </a:prstGeom>
        </p:spPr>
        <p:txBody>
          <a:bodyPr vert="horz" wrap="square" lIns="0" tIns="0" rIns="0" bIns="0" rtlCol="0">
            <a:spAutoFit/>
          </a:bodyPr>
          <a:lstStyle/>
          <a:p>
            <a:pPr>
              <a:lnSpc>
                <a:spcPts val="4350"/>
              </a:lnSpc>
            </a:pPr>
            <a:r>
              <a:rPr sz="4400" spc="-315" dirty="0">
                <a:solidFill>
                  <a:srgbClr val="FF9900"/>
                </a:solidFill>
                <a:latin typeface="Arial"/>
                <a:cs typeface="Arial"/>
              </a:rPr>
              <a:t>₿</a:t>
            </a:r>
            <a:endParaRPr sz="4400">
              <a:latin typeface="Arial"/>
              <a:cs typeface="Arial"/>
            </a:endParaRPr>
          </a:p>
        </p:txBody>
      </p:sp>
      <p:pic>
        <p:nvPicPr>
          <p:cNvPr id="5" name="object 5"/>
          <p:cNvPicPr/>
          <p:nvPr/>
        </p:nvPicPr>
        <p:blipFill>
          <a:blip r:embed="rId3" cstate="print"/>
          <a:stretch>
            <a:fillRect/>
          </a:stretch>
        </p:blipFill>
        <p:spPr>
          <a:xfrm>
            <a:off x="898275" y="3573450"/>
            <a:ext cx="704999" cy="704999"/>
          </a:xfrm>
          <a:prstGeom prst="rect">
            <a:avLst/>
          </a:prstGeom>
        </p:spPr>
      </p:pic>
      <p:sp>
        <p:nvSpPr>
          <p:cNvPr id="6" name="object 6"/>
          <p:cNvSpPr txBox="1">
            <a:spLocks noGrp="1"/>
          </p:cNvSpPr>
          <p:nvPr>
            <p:ph type="title"/>
          </p:nvPr>
        </p:nvSpPr>
        <p:spPr>
          <a:xfrm>
            <a:off x="0" y="180474"/>
            <a:ext cx="2801620" cy="711092"/>
          </a:xfrm>
          <a:prstGeom prst="rect">
            <a:avLst/>
          </a:prstGeom>
          <a:solidFill>
            <a:srgbClr val="666666"/>
          </a:solidFill>
        </p:spPr>
        <p:txBody>
          <a:bodyPr vert="horz" wrap="square" lIns="0" tIns="64135" rIns="0" bIns="0" rtlCol="0">
            <a:spAutoFit/>
          </a:bodyPr>
          <a:lstStyle/>
          <a:p>
            <a:pPr marL="419734">
              <a:lnSpc>
                <a:spcPct val="100000"/>
              </a:lnSpc>
              <a:spcBef>
                <a:spcPts val="505"/>
              </a:spcBef>
            </a:pPr>
            <a:r>
              <a:rPr lang="vi-VN" sz="4200" spc="-300" dirty="0">
                <a:solidFill>
                  <a:srgbClr val="FFFFFF"/>
                </a:solidFill>
                <a:latin typeface="Arial"/>
                <a:cs typeface="Arial"/>
              </a:rPr>
              <a:t>Nội dung</a:t>
            </a:r>
            <a:endParaRPr sz="4200" spc="-3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F6D01C"/>
          </a:solidFill>
        </p:spPr>
        <p:txBody>
          <a:bodyPr wrap="square" lIns="0" tIns="0" rIns="0" bIns="0" rtlCol="0"/>
          <a:lstStyle/>
          <a:p>
            <a:endParaRPr/>
          </a:p>
        </p:txBody>
      </p:sp>
      <p:sp>
        <p:nvSpPr>
          <p:cNvPr id="3" name="object 3"/>
          <p:cNvSpPr txBox="1"/>
          <p:nvPr/>
        </p:nvSpPr>
        <p:spPr>
          <a:xfrm>
            <a:off x="1492774" y="805052"/>
            <a:ext cx="5495925" cy="3783087"/>
          </a:xfrm>
          <a:prstGeom prst="rect">
            <a:avLst/>
          </a:prstGeom>
        </p:spPr>
        <p:txBody>
          <a:bodyPr vert="horz" wrap="square" lIns="0" tIns="12700" rIns="0" bIns="0" rtlCol="0">
            <a:spAutoFit/>
          </a:bodyPr>
          <a:lstStyle/>
          <a:p>
            <a:pPr marL="12700">
              <a:lnSpc>
                <a:spcPts val="9810"/>
              </a:lnSpc>
              <a:spcBef>
                <a:spcPts val="100"/>
              </a:spcBef>
            </a:pPr>
            <a:r>
              <a:rPr lang="vi-VN" sz="9100" b="1" spc="-425" dirty="0">
                <a:latin typeface="+mn-lt"/>
                <a:cs typeface="Arial Black"/>
              </a:rPr>
              <a:t>Mạng</a:t>
            </a:r>
            <a:r>
              <a:rPr lang="vi-VN" sz="9100" spc="-425" dirty="0">
                <a:latin typeface="Arial Black"/>
                <a:cs typeface="Arial Black"/>
              </a:rPr>
              <a:t> </a:t>
            </a:r>
            <a:r>
              <a:rPr sz="9100" spc="-425" dirty="0">
                <a:latin typeface="Arial Black"/>
                <a:cs typeface="Arial Black"/>
              </a:rPr>
              <a:t>Lightning</a:t>
            </a:r>
            <a:endParaRPr sz="9100" dirty="0">
              <a:latin typeface="Arial Black"/>
              <a:cs typeface="Arial Black"/>
            </a:endParaRPr>
          </a:p>
          <a:p>
            <a:pPr marL="12700">
              <a:lnSpc>
                <a:spcPts val="9810"/>
              </a:lnSpc>
            </a:pPr>
            <a:r>
              <a:rPr lang="vi-VN" sz="9100" dirty="0">
                <a:latin typeface="Arial"/>
                <a:cs typeface="Arial"/>
              </a:rPr>
              <a:t>Cơ bản</a:t>
            </a:r>
            <a:endParaRPr sz="9100" dirty="0">
              <a:latin typeface="Arial"/>
              <a:cs typeface="Arial"/>
            </a:endParaRPr>
          </a:p>
        </p:txBody>
      </p:sp>
      <p:grpSp>
        <p:nvGrpSpPr>
          <p:cNvPr id="4" name="object 4"/>
          <p:cNvGrpSpPr/>
          <p:nvPr/>
        </p:nvGrpSpPr>
        <p:grpSpPr>
          <a:xfrm>
            <a:off x="5622925" y="85850"/>
            <a:ext cx="3521075" cy="5057775"/>
            <a:chOff x="5622925" y="85850"/>
            <a:chExt cx="3521075" cy="5057775"/>
          </a:xfrm>
        </p:grpSpPr>
        <p:pic>
          <p:nvPicPr>
            <p:cNvPr id="5" name="object 5"/>
            <p:cNvPicPr/>
            <p:nvPr/>
          </p:nvPicPr>
          <p:blipFill>
            <a:blip r:embed="rId2" cstate="print"/>
            <a:stretch>
              <a:fillRect/>
            </a:stretch>
          </p:blipFill>
          <p:spPr>
            <a:xfrm>
              <a:off x="5622925" y="1782900"/>
              <a:ext cx="3521074" cy="3360599"/>
            </a:xfrm>
            <a:prstGeom prst="rect">
              <a:avLst/>
            </a:prstGeom>
          </p:spPr>
        </p:pic>
        <p:pic>
          <p:nvPicPr>
            <p:cNvPr id="6" name="object 6"/>
            <p:cNvPicPr/>
            <p:nvPr/>
          </p:nvPicPr>
          <p:blipFill>
            <a:blip r:embed="rId3" cstate="print"/>
            <a:stretch>
              <a:fillRect/>
            </a:stretch>
          </p:blipFill>
          <p:spPr>
            <a:xfrm>
              <a:off x="7198974" y="85850"/>
              <a:ext cx="1945025" cy="2050324"/>
            </a:xfrm>
            <a:prstGeom prst="rect">
              <a:avLst/>
            </a:prstGeom>
          </p:spPr>
        </p:pic>
      </p:grpSp>
      <p:grpSp>
        <p:nvGrpSpPr>
          <p:cNvPr id="7" name="object 7"/>
          <p:cNvGrpSpPr/>
          <p:nvPr/>
        </p:nvGrpSpPr>
        <p:grpSpPr>
          <a:xfrm>
            <a:off x="187889" y="4146217"/>
            <a:ext cx="2165985" cy="952500"/>
            <a:chOff x="187889" y="4146217"/>
            <a:chExt cx="2165985" cy="952500"/>
          </a:xfrm>
        </p:grpSpPr>
        <p:sp>
          <p:nvSpPr>
            <p:cNvPr id="8" name="object 8"/>
            <p:cNvSpPr/>
            <p:nvPr/>
          </p:nvSpPr>
          <p:spPr>
            <a:xfrm>
              <a:off x="223380" y="4150979"/>
              <a:ext cx="2125980" cy="942975"/>
            </a:xfrm>
            <a:custGeom>
              <a:avLst/>
              <a:gdLst/>
              <a:ahLst/>
              <a:cxnLst/>
              <a:rect l="l" t="t" r="r" b="b"/>
              <a:pathLst>
                <a:path w="2125980" h="942975">
                  <a:moveTo>
                    <a:pt x="1984579" y="942651"/>
                  </a:moveTo>
                  <a:lnTo>
                    <a:pt x="0" y="530099"/>
                  </a:lnTo>
                  <a:lnTo>
                    <a:pt x="19581" y="524293"/>
                  </a:lnTo>
                  <a:lnTo>
                    <a:pt x="40958" y="500864"/>
                  </a:lnTo>
                  <a:lnTo>
                    <a:pt x="62976" y="462208"/>
                  </a:lnTo>
                  <a:lnTo>
                    <a:pt x="84478" y="410719"/>
                  </a:lnTo>
                  <a:lnTo>
                    <a:pt x="104308" y="348792"/>
                  </a:lnTo>
                  <a:lnTo>
                    <a:pt x="121310" y="278823"/>
                  </a:lnTo>
                  <a:lnTo>
                    <a:pt x="133577" y="207871"/>
                  </a:lnTo>
                  <a:lnTo>
                    <a:pt x="140048" y="143167"/>
                  </a:lnTo>
                  <a:lnTo>
                    <a:pt x="140829" y="87370"/>
                  </a:lnTo>
                  <a:lnTo>
                    <a:pt x="136026" y="43138"/>
                  </a:lnTo>
                  <a:lnTo>
                    <a:pt x="125748" y="13129"/>
                  </a:lnTo>
                  <a:lnTo>
                    <a:pt x="110099" y="0"/>
                  </a:lnTo>
                  <a:lnTo>
                    <a:pt x="2094679" y="412551"/>
                  </a:lnTo>
                  <a:lnTo>
                    <a:pt x="2110327" y="425681"/>
                  </a:lnTo>
                  <a:lnTo>
                    <a:pt x="2120606" y="455690"/>
                  </a:lnTo>
                  <a:lnTo>
                    <a:pt x="2125408" y="499922"/>
                  </a:lnTo>
                  <a:lnTo>
                    <a:pt x="2124628" y="555719"/>
                  </a:lnTo>
                  <a:lnTo>
                    <a:pt x="2118157" y="620422"/>
                  </a:lnTo>
                  <a:lnTo>
                    <a:pt x="2105889" y="691375"/>
                  </a:lnTo>
                  <a:lnTo>
                    <a:pt x="2088888" y="761344"/>
                  </a:lnTo>
                  <a:lnTo>
                    <a:pt x="2069058" y="823271"/>
                  </a:lnTo>
                  <a:lnTo>
                    <a:pt x="2047556" y="874760"/>
                  </a:lnTo>
                  <a:lnTo>
                    <a:pt x="2025538" y="913416"/>
                  </a:lnTo>
                  <a:lnTo>
                    <a:pt x="2004160" y="936845"/>
                  </a:lnTo>
                  <a:lnTo>
                    <a:pt x="1984579" y="942651"/>
                  </a:lnTo>
                  <a:close/>
                </a:path>
              </a:pathLst>
            </a:custGeom>
            <a:solidFill>
              <a:srgbClr val="FF0000"/>
            </a:solidFill>
          </p:spPr>
          <p:txBody>
            <a:bodyPr wrap="square" lIns="0" tIns="0" rIns="0" bIns="0" rtlCol="0"/>
            <a:lstStyle/>
            <a:p>
              <a:endParaRPr/>
            </a:p>
          </p:txBody>
        </p:sp>
        <p:sp>
          <p:nvSpPr>
            <p:cNvPr id="9" name="object 9"/>
            <p:cNvSpPr/>
            <p:nvPr/>
          </p:nvSpPr>
          <p:spPr>
            <a:xfrm>
              <a:off x="192651" y="4150979"/>
              <a:ext cx="172085" cy="530225"/>
            </a:xfrm>
            <a:custGeom>
              <a:avLst/>
              <a:gdLst/>
              <a:ahLst/>
              <a:cxnLst/>
              <a:rect l="l" t="t" r="r" b="b"/>
              <a:pathLst>
                <a:path w="172085" h="530225">
                  <a:moveTo>
                    <a:pt x="30729" y="530099"/>
                  </a:moveTo>
                  <a:lnTo>
                    <a:pt x="15081" y="516970"/>
                  </a:lnTo>
                  <a:lnTo>
                    <a:pt x="4802" y="486960"/>
                  </a:lnTo>
                  <a:lnTo>
                    <a:pt x="0" y="442728"/>
                  </a:lnTo>
                  <a:lnTo>
                    <a:pt x="780" y="386932"/>
                  </a:lnTo>
                  <a:lnTo>
                    <a:pt x="7251" y="322228"/>
                  </a:lnTo>
                  <a:lnTo>
                    <a:pt x="19519" y="251275"/>
                  </a:lnTo>
                  <a:lnTo>
                    <a:pt x="36520" y="181306"/>
                  </a:lnTo>
                  <a:lnTo>
                    <a:pt x="56350" y="119380"/>
                  </a:lnTo>
                  <a:lnTo>
                    <a:pt x="77852" y="67891"/>
                  </a:lnTo>
                  <a:lnTo>
                    <a:pt x="99870" y="29234"/>
                  </a:lnTo>
                  <a:lnTo>
                    <a:pt x="140829" y="0"/>
                  </a:lnTo>
                  <a:lnTo>
                    <a:pt x="156477" y="13129"/>
                  </a:lnTo>
                  <a:lnTo>
                    <a:pt x="166755" y="43138"/>
                  </a:lnTo>
                  <a:lnTo>
                    <a:pt x="171558" y="87370"/>
                  </a:lnTo>
                  <a:lnTo>
                    <a:pt x="170777" y="143167"/>
                  </a:lnTo>
                  <a:lnTo>
                    <a:pt x="164306" y="207871"/>
                  </a:lnTo>
                  <a:lnTo>
                    <a:pt x="152039" y="278823"/>
                  </a:lnTo>
                  <a:lnTo>
                    <a:pt x="135037" y="348792"/>
                  </a:lnTo>
                  <a:lnTo>
                    <a:pt x="115208" y="410719"/>
                  </a:lnTo>
                  <a:lnTo>
                    <a:pt x="93705" y="462208"/>
                  </a:lnTo>
                  <a:lnTo>
                    <a:pt x="71687" y="500864"/>
                  </a:lnTo>
                  <a:lnTo>
                    <a:pt x="30729" y="530099"/>
                  </a:lnTo>
                  <a:close/>
                </a:path>
              </a:pathLst>
            </a:custGeom>
            <a:solidFill>
              <a:srgbClr val="FF6666"/>
            </a:solidFill>
          </p:spPr>
          <p:txBody>
            <a:bodyPr wrap="square" lIns="0" tIns="0" rIns="0" bIns="0" rtlCol="0"/>
            <a:lstStyle/>
            <a:p>
              <a:endParaRPr/>
            </a:p>
          </p:txBody>
        </p:sp>
        <p:sp>
          <p:nvSpPr>
            <p:cNvPr id="10" name="object 10"/>
            <p:cNvSpPr/>
            <p:nvPr/>
          </p:nvSpPr>
          <p:spPr>
            <a:xfrm>
              <a:off x="192651" y="4150979"/>
              <a:ext cx="2156460" cy="942975"/>
            </a:xfrm>
            <a:custGeom>
              <a:avLst/>
              <a:gdLst/>
              <a:ahLst/>
              <a:cxnLst/>
              <a:rect l="l" t="t" r="r" b="b"/>
              <a:pathLst>
                <a:path w="2156460" h="942975">
                  <a:moveTo>
                    <a:pt x="140829" y="0"/>
                  </a:moveTo>
                  <a:lnTo>
                    <a:pt x="156477" y="13129"/>
                  </a:lnTo>
                  <a:lnTo>
                    <a:pt x="166755" y="43138"/>
                  </a:lnTo>
                  <a:lnTo>
                    <a:pt x="171558" y="87370"/>
                  </a:lnTo>
                  <a:lnTo>
                    <a:pt x="170777" y="143167"/>
                  </a:lnTo>
                  <a:lnTo>
                    <a:pt x="164306" y="207871"/>
                  </a:lnTo>
                  <a:lnTo>
                    <a:pt x="152039" y="278823"/>
                  </a:lnTo>
                  <a:lnTo>
                    <a:pt x="135037" y="348792"/>
                  </a:lnTo>
                  <a:lnTo>
                    <a:pt x="115208" y="410719"/>
                  </a:lnTo>
                  <a:lnTo>
                    <a:pt x="93705" y="462208"/>
                  </a:lnTo>
                  <a:lnTo>
                    <a:pt x="71687" y="500864"/>
                  </a:lnTo>
                  <a:lnTo>
                    <a:pt x="30729" y="530099"/>
                  </a:lnTo>
                  <a:lnTo>
                    <a:pt x="15081" y="516970"/>
                  </a:lnTo>
                  <a:lnTo>
                    <a:pt x="4802" y="486960"/>
                  </a:lnTo>
                  <a:lnTo>
                    <a:pt x="0" y="442728"/>
                  </a:lnTo>
                  <a:lnTo>
                    <a:pt x="780" y="386932"/>
                  </a:lnTo>
                  <a:lnTo>
                    <a:pt x="7251" y="322228"/>
                  </a:lnTo>
                  <a:lnTo>
                    <a:pt x="19519" y="251275"/>
                  </a:lnTo>
                  <a:lnTo>
                    <a:pt x="36520" y="181306"/>
                  </a:lnTo>
                  <a:lnTo>
                    <a:pt x="56350" y="119380"/>
                  </a:lnTo>
                  <a:lnTo>
                    <a:pt x="77852" y="67891"/>
                  </a:lnTo>
                  <a:lnTo>
                    <a:pt x="99870" y="29234"/>
                  </a:lnTo>
                  <a:lnTo>
                    <a:pt x="140829" y="0"/>
                  </a:lnTo>
                  <a:lnTo>
                    <a:pt x="2125408" y="412551"/>
                  </a:lnTo>
                  <a:lnTo>
                    <a:pt x="2141057" y="425681"/>
                  </a:lnTo>
                  <a:lnTo>
                    <a:pt x="2151335" y="455690"/>
                  </a:lnTo>
                  <a:lnTo>
                    <a:pt x="2156138" y="499922"/>
                  </a:lnTo>
                  <a:lnTo>
                    <a:pt x="2155357" y="555719"/>
                  </a:lnTo>
                  <a:lnTo>
                    <a:pt x="2148886" y="620422"/>
                  </a:lnTo>
                  <a:lnTo>
                    <a:pt x="2136619" y="691375"/>
                  </a:lnTo>
                  <a:lnTo>
                    <a:pt x="2119617" y="761344"/>
                  </a:lnTo>
                  <a:lnTo>
                    <a:pt x="2099787" y="823271"/>
                  </a:lnTo>
                  <a:lnTo>
                    <a:pt x="2078285" y="874760"/>
                  </a:lnTo>
                  <a:lnTo>
                    <a:pt x="2056267" y="913416"/>
                  </a:lnTo>
                  <a:lnTo>
                    <a:pt x="2015308" y="942651"/>
                  </a:lnTo>
                  <a:lnTo>
                    <a:pt x="30729" y="530099"/>
                  </a:lnTo>
                </a:path>
              </a:pathLst>
            </a:custGeom>
            <a:ln w="9524">
              <a:solidFill>
                <a:srgbClr val="000000"/>
              </a:solidFill>
            </a:ln>
          </p:spPr>
          <p:txBody>
            <a:bodyPr wrap="square" lIns="0" tIns="0" rIns="0" bIns="0" rtlCol="0"/>
            <a:lstStyle/>
            <a:p>
              <a:endParaRPr/>
            </a:p>
          </p:txBody>
        </p:sp>
      </p:grpSp>
      <p:sp>
        <p:nvSpPr>
          <p:cNvPr id="11" name="object 11"/>
          <p:cNvSpPr/>
          <p:nvPr/>
        </p:nvSpPr>
        <p:spPr>
          <a:xfrm>
            <a:off x="293522" y="197522"/>
            <a:ext cx="931544" cy="1065530"/>
          </a:xfrm>
          <a:custGeom>
            <a:avLst/>
            <a:gdLst/>
            <a:ahLst/>
            <a:cxnLst/>
            <a:rect l="l" t="t" r="r" b="b"/>
            <a:pathLst>
              <a:path w="931544" h="1065530">
                <a:moveTo>
                  <a:pt x="343357" y="883412"/>
                </a:moveTo>
                <a:lnTo>
                  <a:pt x="255752" y="835710"/>
                </a:lnTo>
                <a:lnTo>
                  <a:pt x="163347" y="1017816"/>
                </a:lnTo>
                <a:lnTo>
                  <a:pt x="250952" y="1065517"/>
                </a:lnTo>
                <a:lnTo>
                  <a:pt x="343357" y="883412"/>
                </a:lnTo>
                <a:close/>
              </a:path>
              <a:path w="931544" h="1065530">
                <a:moveTo>
                  <a:pt x="704100" y="888657"/>
                </a:moveTo>
                <a:lnTo>
                  <a:pt x="47993" y="529551"/>
                </a:lnTo>
                <a:lnTo>
                  <a:pt x="0" y="623747"/>
                </a:lnTo>
                <a:lnTo>
                  <a:pt x="656094" y="982853"/>
                </a:lnTo>
                <a:lnTo>
                  <a:pt x="704100" y="888657"/>
                </a:lnTo>
                <a:close/>
              </a:path>
              <a:path w="931544" h="1065530">
                <a:moveTo>
                  <a:pt x="767600" y="47701"/>
                </a:moveTo>
                <a:lnTo>
                  <a:pt x="679996" y="0"/>
                </a:lnTo>
                <a:lnTo>
                  <a:pt x="587603" y="182105"/>
                </a:lnTo>
                <a:lnTo>
                  <a:pt x="675195" y="229793"/>
                </a:lnTo>
                <a:lnTo>
                  <a:pt x="767600" y="47701"/>
                </a:lnTo>
                <a:close/>
              </a:path>
              <a:path w="931544" h="1065530">
                <a:moveTo>
                  <a:pt x="817664" y="664946"/>
                </a:moveTo>
                <a:lnTo>
                  <a:pt x="161569" y="305841"/>
                </a:lnTo>
                <a:lnTo>
                  <a:pt x="113563" y="400050"/>
                </a:lnTo>
                <a:lnTo>
                  <a:pt x="769658" y="759142"/>
                </a:lnTo>
                <a:lnTo>
                  <a:pt x="817664" y="664946"/>
                </a:lnTo>
                <a:close/>
              </a:path>
              <a:path w="931544" h="1065530">
                <a:moveTo>
                  <a:pt x="931227" y="441236"/>
                </a:moveTo>
                <a:lnTo>
                  <a:pt x="275132" y="82130"/>
                </a:lnTo>
                <a:lnTo>
                  <a:pt x="227126" y="176339"/>
                </a:lnTo>
                <a:lnTo>
                  <a:pt x="883234" y="535432"/>
                </a:lnTo>
                <a:lnTo>
                  <a:pt x="931227" y="441236"/>
                </a:lnTo>
                <a:close/>
              </a:path>
            </a:pathLst>
          </a:custGeom>
          <a:solidFill>
            <a:srgbClr val="FFFFFF"/>
          </a:solidFill>
        </p:spPr>
        <p:txBody>
          <a:bodyPr wrap="square" lIns="0" tIns="0" rIns="0" bIns="0" rtlCol="0"/>
          <a:lstStyle/>
          <a:p>
            <a:endParaRPr/>
          </a:p>
        </p:txBody>
      </p:sp>
      <p:sp>
        <p:nvSpPr>
          <p:cNvPr id="12" name="object 12"/>
          <p:cNvSpPr txBox="1"/>
          <p:nvPr/>
        </p:nvSpPr>
        <p:spPr>
          <a:xfrm rot="660000">
            <a:off x="1286243" y="4661529"/>
            <a:ext cx="844445" cy="152400"/>
          </a:xfrm>
          <a:prstGeom prst="rect">
            <a:avLst/>
          </a:prstGeom>
        </p:spPr>
        <p:txBody>
          <a:bodyPr vert="horz" wrap="square" lIns="0" tIns="0" rIns="0" bIns="0" rtlCol="0">
            <a:spAutoFit/>
          </a:bodyPr>
          <a:lstStyle/>
          <a:p>
            <a:pPr>
              <a:lnSpc>
                <a:spcPts val="1160"/>
              </a:lnSpc>
            </a:pPr>
            <a:r>
              <a:rPr sz="1200" spc="-10" dirty="0">
                <a:solidFill>
                  <a:srgbClr val="F4CCCC"/>
                </a:solidFill>
                <a:latin typeface="Arial"/>
                <a:cs typeface="Arial"/>
              </a:rPr>
              <a:t>@anilsaidso</a:t>
            </a:r>
            <a:endParaRPr sz="12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41926" y="2945275"/>
            <a:ext cx="2495550" cy="505908"/>
          </a:xfrm>
          <a:prstGeom prst="rect">
            <a:avLst/>
          </a:prstGeom>
          <a:solidFill>
            <a:srgbClr val="F0D706"/>
          </a:solidFill>
        </p:spPr>
        <p:txBody>
          <a:bodyPr vert="horz" wrap="square" lIns="0" tIns="74295" rIns="0" bIns="0" rtlCol="0">
            <a:spAutoFit/>
          </a:bodyPr>
          <a:lstStyle/>
          <a:p>
            <a:pPr marL="85725">
              <a:lnSpc>
                <a:spcPct val="100000"/>
              </a:lnSpc>
              <a:spcBef>
                <a:spcPts val="585"/>
              </a:spcBef>
            </a:pPr>
            <a:r>
              <a:rPr lang="vi-VN" sz="2800" spc="60" dirty="0">
                <a:latin typeface="Calibri"/>
                <a:cs typeface="Calibri"/>
              </a:rPr>
              <a:t>Mạng </a:t>
            </a:r>
            <a:r>
              <a:rPr sz="2800" spc="60" dirty="0">
                <a:latin typeface="Calibri"/>
                <a:cs typeface="Calibri"/>
              </a:rPr>
              <a:t>Lightning</a:t>
            </a:r>
            <a:endParaRPr sz="2800" dirty="0">
              <a:latin typeface="Calibri"/>
              <a:cs typeface="Calibri"/>
            </a:endParaRPr>
          </a:p>
        </p:txBody>
      </p:sp>
      <p:sp>
        <p:nvSpPr>
          <p:cNvPr id="3" name="object 3"/>
          <p:cNvSpPr txBox="1"/>
          <p:nvPr/>
        </p:nvSpPr>
        <p:spPr>
          <a:xfrm>
            <a:off x="2541926" y="3528274"/>
            <a:ext cx="4190365" cy="562333"/>
          </a:xfrm>
          <a:prstGeom prst="rect">
            <a:avLst/>
          </a:prstGeom>
          <a:solidFill>
            <a:srgbClr val="FF9900"/>
          </a:solidFill>
        </p:spPr>
        <p:txBody>
          <a:bodyPr vert="horz" wrap="square" lIns="0" tIns="69215" rIns="0" bIns="0" rtlCol="0">
            <a:spAutoFit/>
          </a:bodyPr>
          <a:lstStyle/>
          <a:p>
            <a:pPr marL="85725">
              <a:lnSpc>
                <a:spcPct val="100000"/>
              </a:lnSpc>
              <a:spcBef>
                <a:spcPts val="545"/>
              </a:spcBef>
              <a:tabLst>
                <a:tab pos="1447800" algn="l"/>
              </a:tabLst>
            </a:pPr>
            <a:r>
              <a:rPr lang="vi-VN" sz="3200" spc="40" dirty="0">
                <a:latin typeface="Calibri"/>
                <a:cs typeface="Calibri"/>
              </a:rPr>
              <a:t>Giao thức </a:t>
            </a:r>
            <a:r>
              <a:rPr sz="3200" spc="40" dirty="0">
                <a:latin typeface="Calibri"/>
                <a:cs typeface="Calibri"/>
              </a:rPr>
              <a:t>Bitcoin</a:t>
            </a:r>
            <a:endParaRPr sz="3200" dirty="0">
              <a:latin typeface="Calibri"/>
              <a:cs typeface="Calibri"/>
            </a:endParaRPr>
          </a:p>
        </p:txBody>
      </p:sp>
      <p:sp>
        <p:nvSpPr>
          <p:cNvPr id="4" name="object 4"/>
          <p:cNvSpPr txBox="1">
            <a:spLocks noGrp="1"/>
          </p:cNvSpPr>
          <p:nvPr>
            <p:ph type="title"/>
          </p:nvPr>
        </p:nvSpPr>
        <p:spPr>
          <a:xfrm>
            <a:off x="2141332" y="371790"/>
            <a:ext cx="4857750" cy="1564531"/>
          </a:xfrm>
          <a:prstGeom prst="rect">
            <a:avLst/>
          </a:prstGeom>
        </p:spPr>
        <p:txBody>
          <a:bodyPr vert="horz" wrap="square" lIns="0" tIns="12700" rIns="0" bIns="0" rtlCol="0">
            <a:spAutoFit/>
          </a:bodyPr>
          <a:lstStyle/>
          <a:p>
            <a:pPr marL="143510">
              <a:lnSpc>
                <a:spcPct val="100000"/>
              </a:lnSpc>
              <a:spcBef>
                <a:spcPts val="100"/>
              </a:spcBef>
            </a:pPr>
            <a:r>
              <a:rPr lang="vi-VN" sz="4800" i="1" spc="55" dirty="0">
                <a:solidFill>
                  <a:srgbClr val="FFE400"/>
                </a:solidFill>
                <a:latin typeface="Calibri"/>
                <a:cs typeface="Calibri"/>
              </a:rPr>
              <a:t>Mạng</a:t>
            </a:r>
            <a:r>
              <a:rPr lang="en-US" sz="4800" i="1" spc="55" dirty="0">
                <a:solidFill>
                  <a:srgbClr val="FFE400"/>
                </a:solidFill>
                <a:latin typeface="Calibri"/>
                <a:cs typeface="Calibri"/>
              </a:rPr>
              <a:t> </a:t>
            </a:r>
            <a:r>
              <a:rPr sz="4800" i="1" spc="55" dirty="0">
                <a:solidFill>
                  <a:srgbClr val="FFE400"/>
                </a:solidFill>
                <a:latin typeface="Calibri"/>
                <a:cs typeface="Calibri"/>
              </a:rPr>
              <a:t>Lightning</a:t>
            </a:r>
            <a:endParaRPr sz="4800" dirty="0">
              <a:latin typeface="Calibri"/>
              <a:cs typeface="Calibri"/>
            </a:endParaRPr>
          </a:p>
          <a:p>
            <a:pPr marL="318770" marR="5080" indent="-306705">
              <a:lnSpc>
                <a:spcPct val="100000"/>
              </a:lnSpc>
              <a:spcBef>
                <a:spcPts val="85"/>
              </a:spcBef>
            </a:pPr>
            <a:r>
              <a:rPr lang="vi-VN" sz="2600" spc="-150" dirty="0">
                <a:solidFill>
                  <a:srgbClr val="FFFFFF"/>
                </a:solidFill>
                <a:latin typeface="Verdana"/>
                <a:cs typeface="Verdana"/>
              </a:rPr>
              <a:t>Giao thức mở rộng</a:t>
            </a:r>
            <a:r>
              <a:rPr sz="2600" spc="-150" dirty="0">
                <a:solidFill>
                  <a:srgbClr val="FFFFFF"/>
                </a:solidFill>
                <a:latin typeface="Verdana"/>
                <a:cs typeface="Verdana"/>
              </a:rPr>
              <a:t> </a:t>
            </a:r>
            <a:r>
              <a:rPr lang="vi-VN" sz="2600" spc="-150" dirty="0">
                <a:solidFill>
                  <a:srgbClr val="FFFFFF"/>
                </a:solidFill>
                <a:latin typeface="Verdana"/>
                <a:cs typeface="Verdana"/>
              </a:rPr>
              <a:t>bằng giao dịch ngoại mạng bitcoin</a:t>
            </a:r>
            <a:r>
              <a:rPr sz="2600" spc="-40" dirty="0">
                <a:solidFill>
                  <a:srgbClr val="FFFFFF"/>
                </a:solidFill>
                <a:latin typeface="Verdana"/>
                <a:cs typeface="Verdana"/>
              </a:rPr>
              <a:t>.</a:t>
            </a:r>
            <a:endParaRPr sz="2600" dirty="0">
              <a:latin typeface="Verdana"/>
              <a:cs typeface="Verdana"/>
            </a:endParaRPr>
          </a:p>
        </p:txBody>
      </p:sp>
      <p:sp>
        <p:nvSpPr>
          <p:cNvPr id="5" name="object 5"/>
          <p:cNvSpPr txBox="1"/>
          <p:nvPr/>
        </p:nvSpPr>
        <p:spPr>
          <a:xfrm>
            <a:off x="1300163" y="3589147"/>
            <a:ext cx="1035050" cy="509114"/>
          </a:xfrm>
          <a:prstGeom prst="rect">
            <a:avLst/>
          </a:prstGeom>
        </p:spPr>
        <p:txBody>
          <a:bodyPr vert="horz" wrap="square" lIns="0" tIns="16510" rIns="0" bIns="0" rtlCol="0">
            <a:spAutoFit/>
          </a:bodyPr>
          <a:lstStyle/>
          <a:p>
            <a:pPr marL="146685" marR="5080" indent="-134620">
              <a:lnSpc>
                <a:spcPct val="100000"/>
              </a:lnSpc>
              <a:spcBef>
                <a:spcPts val="130"/>
              </a:spcBef>
            </a:pPr>
            <a:r>
              <a:rPr lang="vi-VN" sz="1600" i="1" spc="50" dirty="0">
                <a:solidFill>
                  <a:srgbClr val="FFFFFF"/>
                </a:solidFill>
                <a:latin typeface="Georgia"/>
                <a:cs typeface="Georgia"/>
              </a:rPr>
              <a:t>Tầng gốc</a:t>
            </a:r>
            <a:r>
              <a:rPr sz="1600" i="1" spc="-25" dirty="0">
                <a:solidFill>
                  <a:srgbClr val="FFFFFF"/>
                </a:solidFill>
                <a:latin typeface="Georgia"/>
                <a:cs typeface="Georgia"/>
              </a:rPr>
              <a:t> </a:t>
            </a:r>
            <a:r>
              <a:rPr sz="1600" i="1" spc="-80" dirty="0">
                <a:solidFill>
                  <a:srgbClr val="FFFFFF"/>
                </a:solidFill>
                <a:latin typeface="Georgia"/>
                <a:cs typeface="Georgia"/>
              </a:rPr>
              <a:t>(on-chain)</a:t>
            </a:r>
            <a:endParaRPr sz="1600" dirty="0">
              <a:latin typeface="Georgia"/>
              <a:cs typeface="Georgia"/>
            </a:endParaRPr>
          </a:p>
        </p:txBody>
      </p:sp>
      <p:sp>
        <p:nvSpPr>
          <p:cNvPr id="6" name="object 6"/>
          <p:cNvSpPr txBox="1"/>
          <p:nvPr/>
        </p:nvSpPr>
        <p:spPr>
          <a:xfrm>
            <a:off x="1317875" y="2899198"/>
            <a:ext cx="1040130" cy="518159"/>
          </a:xfrm>
          <a:prstGeom prst="rect">
            <a:avLst/>
          </a:prstGeom>
        </p:spPr>
        <p:txBody>
          <a:bodyPr vert="horz" wrap="square" lIns="0" tIns="16510" rIns="0" bIns="0" rtlCol="0">
            <a:spAutoFit/>
          </a:bodyPr>
          <a:lstStyle/>
          <a:p>
            <a:pPr marL="12700" marR="5080" indent="40640">
              <a:lnSpc>
                <a:spcPct val="100000"/>
              </a:lnSpc>
              <a:spcBef>
                <a:spcPts val="130"/>
              </a:spcBef>
            </a:pPr>
            <a:r>
              <a:rPr lang="vi-VN" sz="1600" i="1" spc="-20" dirty="0">
                <a:solidFill>
                  <a:srgbClr val="FFFFFF"/>
                </a:solidFill>
                <a:latin typeface="Georgia"/>
                <a:cs typeface="Georgia"/>
              </a:rPr>
              <a:t>Tầng 2</a:t>
            </a:r>
            <a:r>
              <a:rPr sz="1600" i="1" spc="-10" dirty="0">
                <a:solidFill>
                  <a:srgbClr val="FFFFFF"/>
                </a:solidFill>
                <a:latin typeface="Georgia"/>
                <a:cs typeface="Georgia"/>
              </a:rPr>
              <a:t> </a:t>
            </a:r>
            <a:r>
              <a:rPr sz="1600" i="1" dirty="0">
                <a:solidFill>
                  <a:srgbClr val="FFFFFF"/>
                </a:solidFill>
                <a:latin typeface="Georgia"/>
                <a:cs typeface="Georgia"/>
              </a:rPr>
              <a:t>(off-</a:t>
            </a:r>
            <a:r>
              <a:rPr sz="1600" i="1" spc="-10" dirty="0">
                <a:solidFill>
                  <a:srgbClr val="FFFFFF"/>
                </a:solidFill>
                <a:latin typeface="Georgia"/>
                <a:cs typeface="Georgia"/>
              </a:rPr>
              <a:t>chain)</a:t>
            </a:r>
            <a:endParaRPr sz="1600" dirty="0">
              <a:latin typeface="Georgia"/>
              <a:cs typeface="Georgia"/>
            </a:endParaRPr>
          </a:p>
        </p:txBody>
      </p:sp>
      <p:sp>
        <p:nvSpPr>
          <p:cNvPr id="7" name="object 7"/>
          <p:cNvSpPr/>
          <p:nvPr/>
        </p:nvSpPr>
        <p:spPr>
          <a:xfrm>
            <a:off x="5138273" y="2945275"/>
            <a:ext cx="1593850" cy="523240"/>
          </a:xfrm>
          <a:custGeom>
            <a:avLst/>
            <a:gdLst/>
            <a:ahLst/>
            <a:cxnLst/>
            <a:rect l="l" t="t" r="r" b="b"/>
            <a:pathLst>
              <a:path w="1593850" h="523239">
                <a:moveTo>
                  <a:pt x="1593299" y="523199"/>
                </a:moveTo>
                <a:lnTo>
                  <a:pt x="0" y="523199"/>
                </a:lnTo>
                <a:lnTo>
                  <a:pt x="0" y="0"/>
                </a:lnTo>
                <a:lnTo>
                  <a:pt x="1593299" y="0"/>
                </a:lnTo>
                <a:lnTo>
                  <a:pt x="1593299" y="523199"/>
                </a:lnTo>
                <a:close/>
              </a:path>
            </a:pathLst>
          </a:custGeom>
          <a:solidFill>
            <a:srgbClr val="009EFF"/>
          </a:solidFill>
        </p:spPr>
        <p:txBody>
          <a:bodyPr wrap="square" lIns="0" tIns="0" rIns="0" bIns="0" rtlCol="0"/>
          <a:lstStyle/>
          <a:p>
            <a:endParaRPr/>
          </a:p>
        </p:txBody>
      </p:sp>
      <p:sp>
        <p:nvSpPr>
          <p:cNvPr id="8" name="object 8"/>
          <p:cNvSpPr txBox="1"/>
          <p:nvPr/>
        </p:nvSpPr>
        <p:spPr>
          <a:xfrm>
            <a:off x="5211298" y="3007123"/>
            <a:ext cx="1520825" cy="397545"/>
          </a:xfrm>
          <a:prstGeom prst="rect">
            <a:avLst/>
          </a:prstGeom>
        </p:spPr>
        <p:txBody>
          <a:bodyPr vert="horz" wrap="square" lIns="0" tIns="12700" rIns="0" bIns="0" rtlCol="0">
            <a:spAutoFit/>
          </a:bodyPr>
          <a:lstStyle/>
          <a:p>
            <a:pPr marL="12700">
              <a:lnSpc>
                <a:spcPct val="100000"/>
              </a:lnSpc>
              <a:spcBef>
                <a:spcPts val="100"/>
              </a:spcBef>
            </a:pPr>
            <a:r>
              <a:rPr lang="vi-VN" sz="2500" spc="-10" dirty="0">
                <a:latin typeface="Calibri"/>
                <a:cs typeface="Calibri"/>
              </a:rPr>
              <a:t>Mạng khác</a:t>
            </a:r>
            <a:endParaRPr sz="2500" dirty="0">
              <a:latin typeface="Calibri"/>
              <a:cs typeface="Calibri"/>
            </a:endParaRPr>
          </a:p>
        </p:txBody>
      </p:sp>
      <p:sp>
        <p:nvSpPr>
          <p:cNvPr id="9" name="object 9"/>
          <p:cNvSpPr/>
          <p:nvPr/>
        </p:nvSpPr>
        <p:spPr>
          <a:xfrm>
            <a:off x="1156675" y="3508125"/>
            <a:ext cx="1329690" cy="0"/>
          </a:xfrm>
          <a:custGeom>
            <a:avLst/>
            <a:gdLst/>
            <a:ahLst/>
            <a:cxnLst/>
            <a:rect l="l" t="t" r="r" b="b"/>
            <a:pathLst>
              <a:path w="1329689">
                <a:moveTo>
                  <a:pt x="1329299" y="0"/>
                </a:moveTo>
                <a:lnTo>
                  <a:pt x="0" y="0"/>
                </a:lnTo>
              </a:path>
            </a:pathLst>
          </a:custGeom>
          <a:ln w="9524">
            <a:solidFill>
              <a:srgbClr val="B7B7B7"/>
            </a:solidFill>
          </a:ln>
        </p:spPr>
        <p:txBody>
          <a:bodyPr wrap="square" lIns="0" tIns="0" rIns="0" bIns="0" rtlCol="0"/>
          <a:lstStyle/>
          <a:p>
            <a:endParaRPr/>
          </a:p>
        </p:txBody>
      </p:sp>
      <p:sp>
        <p:nvSpPr>
          <p:cNvPr id="10" name="object 10"/>
          <p:cNvSpPr txBox="1"/>
          <p:nvPr/>
        </p:nvSpPr>
        <p:spPr>
          <a:xfrm>
            <a:off x="7179689" y="2511223"/>
            <a:ext cx="1610995" cy="755335"/>
          </a:xfrm>
          <a:prstGeom prst="rect">
            <a:avLst/>
          </a:prstGeom>
        </p:spPr>
        <p:txBody>
          <a:bodyPr vert="horz" wrap="square" lIns="0" tIns="16510" rIns="0" bIns="0" rtlCol="0">
            <a:spAutoFit/>
          </a:bodyPr>
          <a:lstStyle/>
          <a:p>
            <a:pPr marR="5080">
              <a:lnSpc>
                <a:spcPct val="100000"/>
              </a:lnSpc>
              <a:spcBef>
                <a:spcPts val="130"/>
              </a:spcBef>
            </a:pPr>
            <a:r>
              <a:rPr sz="1600" i="1" spc="-90" dirty="0">
                <a:solidFill>
                  <a:srgbClr val="FFFFFF"/>
                </a:solidFill>
                <a:latin typeface="Georgia"/>
                <a:cs typeface="Georgia"/>
              </a:rPr>
              <a:t>Liquid,</a:t>
            </a:r>
            <a:r>
              <a:rPr sz="1600" i="1" spc="85" dirty="0">
                <a:solidFill>
                  <a:srgbClr val="FFFFFF"/>
                </a:solidFill>
                <a:latin typeface="Georgia"/>
                <a:cs typeface="Georgia"/>
              </a:rPr>
              <a:t> </a:t>
            </a:r>
            <a:br>
              <a:rPr lang="vi-VN" sz="1600" i="1" spc="85" dirty="0">
                <a:solidFill>
                  <a:srgbClr val="FFFFFF"/>
                </a:solidFill>
                <a:latin typeface="Georgia"/>
                <a:cs typeface="Georgia"/>
              </a:rPr>
            </a:br>
            <a:r>
              <a:rPr sz="1600" i="1" spc="60" dirty="0">
                <a:solidFill>
                  <a:srgbClr val="FFFFFF"/>
                </a:solidFill>
                <a:latin typeface="Georgia"/>
                <a:cs typeface="Georgia"/>
              </a:rPr>
              <a:t>federated </a:t>
            </a:r>
            <a:r>
              <a:rPr sz="1600" i="1" spc="-60" dirty="0">
                <a:solidFill>
                  <a:srgbClr val="FFFFFF"/>
                </a:solidFill>
                <a:latin typeface="Georgia"/>
                <a:cs typeface="Georgia"/>
              </a:rPr>
              <a:t>side-</a:t>
            </a:r>
            <a:r>
              <a:rPr sz="1600" i="1" spc="-30" dirty="0">
                <a:solidFill>
                  <a:srgbClr val="FFFFFF"/>
                </a:solidFill>
                <a:latin typeface="Georgia"/>
                <a:cs typeface="Georgia"/>
              </a:rPr>
              <a:t>chains,</a:t>
            </a:r>
            <a:r>
              <a:rPr sz="1600" i="1" spc="105" dirty="0">
                <a:solidFill>
                  <a:srgbClr val="FFFFFF"/>
                </a:solidFill>
                <a:latin typeface="Georgia"/>
                <a:cs typeface="Georgia"/>
              </a:rPr>
              <a:t> </a:t>
            </a:r>
            <a:r>
              <a:rPr lang="vi-VN" sz="1600" i="1" spc="105" dirty="0">
                <a:solidFill>
                  <a:srgbClr val="FFFFFF"/>
                </a:solidFill>
                <a:latin typeface="Georgia"/>
                <a:cs typeface="Georgia"/>
              </a:rPr>
              <a:t>v.v</a:t>
            </a:r>
            <a:r>
              <a:rPr sz="1600" i="1" spc="40" dirty="0">
                <a:solidFill>
                  <a:srgbClr val="FFFFFF"/>
                </a:solidFill>
                <a:latin typeface="Georgia"/>
                <a:cs typeface="Georgia"/>
              </a:rPr>
              <a:t>.</a:t>
            </a:r>
            <a:endParaRPr sz="1600" dirty="0">
              <a:latin typeface="Georgia"/>
              <a:cs typeface="Georgia"/>
            </a:endParaRPr>
          </a:p>
        </p:txBody>
      </p:sp>
      <p:grpSp>
        <p:nvGrpSpPr>
          <p:cNvPr id="11" name="object 11"/>
          <p:cNvGrpSpPr/>
          <p:nvPr/>
        </p:nvGrpSpPr>
        <p:grpSpPr>
          <a:xfrm>
            <a:off x="6253800" y="2682062"/>
            <a:ext cx="885190" cy="422909"/>
            <a:chOff x="6253800" y="2682062"/>
            <a:chExt cx="885190" cy="422909"/>
          </a:xfrm>
        </p:grpSpPr>
        <p:sp>
          <p:nvSpPr>
            <p:cNvPr id="12" name="object 12"/>
            <p:cNvSpPr/>
            <p:nvPr/>
          </p:nvSpPr>
          <p:spPr>
            <a:xfrm>
              <a:off x="6284211" y="2686824"/>
              <a:ext cx="850265" cy="379095"/>
            </a:xfrm>
            <a:custGeom>
              <a:avLst/>
              <a:gdLst/>
              <a:ahLst/>
              <a:cxnLst/>
              <a:rect l="l" t="t" r="r" b="b"/>
              <a:pathLst>
                <a:path w="850265" h="379094">
                  <a:moveTo>
                    <a:pt x="850013" y="0"/>
                  </a:moveTo>
                  <a:lnTo>
                    <a:pt x="815253" y="3167"/>
                  </a:lnTo>
                  <a:lnTo>
                    <a:pt x="767384" y="6862"/>
                  </a:lnTo>
                  <a:lnTo>
                    <a:pt x="710486" y="11329"/>
                  </a:lnTo>
                  <a:lnTo>
                    <a:pt x="648635" y="16810"/>
                  </a:lnTo>
                  <a:lnTo>
                    <a:pt x="585913" y="23550"/>
                  </a:lnTo>
                  <a:lnTo>
                    <a:pt x="526396" y="31790"/>
                  </a:lnTo>
                  <a:lnTo>
                    <a:pt x="474163" y="41774"/>
                  </a:lnTo>
                  <a:lnTo>
                    <a:pt x="420640" y="54454"/>
                  </a:lnTo>
                  <a:lnTo>
                    <a:pt x="370015" y="67808"/>
                  </a:lnTo>
                  <a:lnTo>
                    <a:pt x="321904" y="83095"/>
                  </a:lnTo>
                  <a:lnTo>
                    <a:pt x="275920" y="101572"/>
                  </a:lnTo>
                  <a:lnTo>
                    <a:pt x="231677" y="124496"/>
                  </a:lnTo>
                  <a:lnTo>
                    <a:pt x="188788" y="153124"/>
                  </a:lnTo>
                  <a:lnTo>
                    <a:pt x="156429" y="181250"/>
                  </a:lnTo>
                  <a:lnTo>
                    <a:pt x="123487" y="216092"/>
                  </a:lnTo>
                  <a:lnTo>
                    <a:pt x="90899" y="255121"/>
                  </a:lnTo>
                  <a:lnTo>
                    <a:pt x="59602" y="295809"/>
                  </a:lnTo>
                  <a:lnTo>
                    <a:pt x="30536" y="335627"/>
                  </a:lnTo>
                  <a:lnTo>
                    <a:pt x="4636" y="372046"/>
                  </a:lnTo>
                  <a:lnTo>
                    <a:pt x="0" y="378573"/>
                  </a:lnTo>
                </a:path>
              </a:pathLst>
            </a:custGeom>
            <a:ln w="9524">
              <a:solidFill>
                <a:srgbClr val="FFFFFF"/>
              </a:solidFill>
            </a:ln>
          </p:spPr>
          <p:txBody>
            <a:bodyPr wrap="square" lIns="0" tIns="0" rIns="0" bIns="0" rtlCol="0"/>
            <a:lstStyle/>
            <a:p>
              <a:endParaRPr/>
            </a:p>
          </p:txBody>
        </p:sp>
        <p:sp>
          <p:nvSpPr>
            <p:cNvPr id="13" name="object 13"/>
            <p:cNvSpPr/>
            <p:nvPr/>
          </p:nvSpPr>
          <p:spPr>
            <a:xfrm>
              <a:off x="6258562" y="3056062"/>
              <a:ext cx="38735" cy="44450"/>
            </a:xfrm>
            <a:custGeom>
              <a:avLst/>
              <a:gdLst/>
              <a:ahLst/>
              <a:cxnLst/>
              <a:rect l="l" t="t" r="r" b="b"/>
              <a:pathLst>
                <a:path w="38735" h="44450">
                  <a:moveTo>
                    <a:pt x="0" y="44128"/>
                  </a:moveTo>
                  <a:lnTo>
                    <a:pt x="12984" y="0"/>
                  </a:lnTo>
                  <a:lnTo>
                    <a:pt x="38311" y="18670"/>
                  </a:lnTo>
                  <a:lnTo>
                    <a:pt x="0" y="44128"/>
                  </a:lnTo>
                  <a:close/>
                </a:path>
              </a:pathLst>
            </a:custGeom>
            <a:solidFill>
              <a:srgbClr val="FFFFFF"/>
            </a:solidFill>
          </p:spPr>
          <p:txBody>
            <a:bodyPr wrap="square" lIns="0" tIns="0" rIns="0" bIns="0" rtlCol="0"/>
            <a:lstStyle/>
            <a:p>
              <a:endParaRPr/>
            </a:p>
          </p:txBody>
        </p:sp>
        <p:sp>
          <p:nvSpPr>
            <p:cNvPr id="14" name="object 14"/>
            <p:cNvSpPr/>
            <p:nvPr/>
          </p:nvSpPr>
          <p:spPr>
            <a:xfrm>
              <a:off x="6258562" y="3056062"/>
              <a:ext cx="38735" cy="44450"/>
            </a:xfrm>
            <a:custGeom>
              <a:avLst/>
              <a:gdLst/>
              <a:ahLst/>
              <a:cxnLst/>
              <a:rect l="l" t="t" r="r" b="b"/>
              <a:pathLst>
                <a:path w="38735" h="44450">
                  <a:moveTo>
                    <a:pt x="12984" y="0"/>
                  </a:moveTo>
                  <a:lnTo>
                    <a:pt x="0" y="44128"/>
                  </a:lnTo>
                  <a:lnTo>
                    <a:pt x="38311" y="18670"/>
                  </a:lnTo>
                  <a:lnTo>
                    <a:pt x="12984" y="0"/>
                  </a:lnTo>
                  <a:close/>
                </a:path>
              </a:pathLst>
            </a:custGeom>
            <a:ln w="9524">
              <a:solidFill>
                <a:srgbClr val="FFFFFF"/>
              </a:solidFill>
            </a:ln>
          </p:spPr>
          <p:txBody>
            <a:bodyPr wrap="square" lIns="0" tIns="0" rIns="0" bIns="0" rtlCol="0"/>
            <a:lstStyle/>
            <a:p>
              <a:endParaRPr/>
            </a:p>
          </p:txBody>
        </p:sp>
      </p:grpSp>
      <p:sp>
        <p:nvSpPr>
          <p:cNvPr id="15" name="object 15"/>
          <p:cNvSpPr txBox="1"/>
          <p:nvPr/>
        </p:nvSpPr>
        <p:spPr>
          <a:xfrm>
            <a:off x="8799841" y="4064874"/>
            <a:ext cx="275590" cy="1008380"/>
          </a:xfrm>
          <a:prstGeom prst="rect">
            <a:avLst/>
          </a:prstGeom>
        </p:spPr>
        <p:txBody>
          <a:bodyPr vert="vert270" wrap="square" lIns="0" tIns="21590" rIns="0" bIns="0" rtlCol="0">
            <a:spAutoFit/>
          </a:bodyPr>
          <a:lstStyle/>
          <a:p>
            <a:pPr marL="12700">
              <a:lnSpc>
                <a:spcPct val="100000"/>
              </a:lnSpc>
              <a:spcBef>
                <a:spcPts val="170"/>
              </a:spcBef>
            </a:pPr>
            <a:r>
              <a:rPr sz="1500" spc="-10" dirty="0">
                <a:solidFill>
                  <a:srgbClr val="FFFFFF"/>
                </a:solidFill>
                <a:latin typeface="Calibri"/>
                <a:cs typeface="Calibri"/>
              </a:rPr>
              <a:t>@anilsaidso</a:t>
            </a:r>
            <a:endParaRPr sz="15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62112182"/>
              </p:ext>
            </p:extLst>
          </p:nvPr>
        </p:nvGraphicFramePr>
        <p:xfrm>
          <a:off x="4102649" y="983249"/>
          <a:ext cx="4291330" cy="3112135"/>
        </p:xfrm>
        <a:graphic>
          <a:graphicData uri="http://schemas.openxmlformats.org/drawingml/2006/table">
            <a:tbl>
              <a:tblPr firstRow="1" bandRow="1">
                <a:tableStyleId>{2D5ABB26-0587-4C30-8999-92F81FD0307C}</a:tableStyleId>
              </a:tblPr>
              <a:tblGrid>
                <a:gridCol w="4291330">
                  <a:extLst>
                    <a:ext uri="{9D8B030D-6E8A-4147-A177-3AD203B41FA5}">
                      <a16:colId xmlns:a16="http://schemas.microsoft.com/office/drawing/2014/main" val="20000"/>
                    </a:ext>
                  </a:extLst>
                </a:gridCol>
              </a:tblGrid>
              <a:tr h="608330">
                <a:tc>
                  <a:txBody>
                    <a:bodyPr/>
                    <a:lstStyle/>
                    <a:p>
                      <a:pPr marL="85725">
                        <a:lnSpc>
                          <a:spcPct val="100000"/>
                        </a:lnSpc>
                        <a:spcBef>
                          <a:spcPts val="570"/>
                        </a:spcBef>
                        <a:tabLst>
                          <a:tab pos="1427480" algn="l"/>
                        </a:tabLst>
                      </a:pPr>
                      <a:r>
                        <a:rPr lang="vi-VN" sz="2600" dirty="0">
                          <a:latin typeface="Calibri"/>
                          <a:cs typeface="Calibri"/>
                        </a:rPr>
                        <a:t>Tầng thanh toán</a:t>
                      </a:r>
                      <a:endParaRPr sz="2600" dirty="0">
                        <a:latin typeface="Calibri"/>
                        <a:cs typeface="Calibri"/>
                      </a:endParaRPr>
                    </a:p>
                  </a:txBody>
                  <a:tcPr marL="0" marR="0" marT="72390" marB="0">
                    <a:lnB w="57150">
                      <a:solidFill>
                        <a:srgbClr val="000000"/>
                      </a:solidFill>
                      <a:prstDash val="solid"/>
                    </a:lnB>
                    <a:solidFill>
                      <a:srgbClr val="F0D706"/>
                    </a:solidFill>
                  </a:tcPr>
                </a:tc>
                <a:extLst>
                  <a:ext uri="{0D108BD9-81ED-4DB2-BD59-A6C34878D82A}">
                    <a16:rowId xmlns:a16="http://schemas.microsoft.com/office/drawing/2014/main" val="10000"/>
                  </a:ext>
                </a:extLst>
              </a:tr>
              <a:tr h="631825">
                <a:tc>
                  <a:txBody>
                    <a:bodyPr/>
                    <a:lstStyle/>
                    <a:p>
                      <a:pPr marL="85725">
                        <a:lnSpc>
                          <a:spcPct val="100000"/>
                        </a:lnSpc>
                        <a:spcBef>
                          <a:spcPts val="755"/>
                        </a:spcBef>
                        <a:tabLst>
                          <a:tab pos="1310640" algn="l"/>
                        </a:tabLst>
                      </a:pPr>
                      <a:r>
                        <a:rPr lang="vi-VN" sz="2600" spc="-10" dirty="0">
                          <a:solidFill>
                            <a:srgbClr val="FFFFFF"/>
                          </a:solidFill>
                          <a:latin typeface="Calibri"/>
                          <a:cs typeface="Calibri"/>
                        </a:rPr>
                        <a:t>Tầng định tuyến</a:t>
                      </a:r>
                      <a:endParaRPr sz="2600" dirty="0">
                        <a:latin typeface="Calibri"/>
                        <a:cs typeface="Calibri"/>
                      </a:endParaRPr>
                    </a:p>
                  </a:txBody>
                  <a:tcPr marL="0" marR="0" marT="95885" marB="0">
                    <a:lnT w="57150">
                      <a:solidFill>
                        <a:srgbClr val="000000"/>
                      </a:solidFill>
                      <a:prstDash val="solid"/>
                    </a:lnT>
                    <a:lnB w="57150">
                      <a:solidFill>
                        <a:srgbClr val="000000"/>
                      </a:solidFill>
                      <a:prstDash val="solid"/>
                    </a:lnB>
                    <a:solidFill>
                      <a:srgbClr val="FF595E"/>
                    </a:solidFill>
                  </a:tcPr>
                </a:tc>
                <a:extLst>
                  <a:ext uri="{0D108BD9-81ED-4DB2-BD59-A6C34878D82A}">
                    <a16:rowId xmlns:a16="http://schemas.microsoft.com/office/drawing/2014/main" val="10001"/>
                  </a:ext>
                </a:extLst>
              </a:tr>
              <a:tr h="631825">
                <a:tc>
                  <a:txBody>
                    <a:bodyPr/>
                    <a:lstStyle/>
                    <a:p>
                      <a:pPr marL="85725">
                        <a:lnSpc>
                          <a:spcPct val="100000"/>
                        </a:lnSpc>
                        <a:spcBef>
                          <a:spcPts val="755"/>
                        </a:spcBef>
                        <a:tabLst>
                          <a:tab pos="742950" algn="l"/>
                        </a:tabLst>
                      </a:pPr>
                      <a:r>
                        <a:rPr lang="vi-VN" sz="2600" spc="-25" dirty="0">
                          <a:latin typeface="Calibri"/>
                          <a:cs typeface="Calibri"/>
                        </a:rPr>
                        <a:t>Tầng </a:t>
                      </a:r>
                      <a:r>
                        <a:rPr sz="2600" spc="-25" dirty="0">
                          <a:latin typeface="Calibri"/>
                          <a:cs typeface="Calibri"/>
                        </a:rPr>
                        <a:t>P2P</a:t>
                      </a:r>
                      <a:endParaRPr sz="2600" dirty="0">
                        <a:latin typeface="Calibri"/>
                        <a:cs typeface="Calibri"/>
                      </a:endParaRPr>
                    </a:p>
                  </a:txBody>
                  <a:tcPr marL="0" marR="0" marT="95885" marB="0">
                    <a:lnT w="57150">
                      <a:solidFill>
                        <a:srgbClr val="000000"/>
                      </a:solidFill>
                      <a:prstDash val="solid"/>
                    </a:lnT>
                    <a:lnB w="57150">
                      <a:solidFill>
                        <a:srgbClr val="000000"/>
                      </a:solidFill>
                      <a:prstDash val="solid"/>
                    </a:lnB>
                    <a:solidFill>
                      <a:srgbClr val="8AC926"/>
                    </a:solidFill>
                  </a:tcPr>
                </a:tc>
                <a:extLst>
                  <a:ext uri="{0D108BD9-81ED-4DB2-BD59-A6C34878D82A}">
                    <a16:rowId xmlns:a16="http://schemas.microsoft.com/office/drawing/2014/main" val="10002"/>
                  </a:ext>
                </a:extLst>
              </a:tr>
              <a:tr h="631825">
                <a:tc>
                  <a:txBody>
                    <a:bodyPr/>
                    <a:lstStyle/>
                    <a:p>
                      <a:pPr marL="85725">
                        <a:lnSpc>
                          <a:spcPct val="100000"/>
                        </a:lnSpc>
                        <a:spcBef>
                          <a:spcPts val="755"/>
                        </a:spcBef>
                        <a:tabLst>
                          <a:tab pos="1798320" algn="l"/>
                        </a:tabLst>
                      </a:pPr>
                      <a:r>
                        <a:rPr lang="vi-VN" sz="2600" spc="110" dirty="0">
                          <a:latin typeface="Calibri"/>
                          <a:cs typeface="Calibri"/>
                        </a:rPr>
                        <a:t>Tầng tin nhắn</a:t>
                      </a:r>
                      <a:endParaRPr sz="2600" dirty="0">
                        <a:latin typeface="Calibri"/>
                        <a:cs typeface="Calibri"/>
                      </a:endParaRPr>
                    </a:p>
                  </a:txBody>
                  <a:tcPr marL="0" marR="0" marT="95885" marB="0">
                    <a:lnT w="57150">
                      <a:solidFill>
                        <a:srgbClr val="000000"/>
                      </a:solidFill>
                      <a:prstDash val="solid"/>
                    </a:lnT>
                    <a:lnB w="57150">
                      <a:solidFill>
                        <a:srgbClr val="000000"/>
                      </a:solidFill>
                      <a:prstDash val="solid"/>
                    </a:lnB>
                    <a:solidFill>
                      <a:srgbClr val="009EFF"/>
                    </a:solidFill>
                  </a:tcPr>
                </a:tc>
                <a:extLst>
                  <a:ext uri="{0D108BD9-81ED-4DB2-BD59-A6C34878D82A}">
                    <a16:rowId xmlns:a16="http://schemas.microsoft.com/office/drawing/2014/main" val="10003"/>
                  </a:ext>
                </a:extLst>
              </a:tr>
              <a:tr h="608330">
                <a:tc>
                  <a:txBody>
                    <a:bodyPr/>
                    <a:lstStyle/>
                    <a:p>
                      <a:pPr marL="85725">
                        <a:lnSpc>
                          <a:spcPct val="100000"/>
                        </a:lnSpc>
                        <a:spcBef>
                          <a:spcPts val="755"/>
                        </a:spcBef>
                        <a:tabLst>
                          <a:tab pos="3035935" algn="l"/>
                        </a:tabLst>
                      </a:pPr>
                      <a:r>
                        <a:rPr lang="vi-VN" sz="2600" spc="-20" dirty="0">
                          <a:latin typeface="Calibri"/>
                          <a:cs typeface="Calibri"/>
                        </a:rPr>
                        <a:t>Tầng kết nối mạng</a:t>
                      </a:r>
                      <a:endParaRPr sz="2600" dirty="0">
                        <a:latin typeface="Calibri"/>
                        <a:cs typeface="Calibri"/>
                      </a:endParaRPr>
                    </a:p>
                  </a:txBody>
                  <a:tcPr marL="0" marR="0" marT="95885" marB="0">
                    <a:lnT w="57150">
                      <a:solidFill>
                        <a:srgbClr val="000000"/>
                      </a:solidFill>
                      <a:prstDash val="solid"/>
                    </a:lnT>
                    <a:solidFill>
                      <a:srgbClr val="B4A7D6"/>
                    </a:solidFill>
                  </a:tcPr>
                </a:tc>
                <a:extLst>
                  <a:ext uri="{0D108BD9-81ED-4DB2-BD59-A6C34878D82A}">
                    <a16:rowId xmlns:a16="http://schemas.microsoft.com/office/drawing/2014/main" val="10004"/>
                  </a:ext>
                </a:extLst>
              </a:tr>
            </a:tbl>
          </a:graphicData>
        </a:graphic>
      </p:graphicFrame>
      <p:sp>
        <p:nvSpPr>
          <p:cNvPr id="3" name="object 3"/>
          <p:cNvSpPr txBox="1">
            <a:spLocks noGrp="1"/>
          </p:cNvSpPr>
          <p:nvPr>
            <p:ph type="title"/>
          </p:nvPr>
        </p:nvSpPr>
        <p:spPr>
          <a:xfrm>
            <a:off x="533401" y="1145440"/>
            <a:ext cx="2737484" cy="1490152"/>
          </a:xfrm>
          <a:prstGeom prst="rect">
            <a:avLst/>
          </a:prstGeom>
        </p:spPr>
        <p:txBody>
          <a:bodyPr vert="horz" wrap="square" lIns="0" tIns="12700" rIns="0" bIns="0" rtlCol="0">
            <a:spAutoFit/>
          </a:bodyPr>
          <a:lstStyle/>
          <a:p>
            <a:pPr marL="337185" marR="5080" indent="-325120">
              <a:lnSpc>
                <a:spcPct val="100000"/>
              </a:lnSpc>
              <a:spcBef>
                <a:spcPts val="100"/>
              </a:spcBef>
            </a:pPr>
            <a:r>
              <a:rPr lang="vi-VN" sz="4800" i="1" spc="45" dirty="0">
                <a:solidFill>
                  <a:srgbClr val="FFE400"/>
                </a:solidFill>
                <a:latin typeface="Calibri"/>
                <a:cs typeface="Calibri"/>
              </a:rPr>
              <a:t>Mạng</a:t>
            </a:r>
            <a:br>
              <a:rPr lang="vi-VN" sz="4800" i="1" spc="45" dirty="0">
                <a:solidFill>
                  <a:srgbClr val="FFE400"/>
                </a:solidFill>
                <a:latin typeface="Calibri"/>
                <a:cs typeface="Calibri"/>
              </a:rPr>
            </a:br>
            <a:r>
              <a:rPr sz="4800" i="1" spc="45" dirty="0">
                <a:solidFill>
                  <a:srgbClr val="FFE400"/>
                </a:solidFill>
                <a:latin typeface="Calibri"/>
                <a:cs typeface="Calibri"/>
              </a:rPr>
              <a:t>Lightning</a:t>
            </a:r>
            <a:endParaRPr sz="4800" dirty="0">
              <a:latin typeface="Calibri"/>
              <a:cs typeface="Calibri"/>
            </a:endParaRPr>
          </a:p>
        </p:txBody>
      </p:sp>
      <p:sp>
        <p:nvSpPr>
          <p:cNvPr id="4" name="object 4"/>
          <p:cNvSpPr txBox="1"/>
          <p:nvPr/>
        </p:nvSpPr>
        <p:spPr>
          <a:xfrm>
            <a:off x="452106" y="2619657"/>
            <a:ext cx="2818130" cy="1213153"/>
          </a:xfrm>
          <a:prstGeom prst="rect">
            <a:avLst/>
          </a:prstGeom>
        </p:spPr>
        <p:txBody>
          <a:bodyPr vert="horz" wrap="square" lIns="0" tIns="12700" rIns="0" bIns="0" rtlCol="0">
            <a:spAutoFit/>
          </a:bodyPr>
          <a:lstStyle/>
          <a:p>
            <a:pPr marL="12700" marR="5080" indent="306705" algn="r">
              <a:lnSpc>
                <a:spcPct val="100000"/>
              </a:lnSpc>
              <a:spcBef>
                <a:spcPts val="100"/>
              </a:spcBef>
            </a:pPr>
            <a:r>
              <a:rPr lang="vi-VN" sz="2600" spc="-60" dirty="0">
                <a:solidFill>
                  <a:srgbClr val="FFFFFF"/>
                </a:solidFill>
                <a:latin typeface="Verdana"/>
                <a:cs typeface="Verdana"/>
              </a:rPr>
              <a:t>Bộ giao thức lightning bao gồm </a:t>
            </a:r>
            <a:r>
              <a:rPr lang="vi-VN" sz="2600" b="1" spc="-60" dirty="0">
                <a:solidFill>
                  <a:srgbClr val="FFFFFF"/>
                </a:solidFill>
                <a:latin typeface="Verdana"/>
                <a:cs typeface="Verdana"/>
              </a:rPr>
              <a:t>5 tầng</a:t>
            </a:r>
            <a:endParaRPr sz="2600" b="1" dirty="0">
              <a:latin typeface="Verdana"/>
              <a:cs typeface="Verdana"/>
            </a:endParaRPr>
          </a:p>
        </p:txBody>
      </p:sp>
      <p:sp>
        <p:nvSpPr>
          <p:cNvPr id="5" name="object 5"/>
          <p:cNvSpPr txBox="1"/>
          <p:nvPr/>
        </p:nvSpPr>
        <p:spPr>
          <a:xfrm>
            <a:off x="8799841" y="4064874"/>
            <a:ext cx="275590" cy="1008380"/>
          </a:xfrm>
          <a:prstGeom prst="rect">
            <a:avLst/>
          </a:prstGeom>
        </p:spPr>
        <p:txBody>
          <a:bodyPr vert="vert270" wrap="square" lIns="0" tIns="21590" rIns="0" bIns="0" rtlCol="0">
            <a:spAutoFit/>
          </a:bodyPr>
          <a:lstStyle/>
          <a:p>
            <a:pPr marL="12700">
              <a:lnSpc>
                <a:spcPct val="100000"/>
              </a:lnSpc>
              <a:spcBef>
                <a:spcPts val="170"/>
              </a:spcBef>
            </a:pPr>
            <a:r>
              <a:rPr sz="1500" spc="-10" dirty="0">
                <a:solidFill>
                  <a:srgbClr val="FFFFFF"/>
                </a:solidFill>
                <a:latin typeface="Calibri"/>
                <a:cs typeface="Calibri"/>
              </a:rPr>
              <a:t>@anilsaidso</a:t>
            </a:r>
            <a:endParaRPr sz="1500">
              <a:latin typeface="Calibri"/>
              <a:cs typeface="Calibri"/>
            </a:endParaRPr>
          </a:p>
        </p:txBody>
      </p:sp>
      <p:sp>
        <p:nvSpPr>
          <p:cNvPr id="6" name="object 6"/>
          <p:cNvSpPr/>
          <p:nvPr/>
        </p:nvSpPr>
        <p:spPr>
          <a:xfrm>
            <a:off x="3556725" y="991650"/>
            <a:ext cx="438784" cy="3097530"/>
          </a:xfrm>
          <a:custGeom>
            <a:avLst/>
            <a:gdLst/>
            <a:ahLst/>
            <a:cxnLst/>
            <a:rect l="l" t="t" r="r" b="b"/>
            <a:pathLst>
              <a:path w="438785" h="3097529">
                <a:moveTo>
                  <a:pt x="438599" y="3097199"/>
                </a:moveTo>
                <a:lnTo>
                  <a:pt x="394403" y="3092744"/>
                </a:lnTo>
                <a:lnTo>
                  <a:pt x="353238" y="3079966"/>
                </a:lnTo>
                <a:lnTo>
                  <a:pt x="315987" y="3059746"/>
                </a:lnTo>
                <a:lnTo>
                  <a:pt x="283531" y="3032968"/>
                </a:lnTo>
                <a:lnTo>
                  <a:pt x="256753" y="3000512"/>
                </a:lnTo>
                <a:lnTo>
                  <a:pt x="236533" y="2963261"/>
                </a:lnTo>
                <a:lnTo>
                  <a:pt x="223755" y="2922096"/>
                </a:lnTo>
                <a:lnTo>
                  <a:pt x="219299" y="2877899"/>
                </a:lnTo>
                <a:lnTo>
                  <a:pt x="219299" y="1767899"/>
                </a:lnTo>
                <a:lnTo>
                  <a:pt x="214844" y="1723703"/>
                </a:lnTo>
                <a:lnTo>
                  <a:pt x="202066" y="1682538"/>
                </a:lnTo>
                <a:lnTo>
                  <a:pt x="181846" y="1645287"/>
                </a:lnTo>
                <a:lnTo>
                  <a:pt x="155068" y="1612831"/>
                </a:lnTo>
                <a:lnTo>
                  <a:pt x="122612" y="1586053"/>
                </a:lnTo>
                <a:lnTo>
                  <a:pt x="85361" y="1565833"/>
                </a:lnTo>
                <a:lnTo>
                  <a:pt x="44196" y="1553055"/>
                </a:lnTo>
                <a:lnTo>
                  <a:pt x="0" y="1548599"/>
                </a:lnTo>
                <a:lnTo>
                  <a:pt x="44196" y="1544144"/>
                </a:lnTo>
                <a:lnTo>
                  <a:pt x="85361" y="1531366"/>
                </a:lnTo>
                <a:lnTo>
                  <a:pt x="122612" y="1511146"/>
                </a:lnTo>
                <a:lnTo>
                  <a:pt x="155068" y="1484368"/>
                </a:lnTo>
                <a:lnTo>
                  <a:pt x="181846" y="1451912"/>
                </a:lnTo>
                <a:lnTo>
                  <a:pt x="202066" y="1414661"/>
                </a:lnTo>
                <a:lnTo>
                  <a:pt x="214844" y="1373496"/>
                </a:lnTo>
                <a:lnTo>
                  <a:pt x="219299" y="1329299"/>
                </a:lnTo>
                <a:lnTo>
                  <a:pt x="219299" y="219299"/>
                </a:lnTo>
                <a:lnTo>
                  <a:pt x="223755" y="175103"/>
                </a:lnTo>
                <a:lnTo>
                  <a:pt x="236533" y="133938"/>
                </a:lnTo>
                <a:lnTo>
                  <a:pt x="256753" y="96687"/>
                </a:lnTo>
                <a:lnTo>
                  <a:pt x="283531" y="64231"/>
                </a:lnTo>
                <a:lnTo>
                  <a:pt x="315987" y="37453"/>
                </a:lnTo>
                <a:lnTo>
                  <a:pt x="353238" y="17233"/>
                </a:lnTo>
                <a:lnTo>
                  <a:pt x="394403" y="4455"/>
                </a:lnTo>
                <a:lnTo>
                  <a:pt x="438599" y="0"/>
                </a:lnTo>
              </a:path>
            </a:pathLst>
          </a:custGeom>
          <a:ln w="9524">
            <a:solidFill>
              <a:srgbClr val="FFFFFF"/>
            </a:solidFill>
          </a:ln>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84524" y="2235677"/>
            <a:ext cx="3120390" cy="1638300"/>
            <a:chOff x="984524" y="2235677"/>
            <a:chExt cx="3120390" cy="1638300"/>
          </a:xfrm>
        </p:grpSpPr>
        <p:pic>
          <p:nvPicPr>
            <p:cNvPr id="3" name="object 3"/>
            <p:cNvPicPr/>
            <p:nvPr/>
          </p:nvPicPr>
          <p:blipFill>
            <a:blip r:embed="rId2" cstate="print"/>
            <a:stretch>
              <a:fillRect/>
            </a:stretch>
          </p:blipFill>
          <p:spPr>
            <a:xfrm>
              <a:off x="984524" y="2235677"/>
              <a:ext cx="3120347" cy="1541181"/>
            </a:xfrm>
            <a:prstGeom prst="rect">
              <a:avLst/>
            </a:prstGeom>
          </p:spPr>
        </p:pic>
        <p:pic>
          <p:nvPicPr>
            <p:cNvPr id="4" name="object 4"/>
            <p:cNvPicPr/>
            <p:nvPr/>
          </p:nvPicPr>
          <p:blipFill>
            <a:blip r:embed="rId3" cstate="print"/>
            <a:stretch>
              <a:fillRect/>
            </a:stretch>
          </p:blipFill>
          <p:spPr>
            <a:xfrm>
              <a:off x="1102481" y="2883684"/>
              <a:ext cx="975636" cy="989964"/>
            </a:xfrm>
            <a:prstGeom prst="rect">
              <a:avLst/>
            </a:prstGeom>
          </p:spPr>
        </p:pic>
      </p:grpSp>
      <p:pic>
        <p:nvPicPr>
          <p:cNvPr id="5" name="object 5"/>
          <p:cNvPicPr/>
          <p:nvPr/>
        </p:nvPicPr>
        <p:blipFill>
          <a:blip r:embed="rId4" cstate="print"/>
          <a:stretch>
            <a:fillRect/>
          </a:stretch>
        </p:blipFill>
        <p:spPr>
          <a:xfrm>
            <a:off x="2013916" y="1014350"/>
            <a:ext cx="1061570" cy="1005316"/>
          </a:xfrm>
          <a:prstGeom prst="rect">
            <a:avLst/>
          </a:prstGeom>
        </p:spPr>
      </p:pic>
      <p:sp>
        <p:nvSpPr>
          <p:cNvPr id="6" name="object 6"/>
          <p:cNvSpPr txBox="1"/>
          <p:nvPr/>
        </p:nvSpPr>
        <p:spPr>
          <a:xfrm>
            <a:off x="8799841" y="4064874"/>
            <a:ext cx="275590" cy="1008380"/>
          </a:xfrm>
          <a:prstGeom prst="rect">
            <a:avLst/>
          </a:prstGeom>
        </p:spPr>
        <p:txBody>
          <a:bodyPr vert="vert270" wrap="square" lIns="0" tIns="21590" rIns="0" bIns="0" rtlCol="0">
            <a:spAutoFit/>
          </a:bodyPr>
          <a:lstStyle/>
          <a:p>
            <a:pPr marL="12700">
              <a:lnSpc>
                <a:spcPct val="100000"/>
              </a:lnSpc>
              <a:spcBef>
                <a:spcPts val="170"/>
              </a:spcBef>
            </a:pPr>
            <a:r>
              <a:rPr sz="1500" spc="-10" dirty="0">
                <a:solidFill>
                  <a:srgbClr val="FFFFFF"/>
                </a:solidFill>
                <a:latin typeface="Calibri"/>
                <a:cs typeface="Calibri"/>
              </a:rPr>
              <a:t>@anilsaidso</a:t>
            </a:r>
            <a:endParaRPr sz="1500">
              <a:latin typeface="Calibri"/>
              <a:cs typeface="Calibri"/>
            </a:endParaRPr>
          </a:p>
        </p:txBody>
      </p:sp>
      <p:sp>
        <p:nvSpPr>
          <p:cNvPr id="7" name="object 7"/>
          <p:cNvSpPr txBox="1">
            <a:spLocks noGrp="1"/>
          </p:cNvSpPr>
          <p:nvPr>
            <p:ph type="title"/>
          </p:nvPr>
        </p:nvSpPr>
        <p:spPr>
          <a:xfrm>
            <a:off x="4663375" y="1299835"/>
            <a:ext cx="3287395" cy="2534027"/>
          </a:xfrm>
          <a:prstGeom prst="rect">
            <a:avLst/>
          </a:prstGeom>
        </p:spPr>
        <p:txBody>
          <a:bodyPr vert="horz" wrap="square" lIns="0" tIns="71120" rIns="0" bIns="0" rtlCol="0">
            <a:spAutoFit/>
          </a:bodyPr>
          <a:lstStyle/>
          <a:p>
            <a:pPr marL="12700">
              <a:lnSpc>
                <a:spcPct val="100000"/>
              </a:lnSpc>
              <a:spcBef>
                <a:spcPts val="560"/>
              </a:spcBef>
            </a:pPr>
            <a:r>
              <a:rPr lang="vi-VN" sz="4000" i="1" spc="-150" dirty="0">
                <a:solidFill>
                  <a:srgbClr val="FFE400"/>
                </a:solidFill>
                <a:latin typeface="Calibri"/>
                <a:cs typeface="Calibri"/>
              </a:rPr>
              <a:t>máy chủ</a:t>
            </a:r>
            <a:br>
              <a:rPr lang="vi-VN" sz="4000" i="1" spc="-150" dirty="0">
                <a:solidFill>
                  <a:srgbClr val="FFE400"/>
                </a:solidFill>
                <a:latin typeface="Calibri"/>
                <a:cs typeface="Calibri"/>
              </a:rPr>
            </a:br>
            <a:r>
              <a:rPr sz="4000" i="1" spc="-150" dirty="0">
                <a:solidFill>
                  <a:srgbClr val="FFE400"/>
                </a:solidFill>
                <a:latin typeface="Calibri"/>
                <a:cs typeface="Calibri"/>
              </a:rPr>
              <a:t>Lightning </a:t>
            </a:r>
            <a:br>
              <a:rPr lang="vi-VN" sz="4000" i="1" spc="320" dirty="0">
                <a:solidFill>
                  <a:srgbClr val="FFE400"/>
                </a:solidFill>
                <a:latin typeface="Calibri"/>
                <a:cs typeface="Calibri"/>
              </a:rPr>
            </a:br>
            <a:r>
              <a:rPr lang="vi-VN" sz="2000" dirty="0">
                <a:solidFill>
                  <a:srgbClr val="FFFFFF"/>
                </a:solidFill>
                <a:latin typeface="Tahoma"/>
                <a:cs typeface="Tahoma"/>
              </a:rPr>
              <a:t>Thiết bị tải và vận hành phần mềm cụ thể để kết nối và tương tác với mạng Lightning</a:t>
            </a:r>
            <a:r>
              <a:rPr sz="2000" spc="-10" dirty="0">
                <a:solidFill>
                  <a:srgbClr val="FFFFFF"/>
                </a:solidFill>
                <a:latin typeface="Tahoma"/>
                <a:cs typeface="Tahoma"/>
              </a:rPr>
              <a:t>.</a:t>
            </a:r>
            <a:endParaRPr sz="2000" dirty="0">
              <a:latin typeface="Tahoma"/>
              <a:cs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18974" y="1622221"/>
            <a:ext cx="4240530" cy="3521710"/>
            <a:chOff x="4518974" y="1622221"/>
            <a:chExt cx="4240530" cy="3521710"/>
          </a:xfrm>
        </p:grpSpPr>
        <p:pic>
          <p:nvPicPr>
            <p:cNvPr id="3" name="object 3"/>
            <p:cNvPicPr/>
            <p:nvPr/>
          </p:nvPicPr>
          <p:blipFill>
            <a:blip r:embed="rId2" cstate="print"/>
            <a:stretch>
              <a:fillRect/>
            </a:stretch>
          </p:blipFill>
          <p:spPr>
            <a:xfrm>
              <a:off x="4518974" y="1622221"/>
              <a:ext cx="4240450" cy="3521278"/>
            </a:xfrm>
            <a:prstGeom prst="rect">
              <a:avLst/>
            </a:prstGeom>
          </p:spPr>
        </p:pic>
        <p:sp>
          <p:nvSpPr>
            <p:cNvPr id="4" name="object 4"/>
            <p:cNvSpPr/>
            <p:nvPr/>
          </p:nvSpPr>
          <p:spPr>
            <a:xfrm>
              <a:off x="5097499" y="2694374"/>
              <a:ext cx="3083560" cy="775335"/>
            </a:xfrm>
            <a:custGeom>
              <a:avLst/>
              <a:gdLst/>
              <a:ahLst/>
              <a:cxnLst/>
              <a:rect l="l" t="t" r="r" b="b"/>
              <a:pathLst>
                <a:path w="3083559" h="775335">
                  <a:moveTo>
                    <a:pt x="2954247" y="774899"/>
                  </a:moveTo>
                  <a:lnTo>
                    <a:pt x="129152" y="774899"/>
                  </a:lnTo>
                  <a:lnTo>
                    <a:pt x="78880" y="764750"/>
                  </a:lnTo>
                  <a:lnTo>
                    <a:pt x="37827" y="737072"/>
                  </a:lnTo>
                  <a:lnTo>
                    <a:pt x="10149" y="696019"/>
                  </a:lnTo>
                  <a:lnTo>
                    <a:pt x="0" y="645747"/>
                  </a:lnTo>
                  <a:lnTo>
                    <a:pt x="0" y="129152"/>
                  </a:lnTo>
                  <a:lnTo>
                    <a:pt x="10149" y="78880"/>
                  </a:lnTo>
                  <a:lnTo>
                    <a:pt x="37827" y="37827"/>
                  </a:lnTo>
                  <a:lnTo>
                    <a:pt x="78880" y="10149"/>
                  </a:lnTo>
                  <a:lnTo>
                    <a:pt x="129152" y="0"/>
                  </a:lnTo>
                  <a:lnTo>
                    <a:pt x="2954247" y="0"/>
                  </a:lnTo>
                  <a:lnTo>
                    <a:pt x="3003672" y="9831"/>
                  </a:lnTo>
                  <a:lnTo>
                    <a:pt x="3045571" y="37827"/>
                  </a:lnTo>
                  <a:lnTo>
                    <a:pt x="3073568" y="79728"/>
                  </a:lnTo>
                  <a:lnTo>
                    <a:pt x="3083399" y="129152"/>
                  </a:lnTo>
                  <a:lnTo>
                    <a:pt x="3083399" y="645747"/>
                  </a:lnTo>
                  <a:lnTo>
                    <a:pt x="3073250" y="696019"/>
                  </a:lnTo>
                  <a:lnTo>
                    <a:pt x="3045572" y="737072"/>
                  </a:lnTo>
                  <a:lnTo>
                    <a:pt x="3004519" y="764750"/>
                  </a:lnTo>
                  <a:lnTo>
                    <a:pt x="2954247" y="774899"/>
                  </a:lnTo>
                  <a:close/>
                </a:path>
              </a:pathLst>
            </a:custGeom>
            <a:solidFill>
              <a:srgbClr val="FF9900"/>
            </a:solidFill>
          </p:spPr>
          <p:txBody>
            <a:bodyPr wrap="square" lIns="0" tIns="0" rIns="0" bIns="0" rtlCol="0"/>
            <a:lstStyle/>
            <a:p>
              <a:endParaRPr/>
            </a:p>
          </p:txBody>
        </p:sp>
        <p:sp>
          <p:nvSpPr>
            <p:cNvPr id="5" name="object 5"/>
            <p:cNvSpPr/>
            <p:nvPr/>
          </p:nvSpPr>
          <p:spPr>
            <a:xfrm>
              <a:off x="5097499" y="3814874"/>
              <a:ext cx="3083560" cy="775335"/>
            </a:xfrm>
            <a:custGeom>
              <a:avLst/>
              <a:gdLst/>
              <a:ahLst/>
              <a:cxnLst/>
              <a:rect l="l" t="t" r="r" b="b"/>
              <a:pathLst>
                <a:path w="3083559" h="775335">
                  <a:moveTo>
                    <a:pt x="2954247" y="774899"/>
                  </a:moveTo>
                  <a:lnTo>
                    <a:pt x="129152" y="774899"/>
                  </a:lnTo>
                  <a:lnTo>
                    <a:pt x="78880" y="764750"/>
                  </a:lnTo>
                  <a:lnTo>
                    <a:pt x="37827" y="737072"/>
                  </a:lnTo>
                  <a:lnTo>
                    <a:pt x="10149" y="696019"/>
                  </a:lnTo>
                  <a:lnTo>
                    <a:pt x="0" y="645747"/>
                  </a:lnTo>
                  <a:lnTo>
                    <a:pt x="0" y="129152"/>
                  </a:lnTo>
                  <a:lnTo>
                    <a:pt x="10149" y="78880"/>
                  </a:lnTo>
                  <a:lnTo>
                    <a:pt x="37827" y="37827"/>
                  </a:lnTo>
                  <a:lnTo>
                    <a:pt x="78880" y="10149"/>
                  </a:lnTo>
                  <a:lnTo>
                    <a:pt x="129152" y="0"/>
                  </a:lnTo>
                  <a:lnTo>
                    <a:pt x="2954247" y="0"/>
                  </a:lnTo>
                  <a:lnTo>
                    <a:pt x="3003672" y="9831"/>
                  </a:lnTo>
                  <a:lnTo>
                    <a:pt x="3045571" y="37827"/>
                  </a:lnTo>
                  <a:lnTo>
                    <a:pt x="3073568" y="79728"/>
                  </a:lnTo>
                  <a:lnTo>
                    <a:pt x="3083399" y="129152"/>
                  </a:lnTo>
                  <a:lnTo>
                    <a:pt x="3083399" y="645747"/>
                  </a:lnTo>
                  <a:lnTo>
                    <a:pt x="3073250" y="696019"/>
                  </a:lnTo>
                  <a:lnTo>
                    <a:pt x="3045572" y="737072"/>
                  </a:lnTo>
                  <a:lnTo>
                    <a:pt x="3004519" y="764750"/>
                  </a:lnTo>
                  <a:lnTo>
                    <a:pt x="2954247" y="774899"/>
                  </a:lnTo>
                  <a:close/>
                </a:path>
              </a:pathLst>
            </a:custGeom>
            <a:solidFill>
              <a:srgbClr val="F6D01C"/>
            </a:solidFill>
          </p:spPr>
          <p:txBody>
            <a:bodyPr wrap="square" lIns="0" tIns="0" rIns="0" bIns="0" rtlCol="0"/>
            <a:lstStyle/>
            <a:p>
              <a:endParaRPr/>
            </a:p>
          </p:txBody>
        </p:sp>
      </p:grpSp>
      <p:sp>
        <p:nvSpPr>
          <p:cNvPr id="6" name="object 6"/>
          <p:cNvSpPr txBox="1"/>
          <p:nvPr/>
        </p:nvSpPr>
        <p:spPr>
          <a:xfrm>
            <a:off x="5170525" y="2396881"/>
            <a:ext cx="880744" cy="299720"/>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FF9900"/>
                </a:solidFill>
                <a:latin typeface="Calibri"/>
                <a:cs typeface="Calibri"/>
              </a:rPr>
              <a:t>Savings</a:t>
            </a:r>
            <a:endParaRPr sz="1800">
              <a:latin typeface="Calibri"/>
              <a:cs typeface="Calibri"/>
            </a:endParaRPr>
          </a:p>
        </p:txBody>
      </p:sp>
      <p:sp>
        <p:nvSpPr>
          <p:cNvPr id="7" name="object 7"/>
          <p:cNvSpPr txBox="1"/>
          <p:nvPr/>
        </p:nvSpPr>
        <p:spPr>
          <a:xfrm>
            <a:off x="5170525" y="3522231"/>
            <a:ext cx="1052830" cy="299720"/>
          </a:xfrm>
          <a:prstGeom prst="rect">
            <a:avLst/>
          </a:prstGeom>
        </p:spPr>
        <p:txBody>
          <a:bodyPr vert="horz" wrap="square" lIns="0" tIns="12700" rIns="0" bIns="0" rtlCol="0">
            <a:spAutoFit/>
          </a:bodyPr>
          <a:lstStyle/>
          <a:p>
            <a:pPr marL="12700">
              <a:lnSpc>
                <a:spcPct val="100000"/>
              </a:lnSpc>
              <a:spcBef>
                <a:spcPts val="100"/>
              </a:spcBef>
            </a:pPr>
            <a:r>
              <a:rPr sz="1800" b="1" spc="130" dirty="0">
                <a:solidFill>
                  <a:srgbClr val="F6D01C"/>
                </a:solidFill>
                <a:latin typeface="Calibri"/>
                <a:cs typeface="Calibri"/>
              </a:rPr>
              <a:t>Spending</a:t>
            </a:r>
            <a:endParaRPr sz="1800">
              <a:latin typeface="Calibri"/>
              <a:cs typeface="Calibri"/>
            </a:endParaRPr>
          </a:p>
        </p:txBody>
      </p:sp>
      <p:sp>
        <p:nvSpPr>
          <p:cNvPr id="8" name="object 8"/>
          <p:cNvSpPr txBox="1"/>
          <p:nvPr/>
        </p:nvSpPr>
        <p:spPr>
          <a:xfrm>
            <a:off x="6332362" y="2757179"/>
            <a:ext cx="1776095" cy="1711960"/>
          </a:xfrm>
          <a:prstGeom prst="rect">
            <a:avLst/>
          </a:prstGeom>
        </p:spPr>
        <p:txBody>
          <a:bodyPr vert="horz" wrap="square" lIns="0" tIns="12700" rIns="0" bIns="0" rtlCol="0">
            <a:spAutoFit/>
          </a:bodyPr>
          <a:lstStyle/>
          <a:p>
            <a:pPr marR="5715" algn="r">
              <a:lnSpc>
                <a:spcPct val="100000"/>
              </a:lnSpc>
              <a:spcBef>
                <a:spcPts val="100"/>
              </a:spcBef>
            </a:pPr>
            <a:r>
              <a:rPr sz="3700" spc="-20" dirty="0">
                <a:solidFill>
                  <a:srgbClr val="FFFFFF"/>
                </a:solidFill>
                <a:latin typeface="Arial"/>
                <a:cs typeface="Arial"/>
              </a:rPr>
              <a:t>2.56</a:t>
            </a:r>
            <a:endParaRPr sz="3700">
              <a:latin typeface="Arial"/>
              <a:cs typeface="Arial"/>
            </a:endParaRPr>
          </a:p>
          <a:p>
            <a:pPr>
              <a:lnSpc>
                <a:spcPct val="100000"/>
              </a:lnSpc>
              <a:spcBef>
                <a:spcPts val="140"/>
              </a:spcBef>
            </a:pPr>
            <a:endParaRPr sz="3700">
              <a:latin typeface="Arial"/>
              <a:cs typeface="Arial"/>
            </a:endParaRPr>
          </a:p>
          <a:p>
            <a:pPr marR="5080" algn="r">
              <a:lnSpc>
                <a:spcPct val="100000"/>
              </a:lnSpc>
            </a:pPr>
            <a:r>
              <a:rPr sz="3700" spc="35" dirty="0">
                <a:latin typeface="Arial"/>
                <a:cs typeface="Arial"/>
              </a:rPr>
              <a:t>745,000</a:t>
            </a:r>
            <a:endParaRPr sz="3700">
              <a:latin typeface="Arial"/>
              <a:cs typeface="Arial"/>
            </a:endParaRPr>
          </a:p>
        </p:txBody>
      </p:sp>
      <p:grpSp>
        <p:nvGrpSpPr>
          <p:cNvPr id="9" name="object 9"/>
          <p:cNvGrpSpPr/>
          <p:nvPr/>
        </p:nvGrpSpPr>
        <p:grpSpPr>
          <a:xfrm>
            <a:off x="5174925" y="2849197"/>
            <a:ext cx="1979295" cy="1561465"/>
            <a:chOff x="5174925" y="2849197"/>
            <a:chExt cx="1979295" cy="1561465"/>
          </a:xfrm>
        </p:grpSpPr>
        <p:pic>
          <p:nvPicPr>
            <p:cNvPr id="10" name="object 10"/>
            <p:cNvPicPr/>
            <p:nvPr/>
          </p:nvPicPr>
          <p:blipFill>
            <a:blip r:embed="rId3" cstate="print"/>
            <a:stretch>
              <a:fillRect/>
            </a:stretch>
          </p:blipFill>
          <p:spPr>
            <a:xfrm>
              <a:off x="5967950" y="3994064"/>
              <a:ext cx="416525" cy="416525"/>
            </a:xfrm>
            <a:prstGeom prst="rect">
              <a:avLst/>
            </a:prstGeom>
          </p:spPr>
        </p:pic>
        <p:pic>
          <p:nvPicPr>
            <p:cNvPr id="11" name="object 11"/>
            <p:cNvPicPr/>
            <p:nvPr/>
          </p:nvPicPr>
          <p:blipFill>
            <a:blip r:embed="rId4" cstate="print"/>
            <a:stretch>
              <a:fillRect/>
            </a:stretch>
          </p:blipFill>
          <p:spPr>
            <a:xfrm>
              <a:off x="6737150" y="2894374"/>
              <a:ext cx="416524" cy="416524"/>
            </a:xfrm>
            <a:prstGeom prst="rect">
              <a:avLst/>
            </a:prstGeom>
          </p:spPr>
        </p:pic>
        <p:pic>
          <p:nvPicPr>
            <p:cNvPr id="12" name="object 12"/>
            <p:cNvPicPr/>
            <p:nvPr/>
          </p:nvPicPr>
          <p:blipFill>
            <a:blip r:embed="rId5" cstate="print"/>
            <a:stretch>
              <a:fillRect/>
            </a:stretch>
          </p:blipFill>
          <p:spPr>
            <a:xfrm>
              <a:off x="5174925" y="3994062"/>
              <a:ext cx="416524" cy="416524"/>
            </a:xfrm>
            <a:prstGeom prst="rect">
              <a:avLst/>
            </a:prstGeom>
          </p:spPr>
        </p:pic>
        <p:pic>
          <p:nvPicPr>
            <p:cNvPr id="13" name="object 13"/>
            <p:cNvPicPr/>
            <p:nvPr/>
          </p:nvPicPr>
          <p:blipFill>
            <a:blip r:embed="rId6" cstate="print"/>
            <a:stretch>
              <a:fillRect/>
            </a:stretch>
          </p:blipFill>
          <p:spPr>
            <a:xfrm>
              <a:off x="5215725" y="2849197"/>
              <a:ext cx="461699" cy="461699"/>
            </a:xfrm>
            <a:prstGeom prst="rect">
              <a:avLst/>
            </a:prstGeom>
          </p:spPr>
        </p:pic>
      </p:grpSp>
      <p:sp>
        <p:nvSpPr>
          <p:cNvPr id="14" name="object 14"/>
          <p:cNvSpPr txBox="1"/>
          <p:nvPr/>
        </p:nvSpPr>
        <p:spPr>
          <a:xfrm>
            <a:off x="8799841" y="4064949"/>
            <a:ext cx="275590" cy="1008380"/>
          </a:xfrm>
          <a:prstGeom prst="rect">
            <a:avLst/>
          </a:prstGeom>
        </p:spPr>
        <p:txBody>
          <a:bodyPr vert="vert270" wrap="square" lIns="0" tIns="21590" rIns="0" bIns="0" rtlCol="0">
            <a:spAutoFit/>
          </a:bodyPr>
          <a:lstStyle/>
          <a:p>
            <a:pPr marL="12700">
              <a:lnSpc>
                <a:spcPct val="100000"/>
              </a:lnSpc>
              <a:spcBef>
                <a:spcPts val="170"/>
              </a:spcBef>
            </a:pPr>
            <a:r>
              <a:rPr sz="1500" spc="-10" dirty="0">
                <a:solidFill>
                  <a:srgbClr val="FFFFFF"/>
                </a:solidFill>
                <a:latin typeface="Calibri"/>
                <a:cs typeface="Calibri"/>
              </a:rPr>
              <a:t>@anilsaidso</a:t>
            </a:r>
            <a:endParaRPr sz="1500">
              <a:latin typeface="Calibri"/>
              <a:cs typeface="Calibri"/>
            </a:endParaRPr>
          </a:p>
        </p:txBody>
      </p:sp>
      <p:sp>
        <p:nvSpPr>
          <p:cNvPr id="15" name="object 15"/>
          <p:cNvSpPr txBox="1">
            <a:spLocks noGrp="1"/>
          </p:cNvSpPr>
          <p:nvPr>
            <p:ph type="title"/>
          </p:nvPr>
        </p:nvSpPr>
        <p:spPr>
          <a:xfrm>
            <a:off x="640475" y="1166924"/>
            <a:ext cx="3199130" cy="2759089"/>
          </a:xfrm>
          <a:prstGeom prst="rect">
            <a:avLst/>
          </a:prstGeom>
        </p:spPr>
        <p:txBody>
          <a:bodyPr vert="horz" wrap="square" lIns="0" tIns="12700" rIns="0" bIns="0" rtlCol="0">
            <a:spAutoFit/>
          </a:bodyPr>
          <a:lstStyle/>
          <a:p>
            <a:pPr marL="12700" marR="695960">
              <a:lnSpc>
                <a:spcPct val="100000"/>
              </a:lnSpc>
              <a:spcBef>
                <a:spcPts val="100"/>
              </a:spcBef>
            </a:pPr>
            <a:r>
              <a:rPr lang="vi-VN" sz="5000" i="1" spc="-150" dirty="0">
                <a:solidFill>
                  <a:srgbClr val="FFE400"/>
                </a:solidFill>
                <a:latin typeface="Calibri"/>
                <a:cs typeface="Calibri"/>
              </a:rPr>
              <a:t>Ví </a:t>
            </a:r>
            <a:r>
              <a:rPr sz="5000" i="1" spc="-150" dirty="0">
                <a:solidFill>
                  <a:srgbClr val="FFE400"/>
                </a:solidFill>
                <a:latin typeface="Calibri"/>
                <a:cs typeface="Calibri"/>
              </a:rPr>
              <a:t>Lightning</a:t>
            </a:r>
            <a:endParaRPr sz="5000" spc="-150" dirty="0">
              <a:latin typeface="Calibri"/>
              <a:cs typeface="Calibri"/>
            </a:endParaRPr>
          </a:p>
          <a:p>
            <a:pPr marL="12700" marR="5080">
              <a:lnSpc>
                <a:spcPts val="2250"/>
              </a:lnSpc>
              <a:spcBef>
                <a:spcPts val="375"/>
              </a:spcBef>
            </a:pPr>
            <a:r>
              <a:rPr lang="vi-VN" sz="1900" spc="65" dirty="0">
                <a:solidFill>
                  <a:srgbClr val="FFFFFF"/>
                </a:solidFill>
                <a:latin typeface="Tahoma"/>
                <a:cs typeface="Tahoma"/>
              </a:rPr>
              <a:t>Ví </a:t>
            </a:r>
            <a:r>
              <a:rPr sz="1900" dirty="0">
                <a:solidFill>
                  <a:srgbClr val="FFFFFF"/>
                </a:solidFill>
                <a:latin typeface="Tahoma"/>
                <a:cs typeface="Tahoma"/>
              </a:rPr>
              <a:t>lightning</a:t>
            </a:r>
            <a:r>
              <a:rPr sz="1900" spc="55" dirty="0">
                <a:solidFill>
                  <a:srgbClr val="FFFFFF"/>
                </a:solidFill>
                <a:latin typeface="Tahoma"/>
                <a:cs typeface="Tahoma"/>
              </a:rPr>
              <a:t> </a:t>
            </a:r>
            <a:r>
              <a:rPr lang="vi-VN" sz="1900" spc="55" dirty="0">
                <a:solidFill>
                  <a:srgbClr val="FFFFFF"/>
                </a:solidFill>
                <a:latin typeface="Tahoma"/>
                <a:cs typeface="Tahoma"/>
              </a:rPr>
              <a:t>luôn</a:t>
            </a:r>
            <a:r>
              <a:rPr lang="vi-VN" sz="1900" spc="75" dirty="0">
                <a:solidFill>
                  <a:srgbClr val="FFFFFF"/>
                </a:solidFill>
                <a:latin typeface="Tahoma"/>
                <a:cs typeface="Tahoma"/>
              </a:rPr>
              <a:t> ở trạng thái kết nối</a:t>
            </a:r>
            <a:r>
              <a:rPr sz="1900" spc="-155" dirty="0">
                <a:solidFill>
                  <a:srgbClr val="FFFFFF"/>
                </a:solidFill>
                <a:latin typeface="Tahoma"/>
                <a:cs typeface="Tahoma"/>
              </a:rPr>
              <a:t>.</a:t>
            </a:r>
            <a:r>
              <a:rPr sz="1900" spc="40" dirty="0">
                <a:solidFill>
                  <a:srgbClr val="FFFFFF"/>
                </a:solidFill>
                <a:latin typeface="Tahoma"/>
                <a:cs typeface="Tahoma"/>
              </a:rPr>
              <a:t> </a:t>
            </a:r>
            <a:br>
              <a:rPr lang="vi-VN" sz="1900" spc="40" dirty="0">
                <a:solidFill>
                  <a:srgbClr val="FFFFFF"/>
                </a:solidFill>
                <a:latin typeface="Tahoma"/>
                <a:cs typeface="Tahoma"/>
              </a:rPr>
            </a:br>
            <a:r>
              <a:rPr lang="vi-VN" sz="1900" spc="40" dirty="0">
                <a:solidFill>
                  <a:srgbClr val="FFFFFF"/>
                </a:solidFill>
                <a:latin typeface="Tahoma"/>
                <a:cs typeface="Tahoma"/>
              </a:rPr>
              <a:t>* Không nên trữ nhiều bitcoin trong ví này</a:t>
            </a:r>
            <a:r>
              <a:rPr sz="1900" spc="-10" dirty="0">
                <a:solidFill>
                  <a:srgbClr val="FFFFFF"/>
                </a:solidFill>
                <a:latin typeface="Tahoma"/>
                <a:cs typeface="Tahoma"/>
              </a:rPr>
              <a:t>.</a:t>
            </a:r>
            <a:endParaRPr sz="1900" dirty="0">
              <a:latin typeface="Tahoma"/>
              <a:cs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3525" y="2098197"/>
            <a:ext cx="2533650" cy="1404620"/>
            <a:chOff x="263525" y="2098197"/>
            <a:chExt cx="2533650" cy="1404620"/>
          </a:xfrm>
        </p:grpSpPr>
        <p:pic>
          <p:nvPicPr>
            <p:cNvPr id="3" name="object 3"/>
            <p:cNvPicPr/>
            <p:nvPr/>
          </p:nvPicPr>
          <p:blipFill>
            <a:blip r:embed="rId2" cstate="print"/>
            <a:stretch>
              <a:fillRect/>
            </a:stretch>
          </p:blipFill>
          <p:spPr>
            <a:xfrm>
              <a:off x="263525" y="2098197"/>
              <a:ext cx="2533447" cy="1321318"/>
            </a:xfrm>
            <a:prstGeom prst="rect">
              <a:avLst/>
            </a:prstGeom>
          </p:spPr>
        </p:pic>
        <p:pic>
          <p:nvPicPr>
            <p:cNvPr id="4" name="object 4"/>
            <p:cNvPicPr/>
            <p:nvPr/>
          </p:nvPicPr>
          <p:blipFill>
            <a:blip r:embed="rId3" cstate="print"/>
            <a:stretch>
              <a:fillRect/>
            </a:stretch>
          </p:blipFill>
          <p:spPr>
            <a:xfrm>
              <a:off x="359295" y="2653760"/>
              <a:ext cx="792130" cy="848736"/>
            </a:xfrm>
            <a:prstGeom prst="rect">
              <a:avLst/>
            </a:prstGeom>
          </p:spPr>
        </p:pic>
      </p:grpSp>
      <p:grpSp>
        <p:nvGrpSpPr>
          <p:cNvPr id="5" name="object 5"/>
          <p:cNvGrpSpPr/>
          <p:nvPr/>
        </p:nvGrpSpPr>
        <p:grpSpPr>
          <a:xfrm>
            <a:off x="6306175" y="2132910"/>
            <a:ext cx="2533650" cy="1404620"/>
            <a:chOff x="6306175" y="2132910"/>
            <a:chExt cx="2533650" cy="1404620"/>
          </a:xfrm>
        </p:grpSpPr>
        <p:pic>
          <p:nvPicPr>
            <p:cNvPr id="6" name="object 6"/>
            <p:cNvPicPr/>
            <p:nvPr/>
          </p:nvPicPr>
          <p:blipFill>
            <a:blip r:embed="rId2" cstate="print"/>
            <a:stretch>
              <a:fillRect/>
            </a:stretch>
          </p:blipFill>
          <p:spPr>
            <a:xfrm>
              <a:off x="6306175" y="2132910"/>
              <a:ext cx="2533447" cy="1321318"/>
            </a:xfrm>
            <a:prstGeom prst="rect">
              <a:avLst/>
            </a:prstGeom>
          </p:spPr>
        </p:pic>
        <p:pic>
          <p:nvPicPr>
            <p:cNvPr id="7" name="object 7"/>
            <p:cNvPicPr/>
            <p:nvPr/>
          </p:nvPicPr>
          <p:blipFill>
            <a:blip r:embed="rId3" cstate="print"/>
            <a:stretch>
              <a:fillRect/>
            </a:stretch>
          </p:blipFill>
          <p:spPr>
            <a:xfrm>
              <a:off x="6401945" y="2688473"/>
              <a:ext cx="792130" cy="848736"/>
            </a:xfrm>
            <a:prstGeom prst="rect">
              <a:avLst/>
            </a:prstGeom>
          </p:spPr>
        </p:pic>
      </p:grpSp>
      <p:pic>
        <p:nvPicPr>
          <p:cNvPr id="8" name="object 8"/>
          <p:cNvPicPr/>
          <p:nvPr/>
        </p:nvPicPr>
        <p:blipFill>
          <a:blip r:embed="rId4" cstate="print"/>
          <a:stretch>
            <a:fillRect/>
          </a:stretch>
        </p:blipFill>
        <p:spPr>
          <a:xfrm>
            <a:off x="1099300" y="1051105"/>
            <a:ext cx="861900" cy="861900"/>
          </a:xfrm>
          <a:prstGeom prst="rect">
            <a:avLst/>
          </a:prstGeom>
        </p:spPr>
      </p:pic>
      <p:pic>
        <p:nvPicPr>
          <p:cNvPr id="9" name="object 9"/>
          <p:cNvPicPr/>
          <p:nvPr/>
        </p:nvPicPr>
        <p:blipFill>
          <a:blip r:embed="rId5" cstate="print"/>
          <a:stretch>
            <a:fillRect/>
          </a:stretch>
        </p:blipFill>
        <p:spPr>
          <a:xfrm>
            <a:off x="7141950" y="1051100"/>
            <a:ext cx="861900" cy="861900"/>
          </a:xfrm>
          <a:prstGeom prst="rect">
            <a:avLst/>
          </a:prstGeom>
        </p:spPr>
      </p:pic>
      <p:sp>
        <p:nvSpPr>
          <p:cNvPr id="10" name="object 10"/>
          <p:cNvSpPr txBox="1"/>
          <p:nvPr/>
        </p:nvSpPr>
        <p:spPr>
          <a:xfrm>
            <a:off x="8799841" y="4064874"/>
            <a:ext cx="275590" cy="1008380"/>
          </a:xfrm>
          <a:prstGeom prst="rect">
            <a:avLst/>
          </a:prstGeom>
        </p:spPr>
        <p:txBody>
          <a:bodyPr vert="vert270" wrap="square" lIns="0" tIns="21590" rIns="0" bIns="0" rtlCol="0">
            <a:spAutoFit/>
          </a:bodyPr>
          <a:lstStyle/>
          <a:p>
            <a:pPr marL="12700">
              <a:lnSpc>
                <a:spcPct val="100000"/>
              </a:lnSpc>
              <a:spcBef>
                <a:spcPts val="170"/>
              </a:spcBef>
            </a:pPr>
            <a:r>
              <a:rPr sz="1500" spc="-10" dirty="0">
                <a:solidFill>
                  <a:srgbClr val="FFFFFF"/>
                </a:solidFill>
                <a:latin typeface="Calibri"/>
                <a:cs typeface="Calibri"/>
              </a:rPr>
              <a:t>@anilsaidso</a:t>
            </a:r>
            <a:endParaRPr sz="1500">
              <a:latin typeface="Calibri"/>
              <a:cs typeface="Calibri"/>
            </a:endParaRPr>
          </a:p>
        </p:txBody>
      </p:sp>
      <p:grpSp>
        <p:nvGrpSpPr>
          <p:cNvPr id="11" name="object 11"/>
          <p:cNvGrpSpPr/>
          <p:nvPr/>
        </p:nvGrpSpPr>
        <p:grpSpPr>
          <a:xfrm>
            <a:off x="2934724" y="2802612"/>
            <a:ext cx="3290570" cy="551180"/>
            <a:chOff x="2934724" y="2802612"/>
            <a:chExt cx="3290570" cy="551180"/>
          </a:xfrm>
        </p:grpSpPr>
        <p:sp>
          <p:nvSpPr>
            <p:cNvPr id="12" name="object 12"/>
            <p:cNvSpPr/>
            <p:nvPr/>
          </p:nvSpPr>
          <p:spPr>
            <a:xfrm>
              <a:off x="3030699" y="3094224"/>
              <a:ext cx="3098800" cy="0"/>
            </a:xfrm>
            <a:custGeom>
              <a:avLst/>
              <a:gdLst/>
              <a:ahLst/>
              <a:cxnLst/>
              <a:rect l="l" t="t" r="r" b="b"/>
              <a:pathLst>
                <a:path w="3098800">
                  <a:moveTo>
                    <a:pt x="0" y="0"/>
                  </a:moveTo>
                  <a:lnTo>
                    <a:pt x="3098399" y="0"/>
                  </a:lnTo>
                </a:path>
              </a:pathLst>
            </a:custGeom>
            <a:ln w="19049">
              <a:solidFill>
                <a:srgbClr val="FFE400"/>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2934724" y="3053234"/>
              <a:ext cx="105500" cy="81980"/>
            </a:xfrm>
            <a:prstGeom prst="rect">
              <a:avLst/>
            </a:prstGeom>
          </p:spPr>
        </p:pic>
        <p:pic>
          <p:nvPicPr>
            <p:cNvPr id="14" name="object 14"/>
            <p:cNvPicPr/>
            <p:nvPr/>
          </p:nvPicPr>
          <p:blipFill>
            <a:blip r:embed="rId7" cstate="print"/>
            <a:stretch>
              <a:fillRect/>
            </a:stretch>
          </p:blipFill>
          <p:spPr>
            <a:xfrm>
              <a:off x="6119574" y="3053234"/>
              <a:ext cx="105500" cy="81980"/>
            </a:xfrm>
            <a:prstGeom prst="rect">
              <a:avLst/>
            </a:prstGeom>
          </p:spPr>
        </p:pic>
        <p:sp>
          <p:nvSpPr>
            <p:cNvPr id="15" name="object 15"/>
            <p:cNvSpPr/>
            <p:nvPr/>
          </p:nvSpPr>
          <p:spPr>
            <a:xfrm>
              <a:off x="4582127" y="2807374"/>
              <a:ext cx="1357630" cy="541655"/>
            </a:xfrm>
            <a:custGeom>
              <a:avLst/>
              <a:gdLst/>
              <a:ahLst/>
              <a:cxnLst/>
              <a:rect l="l" t="t" r="r" b="b"/>
              <a:pathLst>
                <a:path w="1357629" h="541654">
                  <a:moveTo>
                    <a:pt x="1289324" y="541499"/>
                  </a:moveTo>
                  <a:lnTo>
                    <a:pt x="0" y="541499"/>
                  </a:lnTo>
                  <a:lnTo>
                    <a:pt x="17994" y="531828"/>
                  </a:lnTo>
                  <a:lnTo>
                    <a:pt x="34163" y="504534"/>
                  </a:lnTo>
                  <a:lnTo>
                    <a:pt x="47862" y="462199"/>
                  </a:lnTo>
                  <a:lnTo>
                    <a:pt x="58446" y="407402"/>
                  </a:lnTo>
                  <a:lnTo>
                    <a:pt x="65269" y="342726"/>
                  </a:lnTo>
                  <a:lnTo>
                    <a:pt x="67687" y="270749"/>
                  </a:lnTo>
                  <a:lnTo>
                    <a:pt x="65269" y="198773"/>
                  </a:lnTo>
                  <a:lnTo>
                    <a:pt x="58446" y="134097"/>
                  </a:lnTo>
                  <a:lnTo>
                    <a:pt x="47862" y="79300"/>
                  </a:lnTo>
                  <a:lnTo>
                    <a:pt x="34163" y="36965"/>
                  </a:lnTo>
                  <a:lnTo>
                    <a:pt x="0" y="0"/>
                  </a:lnTo>
                  <a:lnTo>
                    <a:pt x="1289324" y="0"/>
                  </a:lnTo>
                  <a:lnTo>
                    <a:pt x="1323488" y="36965"/>
                  </a:lnTo>
                  <a:lnTo>
                    <a:pt x="1337187" y="79300"/>
                  </a:lnTo>
                  <a:lnTo>
                    <a:pt x="1347771" y="134097"/>
                  </a:lnTo>
                  <a:lnTo>
                    <a:pt x="1354594" y="198773"/>
                  </a:lnTo>
                  <a:lnTo>
                    <a:pt x="1357012" y="270749"/>
                  </a:lnTo>
                  <a:lnTo>
                    <a:pt x="1354594" y="342726"/>
                  </a:lnTo>
                  <a:lnTo>
                    <a:pt x="1347771" y="407402"/>
                  </a:lnTo>
                  <a:lnTo>
                    <a:pt x="1337187" y="462199"/>
                  </a:lnTo>
                  <a:lnTo>
                    <a:pt x="1323488" y="504534"/>
                  </a:lnTo>
                  <a:lnTo>
                    <a:pt x="1307319" y="531828"/>
                  </a:lnTo>
                  <a:lnTo>
                    <a:pt x="1289324" y="541499"/>
                  </a:lnTo>
                  <a:close/>
                </a:path>
              </a:pathLst>
            </a:custGeom>
            <a:solidFill>
              <a:srgbClr val="FF595E"/>
            </a:solidFill>
          </p:spPr>
          <p:txBody>
            <a:bodyPr wrap="square" lIns="0" tIns="0" rIns="0" bIns="0" rtlCol="0"/>
            <a:lstStyle/>
            <a:p>
              <a:endParaRPr/>
            </a:p>
          </p:txBody>
        </p:sp>
        <p:sp>
          <p:nvSpPr>
            <p:cNvPr id="16" name="object 16"/>
            <p:cNvSpPr/>
            <p:nvPr/>
          </p:nvSpPr>
          <p:spPr>
            <a:xfrm>
              <a:off x="4514440" y="2807374"/>
              <a:ext cx="135890" cy="541655"/>
            </a:xfrm>
            <a:custGeom>
              <a:avLst/>
              <a:gdLst/>
              <a:ahLst/>
              <a:cxnLst/>
              <a:rect l="l" t="t" r="r" b="b"/>
              <a:pathLst>
                <a:path w="135889" h="541654">
                  <a:moveTo>
                    <a:pt x="67687" y="541499"/>
                  </a:moveTo>
                  <a:lnTo>
                    <a:pt x="33524" y="504534"/>
                  </a:lnTo>
                  <a:lnTo>
                    <a:pt x="19825" y="462199"/>
                  </a:lnTo>
                  <a:lnTo>
                    <a:pt x="9241" y="407402"/>
                  </a:lnTo>
                  <a:lnTo>
                    <a:pt x="2417" y="342726"/>
                  </a:lnTo>
                  <a:lnTo>
                    <a:pt x="0" y="270749"/>
                  </a:lnTo>
                  <a:lnTo>
                    <a:pt x="2417" y="198773"/>
                  </a:lnTo>
                  <a:lnTo>
                    <a:pt x="9241" y="134097"/>
                  </a:lnTo>
                  <a:lnTo>
                    <a:pt x="19825" y="79300"/>
                  </a:lnTo>
                  <a:lnTo>
                    <a:pt x="33524" y="36965"/>
                  </a:lnTo>
                  <a:lnTo>
                    <a:pt x="67687" y="0"/>
                  </a:lnTo>
                  <a:lnTo>
                    <a:pt x="85681" y="9671"/>
                  </a:lnTo>
                  <a:lnTo>
                    <a:pt x="115549" y="79300"/>
                  </a:lnTo>
                  <a:lnTo>
                    <a:pt x="126133" y="134097"/>
                  </a:lnTo>
                  <a:lnTo>
                    <a:pt x="132957" y="198773"/>
                  </a:lnTo>
                  <a:lnTo>
                    <a:pt x="135374" y="270749"/>
                  </a:lnTo>
                  <a:lnTo>
                    <a:pt x="132957" y="342726"/>
                  </a:lnTo>
                  <a:lnTo>
                    <a:pt x="126133" y="407402"/>
                  </a:lnTo>
                  <a:lnTo>
                    <a:pt x="115549" y="462199"/>
                  </a:lnTo>
                  <a:lnTo>
                    <a:pt x="101850" y="504534"/>
                  </a:lnTo>
                  <a:lnTo>
                    <a:pt x="67687" y="541499"/>
                  </a:lnTo>
                  <a:close/>
                </a:path>
              </a:pathLst>
            </a:custGeom>
            <a:solidFill>
              <a:srgbClr val="FF9B9E"/>
            </a:solidFill>
          </p:spPr>
          <p:txBody>
            <a:bodyPr wrap="square" lIns="0" tIns="0" rIns="0" bIns="0" rtlCol="0"/>
            <a:lstStyle/>
            <a:p>
              <a:endParaRPr/>
            </a:p>
          </p:txBody>
        </p:sp>
        <p:sp>
          <p:nvSpPr>
            <p:cNvPr id="17" name="object 17"/>
            <p:cNvSpPr/>
            <p:nvPr/>
          </p:nvSpPr>
          <p:spPr>
            <a:xfrm>
              <a:off x="4514440" y="2807374"/>
              <a:ext cx="1424940" cy="541655"/>
            </a:xfrm>
            <a:custGeom>
              <a:avLst/>
              <a:gdLst/>
              <a:ahLst/>
              <a:cxnLst/>
              <a:rect l="l" t="t" r="r" b="b"/>
              <a:pathLst>
                <a:path w="1424939" h="541654">
                  <a:moveTo>
                    <a:pt x="67687" y="0"/>
                  </a:moveTo>
                  <a:lnTo>
                    <a:pt x="85681" y="9671"/>
                  </a:lnTo>
                  <a:lnTo>
                    <a:pt x="101850" y="36965"/>
                  </a:lnTo>
                  <a:lnTo>
                    <a:pt x="115549" y="79300"/>
                  </a:lnTo>
                  <a:lnTo>
                    <a:pt x="126133" y="134097"/>
                  </a:lnTo>
                  <a:lnTo>
                    <a:pt x="132957" y="198773"/>
                  </a:lnTo>
                  <a:lnTo>
                    <a:pt x="135374" y="270749"/>
                  </a:lnTo>
                  <a:lnTo>
                    <a:pt x="132957" y="342726"/>
                  </a:lnTo>
                  <a:lnTo>
                    <a:pt x="126133" y="407402"/>
                  </a:lnTo>
                  <a:lnTo>
                    <a:pt x="115549" y="462199"/>
                  </a:lnTo>
                  <a:lnTo>
                    <a:pt x="101850" y="504534"/>
                  </a:lnTo>
                  <a:lnTo>
                    <a:pt x="67687" y="541499"/>
                  </a:lnTo>
                  <a:lnTo>
                    <a:pt x="33524" y="504534"/>
                  </a:lnTo>
                  <a:lnTo>
                    <a:pt x="19825" y="462199"/>
                  </a:lnTo>
                  <a:lnTo>
                    <a:pt x="9241" y="407402"/>
                  </a:lnTo>
                  <a:lnTo>
                    <a:pt x="2417" y="342726"/>
                  </a:lnTo>
                  <a:lnTo>
                    <a:pt x="0" y="270749"/>
                  </a:lnTo>
                  <a:lnTo>
                    <a:pt x="2417" y="198773"/>
                  </a:lnTo>
                  <a:lnTo>
                    <a:pt x="9241" y="134097"/>
                  </a:lnTo>
                  <a:lnTo>
                    <a:pt x="19825" y="79300"/>
                  </a:lnTo>
                  <a:lnTo>
                    <a:pt x="33524" y="36965"/>
                  </a:lnTo>
                  <a:lnTo>
                    <a:pt x="67687" y="0"/>
                  </a:lnTo>
                  <a:lnTo>
                    <a:pt x="1357012" y="0"/>
                  </a:lnTo>
                  <a:lnTo>
                    <a:pt x="1391175" y="36965"/>
                  </a:lnTo>
                  <a:lnTo>
                    <a:pt x="1404874" y="79300"/>
                  </a:lnTo>
                  <a:lnTo>
                    <a:pt x="1415458" y="134097"/>
                  </a:lnTo>
                  <a:lnTo>
                    <a:pt x="1422282" y="198773"/>
                  </a:lnTo>
                  <a:lnTo>
                    <a:pt x="1424699" y="270749"/>
                  </a:lnTo>
                  <a:lnTo>
                    <a:pt x="1422282" y="342726"/>
                  </a:lnTo>
                  <a:lnTo>
                    <a:pt x="1415458" y="407402"/>
                  </a:lnTo>
                  <a:lnTo>
                    <a:pt x="1404874" y="462199"/>
                  </a:lnTo>
                  <a:lnTo>
                    <a:pt x="1391175" y="504534"/>
                  </a:lnTo>
                  <a:lnTo>
                    <a:pt x="1357012" y="541499"/>
                  </a:lnTo>
                  <a:lnTo>
                    <a:pt x="67687" y="541499"/>
                  </a:lnTo>
                </a:path>
              </a:pathLst>
            </a:custGeom>
            <a:ln w="9524">
              <a:solidFill>
                <a:srgbClr val="FFFFFF"/>
              </a:solidFill>
            </a:ln>
          </p:spPr>
          <p:txBody>
            <a:bodyPr wrap="square" lIns="0" tIns="0" rIns="0" bIns="0" rtlCol="0"/>
            <a:lstStyle/>
            <a:p>
              <a:endParaRPr/>
            </a:p>
          </p:txBody>
        </p:sp>
        <p:sp>
          <p:nvSpPr>
            <p:cNvPr id="18" name="object 18"/>
            <p:cNvSpPr/>
            <p:nvPr/>
          </p:nvSpPr>
          <p:spPr>
            <a:xfrm>
              <a:off x="3311212" y="2807374"/>
              <a:ext cx="1357630" cy="541655"/>
            </a:xfrm>
            <a:custGeom>
              <a:avLst/>
              <a:gdLst/>
              <a:ahLst/>
              <a:cxnLst/>
              <a:rect l="l" t="t" r="r" b="b"/>
              <a:pathLst>
                <a:path w="1357629" h="541654">
                  <a:moveTo>
                    <a:pt x="1289324" y="541499"/>
                  </a:moveTo>
                  <a:lnTo>
                    <a:pt x="0" y="541499"/>
                  </a:lnTo>
                  <a:lnTo>
                    <a:pt x="17994" y="531828"/>
                  </a:lnTo>
                  <a:lnTo>
                    <a:pt x="34163" y="504534"/>
                  </a:lnTo>
                  <a:lnTo>
                    <a:pt x="47862" y="462199"/>
                  </a:lnTo>
                  <a:lnTo>
                    <a:pt x="58446" y="407402"/>
                  </a:lnTo>
                  <a:lnTo>
                    <a:pt x="65269" y="342726"/>
                  </a:lnTo>
                  <a:lnTo>
                    <a:pt x="67687" y="270749"/>
                  </a:lnTo>
                  <a:lnTo>
                    <a:pt x="65269" y="198773"/>
                  </a:lnTo>
                  <a:lnTo>
                    <a:pt x="58446" y="134097"/>
                  </a:lnTo>
                  <a:lnTo>
                    <a:pt x="47862" y="79300"/>
                  </a:lnTo>
                  <a:lnTo>
                    <a:pt x="34163" y="36965"/>
                  </a:lnTo>
                  <a:lnTo>
                    <a:pt x="0" y="0"/>
                  </a:lnTo>
                  <a:lnTo>
                    <a:pt x="1289324" y="0"/>
                  </a:lnTo>
                  <a:lnTo>
                    <a:pt x="1323488" y="36965"/>
                  </a:lnTo>
                  <a:lnTo>
                    <a:pt x="1337187" y="79300"/>
                  </a:lnTo>
                  <a:lnTo>
                    <a:pt x="1347771" y="134097"/>
                  </a:lnTo>
                  <a:lnTo>
                    <a:pt x="1354594" y="198773"/>
                  </a:lnTo>
                  <a:lnTo>
                    <a:pt x="1357012" y="270749"/>
                  </a:lnTo>
                  <a:lnTo>
                    <a:pt x="1354594" y="342726"/>
                  </a:lnTo>
                  <a:lnTo>
                    <a:pt x="1347771" y="407402"/>
                  </a:lnTo>
                  <a:lnTo>
                    <a:pt x="1337187" y="462199"/>
                  </a:lnTo>
                  <a:lnTo>
                    <a:pt x="1323488" y="504534"/>
                  </a:lnTo>
                  <a:lnTo>
                    <a:pt x="1307319" y="531828"/>
                  </a:lnTo>
                  <a:lnTo>
                    <a:pt x="1289324" y="541499"/>
                  </a:lnTo>
                  <a:close/>
                </a:path>
              </a:pathLst>
            </a:custGeom>
            <a:solidFill>
              <a:srgbClr val="009EFF"/>
            </a:solidFill>
          </p:spPr>
          <p:txBody>
            <a:bodyPr wrap="square" lIns="0" tIns="0" rIns="0" bIns="0" rtlCol="0"/>
            <a:lstStyle/>
            <a:p>
              <a:endParaRPr/>
            </a:p>
          </p:txBody>
        </p:sp>
        <p:sp>
          <p:nvSpPr>
            <p:cNvPr id="19" name="object 19"/>
            <p:cNvSpPr/>
            <p:nvPr/>
          </p:nvSpPr>
          <p:spPr>
            <a:xfrm>
              <a:off x="3243524" y="2807374"/>
              <a:ext cx="135890" cy="541655"/>
            </a:xfrm>
            <a:custGeom>
              <a:avLst/>
              <a:gdLst/>
              <a:ahLst/>
              <a:cxnLst/>
              <a:rect l="l" t="t" r="r" b="b"/>
              <a:pathLst>
                <a:path w="135889" h="541654">
                  <a:moveTo>
                    <a:pt x="67687" y="541499"/>
                  </a:moveTo>
                  <a:lnTo>
                    <a:pt x="33524" y="504534"/>
                  </a:lnTo>
                  <a:lnTo>
                    <a:pt x="19825" y="462199"/>
                  </a:lnTo>
                  <a:lnTo>
                    <a:pt x="9241" y="407402"/>
                  </a:lnTo>
                  <a:lnTo>
                    <a:pt x="2417" y="342726"/>
                  </a:lnTo>
                  <a:lnTo>
                    <a:pt x="0" y="270749"/>
                  </a:lnTo>
                  <a:lnTo>
                    <a:pt x="2417" y="198773"/>
                  </a:lnTo>
                  <a:lnTo>
                    <a:pt x="9241" y="134097"/>
                  </a:lnTo>
                  <a:lnTo>
                    <a:pt x="19825" y="79300"/>
                  </a:lnTo>
                  <a:lnTo>
                    <a:pt x="33524" y="36965"/>
                  </a:lnTo>
                  <a:lnTo>
                    <a:pt x="67687" y="0"/>
                  </a:lnTo>
                  <a:lnTo>
                    <a:pt x="85681" y="9671"/>
                  </a:lnTo>
                  <a:lnTo>
                    <a:pt x="115549" y="79300"/>
                  </a:lnTo>
                  <a:lnTo>
                    <a:pt x="126133" y="134097"/>
                  </a:lnTo>
                  <a:lnTo>
                    <a:pt x="132957" y="198773"/>
                  </a:lnTo>
                  <a:lnTo>
                    <a:pt x="135374" y="270749"/>
                  </a:lnTo>
                  <a:lnTo>
                    <a:pt x="132957" y="342726"/>
                  </a:lnTo>
                  <a:lnTo>
                    <a:pt x="126133" y="407402"/>
                  </a:lnTo>
                  <a:lnTo>
                    <a:pt x="115549" y="462199"/>
                  </a:lnTo>
                  <a:lnTo>
                    <a:pt x="101850" y="504534"/>
                  </a:lnTo>
                  <a:lnTo>
                    <a:pt x="67687" y="541499"/>
                  </a:lnTo>
                  <a:close/>
                </a:path>
              </a:pathLst>
            </a:custGeom>
            <a:solidFill>
              <a:srgbClr val="66C4FF"/>
            </a:solidFill>
          </p:spPr>
          <p:txBody>
            <a:bodyPr wrap="square" lIns="0" tIns="0" rIns="0" bIns="0" rtlCol="0"/>
            <a:lstStyle/>
            <a:p>
              <a:endParaRPr/>
            </a:p>
          </p:txBody>
        </p:sp>
        <p:sp>
          <p:nvSpPr>
            <p:cNvPr id="20" name="object 20"/>
            <p:cNvSpPr/>
            <p:nvPr/>
          </p:nvSpPr>
          <p:spPr>
            <a:xfrm>
              <a:off x="3243524" y="2807374"/>
              <a:ext cx="1424940" cy="541655"/>
            </a:xfrm>
            <a:custGeom>
              <a:avLst/>
              <a:gdLst/>
              <a:ahLst/>
              <a:cxnLst/>
              <a:rect l="l" t="t" r="r" b="b"/>
              <a:pathLst>
                <a:path w="1424939" h="541654">
                  <a:moveTo>
                    <a:pt x="67687" y="0"/>
                  </a:moveTo>
                  <a:lnTo>
                    <a:pt x="85681" y="9671"/>
                  </a:lnTo>
                  <a:lnTo>
                    <a:pt x="101850" y="36965"/>
                  </a:lnTo>
                  <a:lnTo>
                    <a:pt x="115549" y="79300"/>
                  </a:lnTo>
                  <a:lnTo>
                    <a:pt x="126133" y="134097"/>
                  </a:lnTo>
                  <a:lnTo>
                    <a:pt x="132957" y="198773"/>
                  </a:lnTo>
                  <a:lnTo>
                    <a:pt x="135374" y="270749"/>
                  </a:lnTo>
                  <a:lnTo>
                    <a:pt x="132957" y="342726"/>
                  </a:lnTo>
                  <a:lnTo>
                    <a:pt x="126133" y="407402"/>
                  </a:lnTo>
                  <a:lnTo>
                    <a:pt x="115549" y="462199"/>
                  </a:lnTo>
                  <a:lnTo>
                    <a:pt x="101850" y="504534"/>
                  </a:lnTo>
                  <a:lnTo>
                    <a:pt x="67687" y="541499"/>
                  </a:lnTo>
                  <a:lnTo>
                    <a:pt x="33524" y="504534"/>
                  </a:lnTo>
                  <a:lnTo>
                    <a:pt x="19825" y="462199"/>
                  </a:lnTo>
                  <a:lnTo>
                    <a:pt x="9241" y="407402"/>
                  </a:lnTo>
                  <a:lnTo>
                    <a:pt x="2417" y="342726"/>
                  </a:lnTo>
                  <a:lnTo>
                    <a:pt x="0" y="270749"/>
                  </a:lnTo>
                  <a:lnTo>
                    <a:pt x="2417" y="198773"/>
                  </a:lnTo>
                  <a:lnTo>
                    <a:pt x="9241" y="134097"/>
                  </a:lnTo>
                  <a:lnTo>
                    <a:pt x="19825" y="79300"/>
                  </a:lnTo>
                  <a:lnTo>
                    <a:pt x="33524" y="36965"/>
                  </a:lnTo>
                  <a:lnTo>
                    <a:pt x="67687" y="0"/>
                  </a:lnTo>
                  <a:lnTo>
                    <a:pt x="1357012" y="0"/>
                  </a:lnTo>
                  <a:lnTo>
                    <a:pt x="1391175" y="36965"/>
                  </a:lnTo>
                  <a:lnTo>
                    <a:pt x="1404874" y="79300"/>
                  </a:lnTo>
                  <a:lnTo>
                    <a:pt x="1415458" y="134097"/>
                  </a:lnTo>
                  <a:lnTo>
                    <a:pt x="1422282" y="198773"/>
                  </a:lnTo>
                  <a:lnTo>
                    <a:pt x="1424699" y="270749"/>
                  </a:lnTo>
                  <a:lnTo>
                    <a:pt x="1422282" y="342726"/>
                  </a:lnTo>
                  <a:lnTo>
                    <a:pt x="1415458" y="407402"/>
                  </a:lnTo>
                  <a:lnTo>
                    <a:pt x="1404874" y="462199"/>
                  </a:lnTo>
                  <a:lnTo>
                    <a:pt x="1391175" y="504534"/>
                  </a:lnTo>
                  <a:lnTo>
                    <a:pt x="1357012" y="541499"/>
                  </a:lnTo>
                  <a:lnTo>
                    <a:pt x="67687" y="541499"/>
                  </a:lnTo>
                </a:path>
              </a:pathLst>
            </a:custGeom>
            <a:ln w="9524">
              <a:solidFill>
                <a:srgbClr val="FFFFFF"/>
              </a:solidFill>
            </a:ln>
          </p:spPr>
          <p:txBody>
            <a:bodyPr wrap="square" lIns="0" tIns="0" rIns="0" bIns="0" rtlCol="0"/>
            <a:lstStyle/>
            <a:p>
              <a:endParaRPr/>
            </a:p>
          </p:txBody>
        </p:sp>
      </p:grpSp>
      <p:sp>
        <p:nvSpPr>
          <p:cNvPr id="21" name="object 21"/>
          <p:cNvSpPr txBox="1">
            <a:spLocks noGrp="1"/>
          </p:cNvSpPr>
          <p:nvPr>
            <p:ph type="title"/>
          </p:nvPr>
        </p:nvSpPr>
        <p:spPr>
          <a:xfrm>
            <a:off x="2783817" y="399279"/>
            <a:ext cx="3615054" cy="628377"/>
          </a:xfrm>
          <a:prstGeom prst="rect">
            <a:avLst/>
          </a:prstGeom>
        </p:spPr>
        <p:txBody>
          <a:bodyPr vert="horz" wrap="square" lIns="0" tIns="12700" rIns="0" bIns="0" rtlCol="0">
            <a:spAutoFit/>
          </a:bodyPr>
          <a:lstStyle/>
          <a:p>
            <a:pPr marL="12700" algn="ctr">
              <a:lnSpc>
                <a:spcPct val="100000"/>
              </a:lnSpc>
              <a:spcBef>
                <a:spcPts val="100"/>
              </a:spcBef>
            </a:pPr>
            <a:r>
              <a:rPr lang="vi-VN" sz="4000" i="1" spc="-150" dirty="0">
                <a:solidFill>
                  <a:srgbClr val="FFE400"/>
                </a:solidFill>
                <a:latin typeface="Calibri"/>
                <a:cs typeface="Calibri"/>
              </a:rPr>
              <a:t>Tầng thanh toán</a:t>
            </a:r>
            <a:endParaRPr sz="4000" spc="-150" dirty="0">
              <a:latin typeface="Calibri"/>
              <a:cs typeface="Calibri"/>
            </a:endParaRPr>
          </a:p>
        </p:txBody>
      </p:sp>
      <p:sp>
        <p:nvSpPr>
          <p:cNvPr id="22" name="object 22"/>
          <p:cNvSpPr txBox="1"/>
          <p:nvPr/>
        </p:nvSpPr>
        <p:spPr>
          <a:xfrm>
            <a:off x="2804938" y="1038090"/>
            <a:ext cx="3573779" cy="751488"/>
          </a:xfrm>
          <a:prstGeom prst="rect">
            <a:avLst/>
          </a:prstGeom>
        </p:spPr>
        <p:txBody>
          <a:bodyPr vert="horz" wrap="square" lIns="0" tIns="12700" rIns="0" bIns="0" rtlCol="0">
            <a:spAutoFit/>
          </a:bodyPr>
          <a:lstStyle/>
          <a:p>
            <a:pPr algn="ctr">
              <a:lnSpc>
                <a:spcPct val="100000"/>
              </a:lnSpc>
              <a:spcBef>
                <a:spcPts val="100"/>
              </a:spcBef>
            </a:pPr>
            <a:r>
              <a:rPr lang="vi-VN" sz="2000" dirty="0">
                <a:solidFill>
                  <a:srgbClr val="FFFFFF"/>
                </a:solidFill>
                <a:latin typeface="Tahoma"/>
                <a:cs typeface="Tahoma"/>
              </a:rPr>
              <a:t>Mối liên hệ tài chính </a:t>
            </a:r>
            <a:br>
              <a:rPr lang="vi-VN" sz="2000" dirty="0">
                <a:solidFill>
                  <a:srgbClr val="FFFFFF"/>
                </a:solidFill>
                <a:latin typeface="Tahoma"/>
                <a:cs typeface="Tahoma"/>
              </a:rPr>
            </a:br>
            <a:r>
              <a:rPr lang="vi-VN" sz="2000" dirty="0">
                <a:solidFill>
                  <a:srgbClr val="FFFFFF"/>
                </a:solidFill>
                <a:latin typeface="Tahoma"/>
                <a:cs typeface="Tahoma"/>
              </a:rPr>
              <a:t>giữa </a:t>
            </a:r>
            <a:r>
              <a:rPr lang="vi-VN" sz="2800" b="1" dirty="0">
                <a:solidFill>
                  <a:srgbClr val="FFFFFF"/>
                </a:solidFill>
                <a:latin typeface="Tahoma"/>
                <a:cs typeface="Tahoma"/>
              </a:rPr>
              <a:t>2</a:t>
            </a:r>
            <a:r>
              <a:rPr lang="vi-VN" sz="2000" dirty="0">
                <a:solidFill>
                  <a:srgbClr val="FFFFFF"/>
                </a:solidFill>
                <a:latin typeface="Tahoma"/>
                <a:cs typeface="Tahoma"/>
              </a:rPr>
              <a:t> máy chủ</a:t>
            </a:r>
            <a:endParaRPr sz="2000" dirty="0">
              <a:latin typeface="Tahoma"/>
              <a:cs typeface="Tahoma"/>
            </a:endParaRPr>
          </a:p>
        </p:txBody>
      </p:sp>
      <p:sp>
        <p:nvSpPr>
          <p:cNvPr id="23" name="object 23"/>
          <p:cNvSpPr txBox="1"/>
          <p:nvPr/>
        </p:nvSpPr>
        <p:spPr>
          <a:xfrm>
            <a:off x="3565768" y="3667329"/>
            <a:ext cx="2169124" cy="795089"/>
          </a:xfrm>
          <a:prstGeom prst="rect">
            <a:avLst/>
          </a:prstGeom>
        </p:spPr>
        <p:txBody>
          <a:bodyPr vert="horz" wrap="square" lIns="0" tIns="12700" rIns="0" bIns="0" rtlCol="0">
            <a:spAutoFit/>
          </a:bodyPr>
          <a:lstStyle/>
          <a:p>
            <a:pPr algn="ctr">
              <a:lnSpc>
                <a:spcPts val="1789"/>
              </a:lnSpc>
              <a:spcBef>
                <a:spcPts val="100"/>
              </a:spcBef>
            </a:pPr>
            <a:r>
              <a:rPr sz="1500" dirty="0">
                <a:solidFill>
                  <a:srgbClr val="FFFFFF"/>
                </a:solidFill>
                <a:latin typeface="Calibri"/>
                <a:cs typeface="Calibri"/>
              </a:rPr>
              <a:t>T</a:t>
            </a:r>
            <a:r>
              <a:rPr lang="vi-VN" sz="1500" dirty="0">
                <a:solidFill>
                  <a:srgbClr val="FFFFFF"/>
                </a:solidFill>
                <a:latin typeface="Calibri"/>
                <a:cs typeface="Calibri"/>
              </a:rPr>
              <a:t>ổng khả năng thanh toán của kênh</a:t>
            </a:r>
            <a:r>
              <a:rPr sz="1500" spc="-10" dirty="0">
                <a:solidFill>
                  <a:srgbClr val="FFFFFF"/>
                </a:solidFill>
                <a:latin typeface="Calibri"/>
                <a:cs typeface="Calibri"/>
              </a:rPr>
              <a:t>:</a:t>
            </a:r>
            <a:endParaRPr sz="1500" dirty="0">
              <a:latin typeface="Calibri"/>
              <a:cs typeface="Calibri"/>
            </a:endParaRPr>
          </a:p>
          <a:p>
            <a:pPr algn="ctr">
              <a:lnSpc>
                <a:spcPts val="2510"/>
              </a:lnSpc>
            </a:pPr>
            <a:r>
              <a:rPr sz="2100" dirty="0">
                <a:solidFill>
                  <a:srgbClr val="F0D706"/>
                </a:solidFill>
                <a:latin typeface="Calibri"/>
                <a:cs typeface="Calibri"/>
              </a:rPr>
              <a:t>150,000</a:t>
            </a:r>
            <a:r>
              <a:rPr sz="2100" spc="170" dirty="0">
                <a:solidFill>
                  <a:srgbClr val="F0D706"/>
                </a:solidFill>
                <a:latin typeface="Calibri"/>
                <a:cs typeface="Calibri"/>
              </a:rPr>
              <a:t> </a:t>
            </a:r>
            <a:r>
              <a:rPr sz="2100" spc="60" dirty="0">
                <a:solidFill>
                  <a:srgbClr val="FFFFFF"/>
                </a:solidFill>
                <a:latin typeface="Calibri"/>
                <a:cs typeface="Calibri"/>
              </a:rPr>
              <a:t>sats</a:t>
            </a:r>
            <a:endParaRPr sz="2100" dirty="0">
              <a:latin typeface="Calibri"/>
              <a:cs typeface="Calibri"/>
            </a:endParaRPr>
          </a:p>
        </p:txBody>
      </p:sp>
      <p:sp>
        <p:nvSpPr>
          <p:cNvPr id="24" name="object 24"/>
          <p:cNvSpPr txBox="1"/>
          <p:nvPr/>
        </p:nvSpPr>
        <p:spPr>
          <a:xfrm>
            <a:off x="4782375" y="2865754"/>
            <a:ext cx="1019810" cy="422275"/>
          </a:xfrm>
          <a:prstGeom prst="rect">
            <a:avLst/>
          </a:prstGeom>
        </p:spPr>
        <p:txBody>
          <a:bodyPr vert="horz" wrap="square" lIns="0" tIns="15240" rIns="0" bIns="0" rtlCol="0">
            <a:spAutoFit/>
          </a:bodyPr>
          <a:lstStyle/>
          <a:p>
            <a:pPr marL="12700">
              <a:lnSpc>
                <a:spcPts val="1190"/>
              </a:lnSpc>
              <a:spcBef>
                <a:spcPts val="120"/>
              </a:spcBef>
            </a:pPr>
            <a:r>
              <a:rPr lang="vi-VN" sz="1000" i="1" spc="-35" dirty="0">
                <a:solidFill>
                  <a:srgbClr val="FFFFFF"/>
                </a:solidFill>
                <a:latin typeface="Trebuchet MS"/>
                <a:cs typeface="Trebuchet MS"/>
              </a:rPr>
              <a:t>Ứng trước </a:t>
            </a:r>
            <a:r>
              <a:rPr sz="1000" i="1" spc="-10" dirty="0">
                <a:solidFill>
                  <a:srgbClr val="FFFFFF"/>
                </a:solidFill>
                <a:latin typeface="Trebuchet MS"/>
                <a:cs typeface="Trebuchet MS"/>
              </a:rPr>
              <a:t>:</a:t>
            </a:r>
            <a:endParaRPr sz="1000" dirty="0">
              <a:latin typeface="Trebuchet MS"/>
              <a:cs typeface="Trebuchet MS"/>
            </a:endParaRPr>
          </a:p>
          <a:p>
            <a:pPr marL="12700">
              <a:lnSpc>
                <a:spcPts val="1910"/>
              </a:lnSpc>
            </a:pPr>
            <a:r>
              <a:rPr sz="1600" i="1" dirty="0">
                <a:solidFill>
                  <a:srgbClr val="F0D706"/>
                </a:solidFill>
                <a:latin typeface="Calibri"/>
                <a:cs typeface="Calibri"/>
              </a:rPr>
              <a:t>75,000</a:t>
            </a:r>
            <a:r>
              <a:rPr sz="1600" i="1" spc="150" dirty="0">
                <a:solidFill>
                  <a:srgbClr val="F0D706"/>
                </a:solidFill>
                <a:latin typeface="Calibri"/>
                <a:cs typeface="Calibri"/>
              </a:rPr>
              <a:t> </a:t>
            </a:r>
            <a:r>
              <a:rPr sz="1600" i="1" spc="30" dirty="0">
                <a:solidFill>
                  <a:srgbClr val="FFFFFF"/>
                </a:solidFill>
                <a:latin typeface="Calibri"/>
                <a:cs typeface="Calibri"/>
              </a:rPr>
              <a:t>sats</a:t>
            </a:r>
            <a:endParaRPr sz="1600" dirty="0">
              <a:latin typeface="Calibri"/>
              <a:cs typeface="Calibri"/>
            </a:endParaRPr>
          </a:p>
        </p:txBody>
      </p:sp>
      <p:sp>
        <p:nvSpPr>
          <p:cNvPr id="25" name="object 25"/>
          <p:cNvSpPr txBox="1"/>
          <p:nvPr/>
        </p:nvSpPr>
        <p:spPr>
          <a:xfrm>
            <a:off x="3518409" y="2865754"/>
            <a:ext cx="1019810" cy="412934"/>
          </a:xfrm>
          <a:prstGeom prst="rect">
            <a:avLst/>
          </a:prstGeom>
        </p:spPr>
        <p:txBody>
          <a:bodyPr vert="horz" wrap="square" lIns="0" tIns="15240" rIns="0" bIns="0" rtlCol="0">
            <a:spAutoFit/>
          </a:bodyPr>
          <a:lstStyle/>
          <a:p>
            <a:pPr marL="231775" algn="r">
              <a:lnSpc>
                <a:spcPts val="1190"/>
              </a:lnSpc>
              <a:spcBef>
                <a:spcPts val="120"/>
              </a:spcBef>
            </a:pPr>
            <a:r>
              <a:rPr lang="vi-VN" sz="1000" i="1" spc="-35" dirty="0">
                <a:solidFill>
                  <a:srgbClr val="FFFFFF"/>
                </a:solidFill>
                <a:latin typeface="Trebuchet MS"/>
                <a:cs typeface="Trebuchet MS"/>
              </a:rPr>
              <a:t>Ứng trước</a:t>
            </a:r>
            <a:r>
              <a:rPr sz="1000" i="1" spc="-35" dirty="0">
                <a:solidFill>
                  <a:srgbClr val="FFFFFF"/>
                </a:solidFill>
                <a:latin typeface="Trebuchet MS"/>
                <a:cs typeface="Trebuchet MS"/>
              </a:rPr>
              <a:t>:</a:t>
            </a:r>
            <a:endParaRPr sz="1000" dirty="0">
              <a:latin typeface="Trebuchet MS"/>
              <a:cs typeface="Trebuchet MS"/>
            </a:endParaRPr>
          </a:p>
          <a:p>
            <a:pPr marL="12700">
              <a:lnSpc>
                <a:spcPts val="1910"/>
              </a:lnSpc>
            </a:pPr>
            <a:r>
              <a:rPr sz="1600" i="1" dirty="0">
                <a:solidFill>
                  <a:srgbClr val="F0D706"/>
                </a:solidFill>
                <a:latin typeface="Calibri"/>
                <a:cs typeface="Calibri"/>
              </a:rPr>
              <a:t>75,000</a:t>
            </a:r>
            <a:r>
              <a:rPr sz="1600" i="1" spc="150" dirty="0">
                <a:solidFill>
                  <a:srgbClr val="F0D706"/>
                </a:solidFill>
                <a:latin typeface="Calibri"/>
                <a:cs typeface="Calibri"/>
              </a:rPr>
              <a:t> </a:t>
            </a:r>
            <a:r>
              <a:rPr sz="1600" i="1" spc="30" dirty="0">
                <a:solidFill>
                  <a:srgbClr val="FFFFFF"/>
                </a:solidFill>
                <a:latin typeface="Calibri"/>
                <a:cs typeface="Calibri"/>
              </a:rPr>
              <a:t>sats</a:t>
            </a:r>
            <a:endParaRPr sz="1600" dirty="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06025" y="336789"/>
            <a:ext cx="1597025" cy="632460"/>
          </a:xfrm>
          <a:prstGeom prst="rect">
            <a:avLst/>
          </a:prstGeom>
        </p:spPr>
        <p:txBody>
          <a:bodyPr vert="horz" wrap="square" lIns="0" tIns="12700" rIns="0" bIns="0" rtlCol="0">
            <a:spAutoFit/>
          </a:bodyPr>
          <a:lstStyle/>
          <a:p>
            <a:pPr marL="12700">
              <a:lnSpc>
                <a:spcPts val="2030"/>
              </a:lnSpc>
              <a:spcBef>
                <a:spcPts val="100"/>
              </a:spcBef>
            </a:pPr>
            <a:r>
              <a:rPr lang="vi-VN" sz="1700" spc="-10" dirty="0">
                <a:solidFill>
                  <a:srgbClr val="FFFFFF"/>
                </a:solidFill>
                <a:latin typeface="Calibri"/>
                <a:cs typeface="Calibri"/>
              </a:rPr>
              <a:t>Số dư</a:t>
            </a:r>
            <a:r>
              <a:rPr sz="1700" spc="-10" dirty="0">
                <a:solidFill>
                  <a:srgbClr val="FFFFFF"/>
                </a:solidFill>
                <a:latin typeface="Calibri"/>
                <a:cs typeface="Calibri"/>
              </a:rPr>
              <a:t>:</a:t>
            </a:r>
            <a:endParaRPr sz="1700" dirty="0">
              <a:latin typeface="Calibri"/>
              <a:cs typeface="Calibri"/>
            </a:endParaRPr>
          </a:p>
          <a:p>
            <a:pPr marL="12700">
              <a:lnSpc>
                <a:spcPts val="2750"/>
              </a:lnSpc>
            </a:pPr>
            <a:r>
              <a:rPr sz="2300" dirty="0">
                <a:solidFill>
                  <a:srgbClr val="F0D706"/>
                </a:solidFill>
                <a:latin typeface="Calibri"/>
                <a:cs typeface="Calibri"/>
              </a:rPr>
              <a:t>150,000</a:t>
            </a:r>
            <a:r>
              <a:rPr sz="2300" spc="185" dirty="0">
                <a:solidFill>
                  <a:srgbClr val="F0D706"/>
                </a:solidFill>
                <a:latin typeface="Calibri"/>
                <a:cs typeface="Calibri"/>
              </a:rPr>
              <a:t> </a:t>
            </a:r>
            <a:r>
              <a:rPr sz="2300" spc="70" dirty="0">
                <a:solidFill>
                  <a:srgbClr val="FFFFFF"/>
                </a:solidFill>
                <a:latin typeface="Calibri"/>
                <a:cs typeface="Calibri"/>
              </a:rPr>
              <a:t>sats</a:t>
            </a:r>
            <a:endParaRPr sz="2300" dirty="0">
              <a:latin typeface="Calibri"/>
              <a:cs typeface="Calibri"/>
            </a:endParaRPr>
          </a:p>
        </p:txBody>
      </p:sp>
      <p:grpSp>
        <p:nvGrpSpPr>
          <p:cNvPr id="3" name="object 3"/>
          <p:cNvGrpSpPr/>
          <p:nvPr/>
        </p:nvGrpSpPr>
        <p:grpSpPr>
          <a:xfrm>
            <a:off x="4687268" y="1638138"/>
            <a:ext cx="1750695" cy="2683510"/>
            <a:chOff x="4687268" y="1638138"/>
            <a:chExt cx="1750695" cy="2683510"/>
          </a:xfrm>
        </p:grpSpPr>
        <p:pic>
          <p:nvPicPr>
            <p:cNvPr id="4" name="object 4"/>
            <p:cNvPicPr/>
            <p:nvPr/>
          </p:nvPicPr>
          <p:blipFill>
            <a:blip r:embed="rId2" cstate="print"/>
            <a:stretch>
              <a:fillRect/>
            </a:stretch>
          </p:blipFill>
          <p:spPr>
            <a:xfrm>
              <a:off x="4687268" y="1638138"/>
              <a:ext cx="1750676" cy="1750712"/>
            </a:xfrm>
            <a:prstGeom prst="rect">
              <a:avLst/>
            </a:prstGeom>
          </p:spPr>
        </p:pic>
        <p:pic>
          <p:nvPicPr>
            <p:cNvPr id="5" name="object 5"/>
            <p:cNvPicPr/>
            <p:nvPr/>
          </p:nvPicPr>
          <p:blipFill>
            <a:blip r:embed="rId3" cstate="print"/>
            <a:stretch>
              <a:fillRect/>
            </a:stretch>
          </p:blipFill>
          <p:spPr>
            <a:xfrm>
              <a:off x="4687275" y="3316574"/>
              <a:ext cx="1750676" cy="1004569"/>
            </a:xfrm>
            <a:prstGeom prst="rect">
              <a:avLst/>
            </a:prstGeom>
          </p:spPr>
        </p:pic>
      </p:grpSp>
      <p:grpSp>
        <p:nvGrpSpPr>
          <p:cNvPr id="6" name="object 6"/>
          <p:cNvGrpSpPr/>
          <p:nvPr/>
        </p:nvGrpSpPr>
        <p:grpSpPr>
          <a:xfrm>
            <a:off x="6728200" y="2194099"/>
            <a:ext cx="1656714" cy="1072515"/>
            <a:chOff x="6728200" y="2194099"/>
            <a:chExt cx="1656714" cy="1072515"/>
          </a:xfrm>
        </p:grpSpPr>
        <p:pic>
          <p:nvPicPr>
            <p:cNvPr id="7" name="object 7"/>
            <p:cNvPicPr/>
            <p:nvPr/>
          </p:nvPicPr>
          <p:blipFill>
            <a:blip r:embed="rId4" cstate="print"/>
            <a:stretch>
              <a:fillRect/>
            </a:stretch>
          </p:blipFill>
          <p:spPr>
            <a:xfrm>
              <a:off x="7312575" y="2194099"/>
              <a:ext cx="1072276" cy="1072276"/>
            </a:xfrm>
            <a:prstGeom prst="rect">
              <a:avLst/>
            </a:prstGeom>
          </p:spPr>
        </p:pic>
        <p:pic>
          <p:nvPicPr>
            <p:cNvPr id="8" name="object 8"/>
            <p:cNvPicPr/>
            <p:nvPr/>
          </p:nvPicPr>
          <p:blipFill>
            <a:blip r:embed="rId5" cstate="print"/>
            <a:stretch>
              <a:fillRect/>
            </a:stretch>
          </p:blipFill>
          <p:spPr>
            <a:xfrm>
              <a:off x="6728200" y="2685649"/>
              <a:ext cx="569399" cy="569400"/>
            </a:xfrm>
            <a:prstGeom prst="rect">
              <a:avLst/>
            </a:prstGeom>
          </p:spPr>
        </p:pic>
      </p:grpSp>
      <p:grpSp>
        <p:nvGrpSpPr>
          <p:cNvPr id="9" name="object 9"/>
          <p:cNvGrpSpPr/>
          <p:nvPr/>
        </p:nvGrpSpPr>
        <p:grpSpPr>
          <a:xfrm>
            <a:off x="2699500" y="3260899"/>
            <a:ext cx="1670685" cy="1072515"/>
            <a:chOff x="2699500" y="3260899"/>
            <a:chExt cx="1670685" cy="1072515"/>
          </a:xfrm>
        </p:grpSpPr>
        <p:pic>
          <p:nvPicPr>
            <p:cNvPr id="10" name="object 10"/>
            <p:cNvPicPr/>
            <p:nvPr/>
          </p:nvPicPr>
          <p:blipFill>
            <a:blip r:embed="rId6" cstate="print"/>
            <a:stretch>
              <a:fillRect/>
            </a:stretch>
          </p:blipFill>
          <p:spPr>
            <a:xfrm>
              <a:off x="2699500" y="3260899"/>
              <a:ext cx="1072276" cy="1072276"/>
            </a:xfrm>
            <a:prstGeom prst="rect">
              <a:avLst/>
            </a:prstGeom>
          </p:spPr>
        </p:pic>
        <p:pic>
          <p:nvPicPr>
            <p:cNvPr id="11" name="object 11"/>
            <p:cNvPicPr/>
            <p:nvPr/>
          </p:nvPicPr>
          <p:blipFill>
            <a:blip r:embed="rId7" cstate="print"/>
            <a:stretch>
              <a:fillRect/>
            </a:stretch>
          </p:blipFill>
          <p:spPr>
            <a:xfrm>
              <a:off x="3800175" y="3763774"/>
              <a:ext cx="569400" cy="569400"/>
            </a:xfrm>
            <a:prstGeom prst="rect">
              <a:avLst/>
            </a:prstGeom>
          </p:spPr>
        </p:pic>
      </p:grpSp>
      <p:sp>
        <p:nvSpPr>
          <p:cNvPr id="12" name="object 12"/>
          <p:cNvSpPr txBox="1"/>
          <p:nvPr/>
        </p:nvSpPr>
        <p:spPr>
          <a:xfrm>
            <a:off x="5268969" y="4381475"/>
            <a:ext cx="739775" cy="406400"/>
          </a:xfrm>
          <a:prstGeom prst="rect">
            <a:avLst/>
          </a:prstGeom>
        </p:spPr>
        <p:txBody>
          <a:bodyPr vert="horz" wrap="square" lIns="0" tIns="12700" rIns="0" bIns="0" rtlCol="0">
            <a:spAutoFit/>
          </a:bodyPr>
          <a:lstStyle/>
          <a:p>
            <a:pPr marL="12700">
              <a:lnSpc>
                <a:spcPct val="100000"/>
              </a:lnSpc>
              <a:spcBef>
                <a:spcPts val="100"/>
              </a:spcBef>
            </a:pPr>
            <a:r>
              <a:rPr sz="2500" dirty="0">
                <a:solidFill>
                  <a:srgbClr val="FFFFFF"/>
                </a:solidFill>
                <a:latin typeface="Calibri"/>
                <a:cs typeface="Calibri"/>
              </a:rPr>
              <a:t>2</a:t>
            </a:r>
            <a:r>
              <a:rPr sz="2500" spc="-55" dirty="0">
                <a:solidFill>
                  <a:srgbClr val="FFFFFF"/>
                </a:solidFill>
                <a:latin typeface="Calibri"/>
                <a:cs typeface="Calibri"/>
              </a:rPr>
              <a:t> </a:t>
            </a:r>
            <a:r>
              <a:rPr sz="2500" dirty="0">
                <a:solidFill>
                  <a:srgbClr val="FFFFFF"/>
                </a:solidFill>
                <a:latin typeface="Calibri"/>
                <a:cs typeface="Calibri"/>
              </a:rPr>
              <a:t>of</a:t>
            </a:r>
            <a:r>
              <a:rPr sz="2500" spc="-55" dirty="0">
                <a:solidFill>
                  <a:srgbClr val="FFFFFF"/>
                </a:solidFill>
                <a:latin typeface="Calibri"/>
                <a:cs typeface="Calibri"/>
              </a:rPr>
              <a:t> </a:t>
            </a:r>
            <a:r>
              <a:rPr sz="2500" spc="-50" dirty="0">
                <a:solidFill>
                  <a:srgbClr val="FFFFFF"/>
                </a:solidFill>
                <a:latin typeface="Calibri"/>
                <a:cs typeface="Calibri"/>
              </a:rPr>
              <a:t>2</a:t>
            </a:r>
            <a:endParaRPr sz="2500">
              <a:latin typeface="Calibri"/>
              <a:cs typeface="Calibri"/>
            </a:endParaRPr>
          </a:p>
        </p:txBody>
      </p:sp>
      <p:sp>
        <p:nvSpPr>
          <p:cNvPr id="13" name="object 13"/>
          <p:cNvSpPr txBox="1">
            <a:spLocks noGrp="1"/>
          </p:cNvSpPr>
          <p:nvPr>
            <p:ph type="title"/>
          </p:nvPr>
        </p:nvSpPr>
        <p:spPr>
          <a:xfrm>
            <a:off x="564275" y="333804"/>
            <a:ext cx="3081655" cy="635000"/>
          </a:xfrm>
          <a:prstGeom prst="rect">
            <a:avLst/>
          </a:prstGeom>
        </p:spPr>
        <p:txBody>
          <a:bodyPr vert="horz" wrap="square" lIns="0" tIns="12700" rIns="0" bIns="0" rtlCol="0">
            <a:spAutoFit/>
          </a:bodyPr>
          <a:lstStyle/>
          <a:p>
            <a:pPr marL="12700">
              <a:lnSpc>
                <a:spcPct val="100000"/>
              </a:lnSpc>
              <a:spcBef>
                <a:spcPts val="100"/>
              </a:spcBef>
            </a:pPr>
            <a:r>
              <a:rPr lang="vi-VN" sz="4000" i="1" spc="-150" dirty="0">
                <a:solidFill>
                  <a:srgbClr val="FFE400"/>
                </a:solidFill>
                <a:latin typeface="Calibri"/>
                <a:cs typeface="Calibri"/>
              </a:rPr>
              <a:t>Đa chữ ký</a:t>
            </a:r>
            <a:endParaRPr sz="4000" spc="-150" dirty="0">
              <a:latin typeface="Calibri"/>
              <a:cs typeface="Calibri"/>
            </a:endParaRPr>
          </a:p>
        </p:txBody>
      </p:sp>
      <p:sp>
        <p:nvSpPr>
          <p:cNvPr id="14" name="object 14"/>
          <p:cNvSpPr txBox="1"/>
          <p:nvPr/>
        </p:nvSpPr>
        <p:spPr>
          <a:xfrm>
            <a:off x="564275" y="971599"/>
            <a:ext cx="3550525" cy="1359987"/>
          </a:xfrm>
          <a:prstGeom prst="rect">
            <a:avLst/>
          </a:prstGeom>
        </p:spPr>
        <p:txBody>
          <a:bodyPr vert="horz" wrap="square" lIns="0" tIns="26034" rIns="0" bIns="0" rtlCol="0">
            <a:spAutoFit/>
          </a:bodyPr>
          <a:lstStyle/>
          <a:p>
            <a:pPr marL="12700" marR="55244">
              <a:lnSpc>
                <a:spcPts val="2620"/>
              </a:lnSpc>
              <a:spcBef>
                <a:spcPts val="204"/>
              </a:spcBef>
            </a:pPr>
            <a:r>
              <a:rPr lang="vi-VN" sz="2200" spc="-150" dirty="0">
                <a:solidFill>
                  <a:srgbClr val="FFFFFF"/>
                </a:solidFill>
                <a:latin typeface="Tahoma"/>
                <a:cs typeface="Tahoma"/>
              </a:rPr>
              <a:t>Để mở k</a:t>
            </a:r>
            <a:r>
              <a:rPr lang="en-AU" sz="2200" spc="-150" dirty="0" err="1">
                <a:solidFill>
                  <a:srgbClr val="FFFFFF"/>
                </a:solidFill>
                <a:latin typeface="Tahoma"/>
                <a:cs typeface="Tahoma"/>
              </a:rPr>
              <a:t>ênh</a:t>
            </a:r>
            <a:r>
              <a:rPr lang="en-AU" sz="2200" spc="-150" dirty="0">
                <a:solidFill>
                  <a:srgbClr val="FFFFFF"/>
                </a:solidFill>
                <a:latin typeface="Tahoma"/>
                <a:cs typeface="Tahoma"/>
              </a:rPr>
              <a:t> </a:t>
            </a:r>
            <a:r>
              <a:rPr lang="en-AU" sz="2200" spc="-150" dirty="0" err="1">
                <a:solidFill>
                  <a:srgbClr val="FFFFFF"/>
                </a:solidFill>
                <a:latin typeface="Tahoma"/>
                <a:cs typeface="Tahoma"/>
              </a:rPr>
              <a:t>thanh</a:t>
            </a:r>
            <a:r>
              <a:rPr lang="en-AU" sz="2200" spc="-150" dirty="0">
                <a:solidFill>
                  <a:srgbClr val="FFFFFF"/>
                </a:solidFill>
                <a:latin typeface="Tahoma"/>
                <a:cs typeface="Tahoma"/>
              </a:rPr>
              <a:t> </a:t>
            </a:r>
            <a:r>
              <a:rPr lang="en-AU" sz="2200" spc="-150" dirty="0" err="1">
                <a:solidFill>
                  <a:srgbClr val="FFFFFF"/>
                </a:solidFill>
                <a:latin typeface="Tahoma"/>
                <a:cs typeface="Tahoma"/>
              </a:rPr>
              <a:t>toán</a:t>
            </a:r>
            <a:r>
              <a:rPr lang="en-AU" sz="2200" spc="-150" dirty="0">
                <a:solidFill>
                  <a:srgbClr val="FFFFFF"/>
                </a:solidFill>
                <a:latin typeface="Tahoma"/>
                <a:cs typeface="Tahoma"/>
              </a:rPr>
              <a:t> </a:t>
            </a:r>
            <a:r>
              <a:rPr lang="vi-VN" sz="2200" spc="-150" dirty="0">
                <a:solidFill>
                  <a:srgbClr val="FFFFFF"/>
                </a:solidFill>
                <a:latin typeface="Tahoma"/>
                <a:cs typeface="Tahoma"/>
              </a:rPr>
              <a:t>và thực hiện chuyển khoản </a:t>
            </a:r>
            <a:r>
              <a:rPr lang="en-AU" sz="2200" spc="-150" dirty="0" err="1">
                <a:solidFill>
                  <a:srgbClr val="FFFFFF"/>
                </a:solidFill>
                <a:latin typeface="Tahoma"/>
                <a:cs typeface="Tahoma"/>
              </a:rPr>
              <a:t>trên</a:t>
            </a:r>
            <a:r>
              <a:rPr lang="en-AU" sz="2200" spc="-150" dirty="0">
                <a:solidFill>
                  <a:srgbClr val="FFFFFF"/>
                </a:solidFill>
                <a:latin typeface="Tahoma"/>
                <a:cs typeface="Tahoma"/>
              </a:rPr>
              <a:t> </a:t>
            </a:r>
            <a:r>
              <a:rPr lang="vi-VN" sz="2200" spc="-150" dirty="0">
                <a:solidFill>
                  <a:srgbClr val="FFFFFF"/>
                </a:solidFill>
                <a:latin typeface="Tahoma"/>
                <a:cs typeface="Tahoma"/>
              </a:rPr>
              <a:t>chuỗi dữ liệu</a:t>
            </a:r>
            <a:r>
              <a:rPr lang="en-AU" sz="2200" spc="-150" dirty="0">
                <a:solidFill>
                  <a:srgbClr val="FFFFFF"/>
                </a:solidFill>
                <a:latin typeface="Tahoma"/>
                <a:cs typeface="Tahoma"/>
              </a:rPr>
              <a:t> Bitcoin </a:t>
            </a:r>
            <a:r>
              <a:rPr lang="vi-VN" sz="2200" spc="-150" dirty="0">
                <a:solidFill>
                  <a:srgbClr val="FFFFFF"/>
                </a:solidFill>
                <a:latin typeface="Tahoma"/>
                <a:cs typeface="Tahoma"/>
              </a:rPr>
              <a:t>cần</a:t>
            </a:r>
            <a:r>
              <a:rPr lang="en-AU" sz="2200" spc="-150" dirty="0">
                <a:solidFill>
                  <a:srgbClr val="FFFFFF"/>
                </a:solidFill>
                <a:latin typeface="Tahoma"/>
                <a:cs typeface="Tahoma"/>
              </a:rPr>
              <a:t> </a:t>
            </a:r>
            <a:r>
              <a:rPr lang="vi-VN" sz="2200" spc="-150" dirty="0">
                <a:solidFill>
                  <a:srgbClr val="FFFFFF"/>
                </a:solidFill>
                <a:latin typeface="Tahoma"/>
                <a:cs typeface="Tahoma"/>
              </a:rPr>
              <a:t>phải có </a:t>
            </a:r>
            <a:r>
              <a:rPr lang="en-AU" sz="2200" spc="-150" dirty="0" err="1">
                <a:solidFill>
                  <a:srgbClr val="FFFFFF"/>
                </a:solidFill>
                <a:latin typeface="Tahoma"/>
                <a:cs typeface="Tahoma"/>
              </a:rPr>
              <a:t>chữ</a:t>
            </a:r>
            <a:r>
              <a:rPr lang="en-AU" sz="2200" spc="-150" dirty="0">
                <a:solidFill>
                  <a:srgbClr val="FFFFFF"/>
                </a:solidFill>
                <a:latin typeface="Tahoma"/>
                <a:cs typeface="Tahoma"/>
              </a:rPr>
              <a:t> </a:t>
            </a:r>
            <a:r>
              <a:rPr lang="en-AU" sz="2200" spc="-150" dirty="0" err="1">
                <a:solidFill>
                  <a:srgbClr val="FFFFFF"/>
                </a:solidFill>
                <a:latin typeface="Tahoma"/>
                <a:cs typeface="Tahoma"/>
              </a:rPr>
              <a:t>ký</a:t>
            </a:r>
            <a:r>
              <a:rPr lang="en-AU" sz="2200" spc="-150" dirty="0">
                <a:solidFill>
                  <a:srgbClr val="FFFFFF"/>
                </a:solidFill>
                <a:latin typeface="Tahoma"/>
                <a:cs typeface="Tahoma"/>
              </a:rPr>
              <a:t> </a:t>
            </a:r>
            <a:r>
              <a:rPr lang="en-AU" sz="2200" spc="-150" dirty="0" err="1">
                <a:solidFill>
                  <a:srgbClr val="FFFFFF"/>
                </a:solidFill>
                <a:latin typeface="Tahoma"/>
                <a:cs typeface="Tahoma"/>
              </a:rPr>
              <a:t>của</a:t>
            </a:r>
            <a:r>
              <a:rPr lang="en-AU" sz="2200" spc="-150" dirty="0">
                <a:solidFill>
                  <a:srgbClr val="FFFFFF"/>
                </a:solidFill>
                <a:latin typeface="Tahoma"/>
                <a:cs typeface="Tahoma"/>
              </a:rPr>
              <a:t> </a:t>
            </a:r>
            <a:r>
              <a:rPr lang="vi-VN" sz="2200" b="1" spc="-150" dirty="0">
                <a:solidFill>
                  <a:srgbClr val="FFFFFF"/>
                </a:solidFill>
                <a:latin typeface="Tahoma"/>
                <a:cs typeface="Tahoma"/>
              </a:rPr>
              <a:t>2</a:t>
            </a:r>
            <a:r>
              <a:rPr lang="en-AU" sz="2200" b="1" spc="-150" dirty="0">
                <a:solidFill>
                  <a:srgbClr val="FFFFFF"/>
                </a:solidFill>
                <a:latin typeface="Tahoma"/>
                <a:cs typeface="Tahoma"/>
              </a:rPr>
              <a:t> </a:t>
            </a:r>
            <a:r>
              <a:rPr lang="en-AU" sz="2200" b="1" spc="-150" dirty="0" err="1">
                <a:solidFill>
                  <a:srgbClr val="FFFFFF"/>
                </a:solidFill>
                <a:latin typeface="Tahoma"/>
                <a:cs typeface="Tahoma"/>
              </a:rPr>
              <a:t>bên</a:t>
            </a:r>
            <a:r>
              <a:rPr lang="en-AU" sz="2200" b="1" spc="-150" dirty="0">
                <a:solidFill>
                  <a:srgbClr val="FFFFFF"/>
                </a:solidFill>
                <a:latin typeface="Tahoma"/>
                <a:cs typeface="Tahoma"/>
              </a:rPr>
              <a:t> </a:t>
            </a:r>
            <a:r>
              <a:rPr lang="en-AU" sz="2200" b="1" spc="-150" dirty="0" err="1">
                <a:solidFill>
                  <a:srgbClr val="FFFFFF"/>
                </a:solidFill>
                <a:latin typeface="Tahoma"/>
                <a:cs typeface="Tahoma"/>
              </a:rPr>
              <a:t>tham</a:t>
            </a:r>
            <a:r>
              <a:rPr lang="en-AU" sz="2200" b="1" spc="-150" dirty="0">
                <a:solidFill>
                  <a:srgbClr val="FFFFFF"/>
                </a:solidFill>
                <a:latin typeface="Tahoma"/>
                <a:cs typeface="Tahoma"/>
              </a:rPr>
              <a:t> </a:t>
            </a:r>
            <a:r>
              <a:rPr lang="en-AU" sz="2200" b="1" spc="-150" dirty="0" err="1">
                <a:solidFill>
                  <a:srgbClr val="FFFFFF"/>
                </a:solidFill>
                <a:latin typeface="Tahoma"/>
                <a:cs typeface="Tahoma"/>
              </a:rPr>
              <a:t>gia</a:t>
            </a:r>
            <a:r>
              <a:rPr sz="2200" spc="-10" dirty="0">
                <a:solidFill>
                  <a:srgbClr val="FFFFFF"/>
                </a:solidFill>
                <a:latin typeface="Tahoma"/>
                <a:cs typeface="Tahoma"/>
              </a:rPr>
              <a:t>.</a:t>
            </a:r>
            <a:endParaRPr sz="2200" dirty="0">
              <a:latin typeface="Tahoma"/>
              <a:cs typeface="Tahoma"/>
            </a:endParaRPr>
          </a:p>
        </p:txBody>
      </p:sp>
      <p:sp>
        <p:nvSpPr>
          <p:cNvPr id="15" name="object 15"/>
          <p:cNvSpPr/>
          <p:nvPr/>
        </p:nvSpPr>
        <p:spPr>
          <a:xfrm>
            <a:off x="5862425" y="745699"/>
            <a:ext cx="1125855" cy="800735"/>
          </a:xfrm>
          <a:custGeom>
            <a:avLst/>
            <a:gdLst/>
            <a:ahLst/>
            <a:cxnLst/>
            <a:rect l="l" t="t" r="r" b="b"/>
            <a:pathLst>
              <a:path w="1125854" h="800735">
                <a:moveTo>
                  <a:pt x="1125669" y="0"/>
                </a:moveTo>
                <a:lnTo>
                  <a:pt x="1095413" y="4978"/>
                </a:lnTo>
                <a:lnTo>
                  <a:pt x="1056131" y="10373"/>
                </a:lnTo>
                <a:lnTo>
                  <a:pt x="1009430" y="16312"/>
                </a:lnTo>
                <a:lnTo>
                  <a:pt x="956920" y="22924"/>
                </a:lnTo>
                <a:lnTo>
                  <a:pt x="900208" y="30339"/>
                </a:lnTo>
                <a:lnTo>
                  <a:pt x="840904" y="38685"/>
                </a:lnTo>
                <a:lnTo>
                  <a:pt x="780617" y="48091"/>
                </a:lnTo>
                <a:lnTo>
                  <a:pt x="720954" y="58687"/>
                </a:lnTo>
                <a:lnTo>
                  <a:pt x="663525" y="70600"/>
                </a:lnTo>
                <a:lnTo>
                  <a:pt x="609938" y="83960"/>
                </a:lnTo>
                <a:lnTo>
                  <a:pt x="561801" y="98896"/>
                </a:lnTo>
                <a:lnTo>
                  <a:pt x="520724" y="115536"/>
                </a:lnTo>
                <a:lnTo>
                  <a:pt x="474873" y="140723"/>
                </a:lnTo>
                <a:lnTo>
                  <a:pt x="435262" y="169203"/>
                </a:lnTo>
                <a:lnTo>
                  <a:pt x="400757" y="200502"/>
                </a:lnTo>
                <a:lnTo>
                  <a:pt x="370221" y="234144"/>
                </a:lnTo>
                <a:lnTo>
                  <a:pt x="342522" y="269653"/>
                </a:lnTo>
                <a:lnTo>
                  <a:pt x="316524" y="306555"/>
                </a:lnTo>
                <a:lnTo>
                  <a:pt x="291093" y="344373"/>
                </a:lnTo>
                <a:lnTo>
                  <a:pt x="265095" y="382633"/>
                </a:lnTo>
                <a:lnTo>
                  <a:pt x="237395" y="420858"/>
                </a:lnTo>
                <a:lnTo>
                  <a:pt x="207699" y="461856"/>
                </a:lnTo>
                <a:lnTo>
                  <a:pt x="176994" y="507506"/>
                </a:lnTo>
                <a:lnTo>
                  <a:pt x="146068" y="555939"/>
                </a:lnTo>
                <a:lnTo>
                  <a:pt x="115710" y="605290"/>
                </a:lnTo>
                <a:lnTo>
                  <a:pt x="86706" y="653690"/>
                </a:lnTo>
                <a:lnTo>
                  <a:pt x="59845" y="699271"/>
                </a:lnTo>
                <a:lnTo>
                  <a:pt x="35915" y="740166"/>
                </a:lnTo>
                <a:lnTo>
                  <a:pt x="15704" y="774507"/>
                </a:lnTo>
                <a:lnTo>
                  <a:pt x="0" y="800428"/>
                </a:lnTo>
              </a:path>
            </a:pathLst>
          </a:custGeom>
          <a:ln w="9524">
            <a:solidFill>
              <a:srgbClr val="FFFFFF"/>
            </a:solidFill>
          </a:ln>
        </p:spPr>
        <p:txBody>
          <a:bodyPr wrap="square" lIns="0" tIns="0" rIns="0" bIns="0" rtlCol="0"/>
          <a:lstStyle/>
          <a:p>
            <a:endParaRPr/>
          </a:p>
        </p:txBody>
      </p:sp>
      <p:sp>
        <p:nvSpPr>
          <p:cNvPr id="16" name="object 16"/>
          <p:cNvSpPr txBox="1"/>
          <p:nvPr/>
        </p:nvSpPr>
        <p:spPr>
          <a:xfrm>
            <a:off x="8799841" y="4064874"/>
            <a:ext cx="275590" cy="1008380"/>
          </a:xfrm>
          <a:prstGeom prst="rect">
            <a:avLst/>
          </a:prstGeom>
        </p:spPr>
        <p:txBody>
          <a:bodyPr vert="vert270" wrap="square" lIns="0" tIns="21590" rIns="0" bIns="0" rtlCol="0">
            <a:spAutoFit/>
          </a:bodyPr>
          <a:lstStyle/>
          <a:p>
            <a:pPr marL="12700">
              <a:lnSpc>
                <a:spcPct val="100000"/>
              </a:lnSpc>
              <a:spcBef>
                <a:spcPts val="170"/>
              </a:spcBef>
            </a:pPr>
            <a:r>
              <a:rPr sz="1500" spc="-10" dirty="0">
                <a:solidFill>
                  <a:srgbClr val="FFFFFF"/>
                </a:solidFill>
                <a:latin typeface="Calibri"/>
                <a:cs typeface="Calibri"/>
              </a:rPr>
              <a:t>@anilsaidso</a:t>
            </a:r>
            <a:endParaRPr sz="15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087650"/>
            <a:ext cx="9083675" cy="38100"/>
          </a:xfrm>
          <a:custGeom>
            <a:avLst/>
            <a:gdLst/>
            <a:ahLst/>
            <a:cxnLst/>
            <a:rect l="l" t="t" r="r" b="b"/>
            <a:pathLst>
              <a:path w="9083675" h="38100">
                <a:moveTo>
                  <a:pt x="9083049" y="38099"/>
                </a:moveTo>
                <a:lnTo>
                  <a:pt x="0" y="38099"/>
                </a:lnTo>
                <a:lnTo>
                  <a:pt x="0" y="0"/>
                </a:lnTo>
                <a:lnTo>
                  <a:pt x="9083049" y="0"/>
                </a:lnTo>
                <a:lnTo>
                  <a:pt x="9083049" y="38099"/>
                </a:lnTo>
                <a:close/>
              </a:path>
            </a:pathLst>
          </a:custGeom>
          <a:solidFill>
            <a:srgbClr val="FFFFFF"/>
          </a:solidFill>
        </p:spPr>
        <p:txBody>
          <a:bodyPr wrap="square" lIns="0" tIns="0" rIns="0" bIns="0" rtlCol="0"/>
          <a:lstStyle/>
          <a:p>
            <a:endParaRPr/>
          </a:p>
        </p:txBody>
      </p:sp>
      <p:grpSp>
        <p:nvGrpSpPr>
          <p:cNvPr id="3" name="object 3"/>
          <p:cNvGrpSpPr/>
          <p:nvPr/>
        </p:nvGrpSpPr>
        <p:grpSpPr>
          <a:xfrm>
            <a:off x="5063450" y="653349"/>
            <a:ext cx="2538730" cy="2203450"/>
            <a:chOff x="5063450" y="653349"/>
            <a:chExt cx="2538730" cy="2203450"/>
          </a:xfrm>
        </p:grpSpPr>
        <p:sp>
          <p:nvSpPr>
            <p:cNvPr id="4" name="object 4"/>
            <p:cNvSpPr/>
            <p:nvPr/>
          </p:nvSpPr>
          <p:spPr>
            <a:xfrm>
              <a:off x="5473600" y="653349"/>
              <a:ext cx="2128520" cy="2203450"/>
            </a:xfrm>
            <a:custGeom>
              <a:avLst/>
              <a:gdLst/>
              <a:ahLst/>
              <a:cxnLst/>
              <a:rect l="l" t="t" r="r" b="b"/>
              <a:pathLst>
                <a:path w="2128520" h="2203450">
                  <a:moveTo>
                    <a:pt x="2128499" y="2202899"/>
                  </a:moveTo>
                  <a:lnTo>
                    <a:pt x="0" y="2202899"/>
                  </a:lnTo>
                  <a:lnTo>
                    <a:pt x="0" y="0"/>
                  </a:lnTo>
                  <a:lnTo>
                    <a:pt x="2128499" y="0"/>
                  </a:lnTo>
                  <a:lnTo>
                    <a:pt x="2128499" y="2202899"/>
                  </a:lnTo>
                  <a:close/>
                </a:path>
              </a:pathLst>
            </a:custGeom>
            <a:solidFill>
              <a:srgbClr val="F6D01C">
                <a:alpha val="41668"/>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5063450" y="1392525"/>
              <a:ext cx="782197" cy="874050"/>
            </a:xfrm>
            <a:prstGeom prst="rect">
              <a:avLst/>
            </a:prstGeom>
          </p:spPr>
        </p:pic>
      </p:grpSp>
      <p:pic>
        <p:nvPicPr>
          <p:cNvPr id="6" name="object 6"/>
          <p:cNvPicPr/>
          <p:nvPr/>
        </p:nvPicPr>
        <p:blipFill>
          <a:blip r:embed="rId3" cstate="print"/>
          <a:stretch>
            <a:fillRect/>
          </a:stretch>
        </p:blipFill>
        <p:spPr>
          <a:xfrm>
            <a:off x="7238549" y="1392515"/>
            <a:ext cx="782197" cy="874076"/>
          </a:xfrm>
          <a:prstGeom prst="rect">
            <a:avLst/>
          </a:prstGeom>
        </p:spPr>
      </p:pic>
      <p:sp>
        <p:nvSpPr>
          <p:cNvPr id="7" name="object 7"/>
          <p:cNvSpPr/>
          <p:nvPr/>
        </p:nvSpPr>
        <p:spPr>
          <a:xfrm>
            <a:off x="6057200" y="2324512"/>
            <a:ext cx="1057275" cy="400685"/>
          </a:xfrm>
          <a:custGeom>
            <a:avLst/>
            <a:gdLst/>
            <a:ahLst/>
            <a:cxnLst/>
            <a:rect l="l" t="t" r="r" b="b"/>
            <a:pathLst>
              <a:path w="1057275" h="400685">
                <a:moveTo>
                  <a:pt x="857099" y="400199"/>
                </a:moveTo>
                <a:lnTo>
                  <a:pt x="857099" y="300149"/>
                </a:lnTo>
                <a:lnTo>
                  <a:pt x="0" y="300149"/>
                </a:lnTo>
                <a:lnTo>
                  <a:pt x="0" y="100049"/>
                </a:lnTo>
                <a:lnTo>
                  <a:pt x="857099" y="100049"/>
                </a:lnTo>
                <a:lnTo>
                  <a:pt x="857099" y="0"/>
                </a:lnTo>
                <a:lnTo>
                  <a:pt x="1057199" y="200099"/>
                </a:lnTo>
                <a:lnTo>
                  <a:pt x="857099" y="400199"/>
                </a:lnTo>
                <a:close/>
              </a:path>
            </a:pathLst>
          </a:custGeom>
          <a:solidFill>
            <a:srgbClr val="F0D706"/>
          </a:solidFill>
        </p:spPr>
        <p:txBody>
          <a:bodyPr wrap="square" lIns="0" tIns="0" rIns="0" bIns="0" rtlCol="0"/>
          <a:lstStyle/>
          <a:p>
            <a:endParaRPr/>
          </a:p>
        </p:txBody>
      </p:sp>
      <p:grpSp>
        <p:nvGrpSpPr>
          <p:cNvPr id="8" name="object 8"/>
          <p:cNvGrpSpPr/>
          <p:nvPr/>
        </p:nvGrpSpPr>
        <p:grpSpPr>
          <a:xfrm>
            <a:off x="1107713" y="357659"/>
            <a:ext cx="4347845" cy="3533775"/>
            <a:chOff x="1107713" y="357659"/>
            <a:chExt cx="4347845" cy="3533775"/>
          </a:xfrm>
        </p:grpSpPr>
        <p:sp>
          <p:nvSpPr>
            <p:cNvPr id="9" name="object 9"/>
            <p:cNvSpPr/>
            <p:nvPr/>
          </p:nvSpPr>
          <p:spPr>
            <a:xfrm>
              <a:off x="1148538" y="398649"/>
              <a:ext cx="4211320" cy="3420110"/>
            </a:xfrm>
            <a:custGeom>
              <a:avLst/>
              <a:gdLst/>
              <a:ahLst/>
              <a:cxnLst/>
              <a:rect l="l" t="t" r="r" b="b"/>
              <a:pathLst>
                <a:path w="4211320" h="3420110">
                  <a:moveTo>
                    <a:pt x="4210886" y="0"/>
                  </a:moveTo>
                  <a:lnTo>
                    <a:pt x="0" y="0"/>
                  </a:lnTo>
                  <a:lnTo>
                    <a:pt x="0" y="3420100"/>
                  </a:lnTo>
                </a:path>
              </a:pathLst>
            </a:custGeom>
            <a:ln w="19049">
              <a:solidFill>
                <a:srgbClr val="F6D01C"/>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5349900" y="357659"/>
              <a:ext cx="105500" cy="81981"/>
            </a:xfrm>
            <a:prstGeom prst="rect">
              <a:avLst/>
            </a:prstGeom>
          </p:spPr>
        </p:pic>
        <p:pic>
          <p:nvPicPr>
            <p:cNvPr id="11" name="object 11"/>
            <p:cNvPicPr/>
            <p:nvPr/>
          </p:nvPicPr>
          <p:blipFill>
            <a:blip r:embed="rId5" cstate="print"/>
            <a:stretch>
              <a:fillRect/>
            </a:stretch>
          </p:blipFill>
          <p:spPr>
            <a:xfrm>
              <a:off x="1107713" y="3809225"/>
              <a:ext cx="81724" cy="81724"/>
            </a:xfrm>
            <a:prstGeom prst="rect">
              <a:avLst/>
            </a:prstGeom>
          </p:spPr>
        </p:pic>
      </p:grpSp>
      <p:pic>
        <p:nvPicPr>
          <p:cNvPr id="12" name="object 12"/>
          <p:cNvPicPr/>
          <p:nvPr/>
        </p:nvPicPr>
        <p:blipFill>
          <a:blip r:embed="rId6" cstate="print"/>
          <a:stretch>
            <a:fillRect/>
          </a:stretch>
        </p:blipFill>
        <p:spPr>
          <a:xfrm>
            <a:off x="8673165" y="3586212"/>
            <a:ext cx="81980" cy="105512"/>
          </a:xfrm>
          <a:prstGeom prst="rect">
            <a:avLst/>
          </a:prstGeom>
        </p:spPr>
      </p:pic>
      <p:sp>
        <p:nvSpPr>
          <p:cNvPr id="13" name="object 13"/>
          <p:cNvSpPr txBox="1"/>
          <p:nvPr/>
        </p:nvSpPr>
        <p:spPr>
          <a:xfrm>
            <a:off x="8744374" y="140273"/>
            <a:ext cx="292100" cy="1074420"/>
          </a:xfrm>
          <a:prstGeom prst="rect">
            <a:avLst/>
          </a:prstGeom>
        </p:spPr>
        <p:txBody>
          <a:bodyPr vert="vert270" wrap="square" lIns="0" tIns="21590" rIns="0" bIns="0" rtlCol="0">
            <a:spAutoFit/>
          </a:bodyPr>
          <a:lstStyle/>
          <a:p>
            <a:pPr marL="12700">
              <a:lnSpc>
                <a:spcPct val="100000"/>
              </a:lnSpc>
              <a:spcBef>
                <a:spcPts val="170"/>
              </a:spcBef>
            </a:pPr>
            <a:r>
              <a:rPr sz="1600" spc="-10" dirty="0">
                <a:solidFill>
                  <a:srgbClr val="FFFFFF"/>
                </a:solidFill>
                <a:latin typeface="Calibri"/>
                <a:cs typeface="Calibri"/>
              </a:rPr>
              <a:t>@anilsaidso</a:t>
            </a:r>
            <a:endParaRPr sz="1600">
              <a:latin typeface="Calibri"/>
              <a:cs typeface="Calibri"/>
            </a:endParaRPr>
          </a:p>
        </p:txBody>
      </p:sp>
      <p:sp>
        <p:nvSpPr>
          <p:cNvPr id="14" name="object 14"/>
          <p:cNvSpPr/>
          <p:nvPr/>
        </p:nvSpPr>
        <p:spPr>
          <a:xfrm>
            <a:off x="6072687" y="1786900"/>
            <a:ext cx="1057275" cy="400685"/>
          </a:xfrm>
          <a:custGeom>
            <a:avLst/>
            <a:gdLst/>
            <a:ahLst/>
            <a:cxnLst/>
            <a:rect l="l" t="t" r="r" b="b"/>
            <a:pathLst>
              <a:path w="1057275" h="400685">
                <a:moveTo>
                  <a:pt x="857099" y="400199"/>
                </a:moveTo>
                <a:lnTo>
                  <a:pt x="857099" y="300149"/>
                </a:lnTo>
                <a:lnTo>
                  <a:pt x="0" y="300149"/>
                </a:lnTo>
                <a:lnTo>
                  <a:pt x="0" y="100049"/>
                </a:lnTo>
                <a:lnTo>
                  <a:pt x="857099" y="100049"/>
                </a:lnTo>
                <a:lnTo>
                  <a:pt x="857099" y="0"/>
                </a:lnTo>
                <a:lnTo>
                  <a:pt x="1057199" y="200099"/>
                </a:lnTo>
                <a:lnTo>
                  <a:pt x="857099" y="400199"/>
                </a:lnTo>
                <a:close/>
              </a:path>
            </a:pathLst>
          </a:custGeom>
          <a:solidFill>
            <a:srgbClr val="F0D706"/>
          </a:solidFill>
        </p:spPr>
        <p:txBody>
          <a:bodyPr wrap="square" lIns="0" tIns="0" rIns="0" bIns="0" rtlCol="0"/>
          <a:lstStyle/>
          <a:p>
            <a:endParaRPr/>
          </a:p>
        </p:txBody>
      </p:sp>
      <p:sp>
        <p:nvSpPr>
          <p:cNvPr id="15" name="object 15"/>
          <p:cNvSpPr/>
          <p:nvPr/>
        </p:nvSpPr>
        <p:spPr>
          <a:xfrm>
            <a:off x="6072675" y="1249300"/>
            <a:ext cx="1057275" cy="400685"/>
          </a:xfrm>
          <a:custGeom>
            <a:avLst/>
            <a:gdLst/>
            <a:ahLst/>
            <a:cxnLst/>
            <a:rect l="l" t="t" r="r" b="b"/>
            <a:pathLst>
              <a:path w="1057275" h="400685">
                <a:moveTo>
                  <a:pt x="200099" y="400199"/>
                </a:moveTo>
                <a:lnTo>
                  <a:pt x="0" y="200099"/>
                </a:lnTo>
                <a:lnTo>
                  <a:pt x="200099" y="0"/>
                </a:lnTo>
                <a:lnTo>
                  <a:pt x="200099" y="100049"/>
                </a:lnTo>
                <a:lnTo>
                  <a:pt x="1057199" y="100049"/>
                </a:lnTo>
                <a:lnTo>
                  <a:pt x="1057199" y="300149"/>
                </a:lnTo>
                <a:lnTo>
                  <a:pt x="200099" y="300149"/>
                </a:lnTo>
                <a:lnTo>
                  <a:pt x="200099" y="400199"/>
                </a:lnTo>
                <a:close/>
              </a:path>
            </a:pathLst>
          </a:custGeom>
          <a:solidFill>
            <a:srgbClr val="F0D706"/>
          </a:solidFill>
        </p:spPr>
        <p:txBody>
          <a:bodyPr wrap="square" lIns="0" tIns="0" rIns="0" bIns="0" rtlCol="0"/>
          <a:lstStyle/>
          <a:p>
            <a:endParaRPr/>
          </a:p>
        </p:txBody>
      </p:sp>
      <p:graphicFrame>
        <p:nvGraphicFramePr>
          <p:cNvPr id="16" name="object 16"/>
          <p:cNvGraphicFramePr>
            <a:graphicFrameLocks noGrp="1"/>
          </p:cNvGraphicFramePr>
          <p:nvPr>
            <p:extLst>
              <p:ext uri="{D42A27DB-BD31-4B8C-83A1-F6EECF244321}">
                <p14:modId xmlns:p14="http://schemas.microsoft.com/office/powerpoint/2010/main" val="2061210700"/>
              </p:ext>
            </p:extLst>
          </p:nvPr>
        </p:nvGraphicFramePr>
        <p:xfrm>
          <a:off x="5459312" y="178337"/>
          <a:ext cx="3245485" cy="3415665"/>
        </p:xfrm>
        <a:graphic>
          <a:graphicData uri="http://schemas.openxmlformats.org/drawingml/2006/table">
            <a:tbl>
              <a:tblPr firstRow="1" bandRow="1">
                <a:tableStyleId>{2D5ABB26-0587-4C30-8999-92F81FD0307C}</a:tableStyleId>
              </a:tblPr>
              <a:tblGrid>
                <a:gridCol w="2138045">
                  <a:extLst>
                    <a:ext uri="{9D8B030D-6E8A-4147-A177-3AD203B41FA5}">
                      <a16:colId xmlns:a16="http://schemas.microsoft.com/office/drawing/2014/main" val="20000"/>
                    </a:ext>
                  </a:extLst>
                </a:gridCol>
                <a:gridCol w="1107440">
                  <a:extLst>
                    <a:ext uri="{9D8B030D-6E8A-4147-A177-3AD203B41FA5}">
                      <a16:colId xmlns:a16="http://schemas.microsoft.com/office/drawing/2014/main" val="20001"/>
                    </a:ext>
                  </a:extLst>
                </a:gridCol>
              </a:tblGrid>
              <a:tr h="457200">
                <a:tc>
                  <a:txBody>
                    <a:bodyPr/>
                    <a:lstStyle/>
                    <a:p>
                      <a:pPr marL="148590" algn="ctr">
                        <a:lnSpc>
                          <a:spcPct val="100000"/>
                        </a:lnSpc>
                        <a:spcBef>
                          <a:spcPts val="645"/>
                        </a:spcBef>
                      </a:pPr>
                      <a:r>
                        <a:rPr lang="vi-VN" sz="1600" dirty="0">
                          <a:latin typeface="Calibri"/>
                          <a:cs typeface="Calibri"/>
                        </a:rPr>
                        <a:t>Rót vốn</a:t>
                      </a:r>
                      <a:r>
                        <a:rPr sz="1600" spc="170" dirty="0">
                          <a:latin typeface="Calibri"/>
                          <a:cs typeface="Calibri"/>
                        </a:rPr>
                        <a:t> </a:t>
                      </a:r>
                      <a:r>
                        <a:rPr sz="1600" dirty="0">
                          <a:latin typeface="Calibri"/>
                          <a:cs typeface="Calibri"/>
                        </a:rPr>
                        <a:t>(</a:t>
                      </a:r>
                      <a:r>
                        <a:rPr lang="vi-VN" sz="1600" dirty="0">
                          <a:latin typeface="Calibri"/>
                          <a:cs typeface="Calibri"/>
                        </a:rPr>
                        <a:t>nội mạng</a:t>
                      </a:r>
                      <a:r>
                        <a:rPr sz="1600" spc="-10" dirty="0">
                          <a:latin typeface="Calibri"/>
                          <a:cs typeface="Calibri"/>
                        </a:rPr>
                        <a:t>)</a:t>
                      </a:r>
                      <a:endParaRPr sz="1600" dirty="0">
                        <a:latin typeface="Calibri"/>
                        <a:cs typeface="Calibri"/>
                      </a:endParaRPr>
                    </a:p>
                  </a:txBody>
                  <a:tcPr marL="0" marR="0" marT="81915" marB="0">
                    <a:lnB w="38100">
                      <a:solidFill>
                        <a:srgbClr val="000000"/>
                      </a:solidFill>
                      <a:prstDash val="solid"/>
                    </a:lnB>
                    <a:solidFill>
                      <a:srgbClr val="F6D01C"/>
                    </a:solidFill>
                  </a:tcPr>
                </a:tc>
                <a:tc rowSpan="3">
                  <a:txBody>
                    <a:bodyPr/>
                    <a:lstStyle/>
                    <a:p>
                      <a:pPr>
                        <a:lnSpc>
                          <a:spcPct val="100000"/>
                        </a:lnSpc>
                      </a:pPr>
                      <a:endParaRPr sz="1800">
                        <a:latin typeface="Times New Roman"/>
                        <a:cs typeface="Times New Roman"/>
                      </a:endParaRPr>
                    </a:p>
                  </a:txBody>
                  <a:tcPr marL="0" marR="0" marT="0" marB="0">
                    <a:lnB w="19050">
                      <a:solidFill>
                        <a:srgbClr val="F0D706"/>
                      </a:solidFill>
                      <a:prstDash val="solid"/>
                    </a:lnB>
                  </a:tcPr>
                </a:tc>
                <a:extLst>
                  <a:ext uri="{0D108BD9-81ED-4DB2-BD59-A6C34878D82A}">
                    <a16:rowId xmlns:a16="http://schemas.microsoft.com/office/drawing/2014/main" val="10000"/>
                  </a:ext>
                </a:extLst>
              </a:tr>
              <a:tr h="2237105">
                <a:tc>
                  <a:txBody>
                    <a:bodyPr/>
                    <a:lstStyle/>
                    <a:p>
                      <a:pPr marL="95885" algn="ctr">
                        <a:lnSpc>
                          <a:spcPct val="100000"/>
                        </a:lnSpc>
                        <a:spcBef>
                          <a:spcPts val="745"/>
                        </a:spcBef>
                      </a:pPr>
                      <a:r>
                        <a:rPr lang="vi-VN" sz="1600" i="1" spc="-100" dirty="0">
                          <a:solidFill>
                            <a:srgbClr val="F0D706"/>
                          </a:solidFill>
                          <a:latin typeface="Trebuchet MS"/>
                          <a:cs typeface="Trebuchet MS"/>
                        </a:rPr>
                        <a:t>Thực hiện</a:t>
                      </a:r>
                      <a:r>
                        <a:rPr sz="1600" i="1" spc="-70" dirty="0">
                          <a:solidFill>
                            <a:srgbClr val="F0D706"/>
                          </a:solidFill>
                          <a:latin typeface="Trebuchet MS"/>
                          <a:cs typeface="Trebuchet MS"/>
                        </a:rPr>
                        <a:t> </a:t>
                      </a:r>
                      <a:r>
                        <a:rPr lang="vi-VN" sz="1600" i="1" spc="-70" dirty="0">
                          <a:solidFill>
                            <a:srgbClr val="F0D706"/>
                          </a:solidFill>
                          <a:latin typeface="Trebuchet MS"/>
                          <a:cs typeface="Trebuchet MS"/>
                        </a:rPr>
                        <a:t>g</a:t>
                      </a:r>
                      <a:r>
                        <a:rPr lang="en-AU" sz="1600" i="1" spc="-20" dirty="0" err="1">
                          <a:solidFill>
                            <a:srgbClr val="F0D706"/>
                          </a:solidFill>
                          <a:latin typeface="Trebuchet MS"/>
                          <a:cs typeface="Trebuchet MS"/>
                        </a:rPr>
                        <a:t>iao</a:t>
                      </a:r>
                      <a:r>
                        <a:rPr lang="en-AU" sz="1600" i="1" spc="-20" dirty="0">
                          <a:solidFill>
                            <a:srgbClr val="F0D706"/>
                          </a:solidFill>
                          <a:latin typeface="Trebuchet MS"/>
                          <a:cs typeface="Trebuchet MS"/>
                        </a:rPr>
                        <a:t> </a:t>
                      </a:r>
                      <a:r>
                        <a:rPr lang="en-AU" sz="1600" i="1" spc="-20" dirty="0" err="1">
                          <a:solidFill>
                            <a:srgbClr val="F0D706"/>
                          </a:solidFill>
                          <a:latin typeface="Trebuchet MS"/>
                          <a:cs typeface="Trebuchet MS"/>
                        </a:rPr>
                        <a:t>dịch</a:t>
                      </a:r>
                      <a:endParaRPr sz="1600" dirty="0">
                        <a:latin typeface="Trebuchet MS"/>
                        <a:cs typeface="Trebuchet MS"/>
                      </a:endParaRPr>
                    </a:p>
                    <a:p>
                      <a:pPr>
                        <a:lnSpc>
                          <a:spcPct val="100000"/>
                        </a:lnSpc>
                        <a:spcBef>
                          <a:spcPts val="810"/>
                        </a:spcBef>
                      </a:pPr>
                      <a:endParaRPr sz="1600" dirty="0">
                        <a:latin typeface="Times New Roman"/>
                        <a:cs typeface="Times New Roman"/>
                      </a:endParaRPr>
                    </a:p>
                    <a:p>
                      <a:pPr marL="29209" algn="ctr">
                        <a:lnSpc>
                          <a:spcPct val="100000"/>
                        </a:lnSpc>
                      </a:pPr>
                      <a:r>
                        <a:rPr lang="en-AU" sz="1600" spc="-150" dirty="0">
                          <a:latin typeface="Calibri"/>
                          <a:cs typeface="Calibri"/>
                        </a:rPr>
                        <a:t>Giao </a:t>
                      </a:r>
                      <a:r>
                        <a:rPr lang="en-AU" sz="1600" spc="-150" dirty="0" err="1">
                          <a:latin typeface="Calibri"/>
                          <a:cs typeface="Calibri"/>
                        </a:rPr>
                        <a:t>dịch</a:t>
                      </a:r>
                      <a:r>
                        <a:rPr sz="1600" spc="-150" dirty="0">
                          <a:latin typeface="Calibri"/>
                          <a:cs typeface="Calibri"/>
                        </a:rPr>
                        <a:t> 1</a:t>
                      </a:r>
                    </a:p>
                    <a:p>
                      <a:pPr>
                        <a:lnSpc>
                          <a:spcPct val="100000"/>
                        </a:lnSpc>
                        <a:spcBef>
                          <a:spcPts val="475"/>
                        </a:spcBef>
                      </a:pPr>
                      <a:endParaRPr sz="1600" dirty="0">
                        <a:latin typeface="Times New Roman"/>
                        <a:cs typeface="Times New Roman"/>
                      </a:endParaRPr>
                    </a:p>
                    <a:p>
                      <a:pPr marL="46990" algn="ctr">
                        <a:lnSpc>
                          <a:spcPct val="100000"/>
                        </a:lnSpc>
                      </a:pPr>
                      <a:r>
                        <a:rPr lang="en-AU" sz="1600" spc="-150" dirty="0">
                          <a:latin typeface="Calibri"/>
                          <a:cs typeface="Calibri"/>
                        </a:rPr>
                        <a:t>Giao </a:t>
                      </a:r>
                      <a:r>
                        <a:rPr lang="en-AU" sz="1600" spc="-150" dirty="0" err="1">
                          <a:latin typeface="Calibri"/>
                          <a:cs typeface="Calibri"/>
                        </a:rPr>
                        <a:t>dịch</a:t>
                      </a:r>
                      <a:r>
                        <a:rPr sz="1600" spc="-150" dirty="0">
                          <a:latin typeface="Calibri"/>
                          <a:cs typeface="Calibri"/>
                        </a:rPr>
                        <a:t> 2</a:t>
                      </a:r>
                    </a:p>
                    <a:p>
                      <a:pPr>
                        <a:lnSpc>
                          <a:spcPct val="100000"/>
                        </a:lnSpc>
                        <a:spcBef>
                          <a:spcPts val="470"/>
                        </a:spcBef>
                      </a:pPr>
                      <a:endParaRPr sz="1600" dirty="0">
                        <a:latin typeface="Times New Roman"/>
                        <a:cs typeface="Times New Roman"/>
                      </a:endParaRPr>
                    </a:p>
                    <a:p>
                      <a:pPr marL="22225" algn="ctr">
                        <a:lnSpc>
                          <a:spcPct val="100000"/>
                        </a:lnSpc>
                      </a:pPr>
                      <a:r>
                        <a:rPr lang="en-AU" sz="1600" spc="-150" dirty="0">
                          <a:latin typeface="Calibri"/>
                          <a:cs typeface="Calibri"/>
                        </a:rPr>
                        <a:t>Giao </a:t>
                      </a:r>
                      <a:r>
                        <a:rPr lang="en-AU" sz="1600" spc="-150" dirty="0" err="1">
                          <a:latin typeface="Calibri"/>
                          <a:cs typeface="Calibri"/>
                        </a:rPr>
                        <a:t>dịch</a:t>
                      </a:r>
                      <a:r>
                        <a:rPr sz="1600" spc="-150" dirty="0">
                          <a:latin typeface="Calibri"/>
                          <a:cs typeface="Calibri"/>
                        </a:rPr>
                        <a:t> 3</a:t>
                      </a:r>
                    </a:p>
                  </a:txBody>
                  <a:tcPr marL="0" marR="0" marT="94615" marB="0">
                    <a:lnT w="38100">
                      <a:solidFill>
                        <a:srgbClr val="000000"/>
                      </a:solidFill>
                      <a:prstDash val="solid"/>
                    </a:lnT>
                    <a:lnB w="38100">
                      <a:solidFill>
                        <a:srgbClr val="000000"/>
                      </a:solidFill>
                      <a:prstDash val="solid"/>
                    </a:lnB>
                  </a:tcPr>
                </a:tc>
                <a:tc vMerge="1">
                  <a:txBody>
                    <a:bodyPr/>
                    <a:lstStyle/>
                    <a:p>
                      <a:endParaRPr/>
                    </a:p>
                  </a:txBody>
                  <a:tcPr marL="0" marR="0" marT="0" marB="0">
                    <a:lnB w="19050">
                      <a:solidFill>
                        <a:srgbClr val="F0D706"/>
                      </a:solidFill>
                      <a:prstDash val="solid"/>
                    </a:lnB>
                  </a:tcPr>
                </a:tc>
                <a:extLst>
                  <a:ext uri="{0D108BD9-81ED-4DB2-BD59-A6C34878D82A}">
                    <a16:rowId xmlns:a16="http://schemas.microsoft.com/office/drawing/2014/main" val="10001"/>
                  </a:ext>
                </a:extLst>
              </a:tr>
              <a:tr h="237490">
                <a:tc rowSpan="2">
                  <a:txBody>
                    <a:bodyPr/>
                    <a:lstStyle/>
                    <a:p>
                      <a:pPr marL="177165" algn="ctr">
                        <a:lnSpc>
                          <a:spcPct val="100000"/>
                        </a:lnSpc>
                        <a:spcBef>
                          <a:spcPts val="780"/>
                        </a:spcBef>
                      </a:pPr>
                      <a:r>
                        <a:rPr lang="vi-VN" sz="1600" spc="25" dirty="0">
                          <a:latin typeface="Calibri"/>
                          <a:cs typeface="Calibri"/>
                        </a:rPr>
                        <a:t>Kết sổ </a:t>
                      </a:r>
                      <a:r>
                        <a:rPr sz="1600" dirty="0">
                          <a:latin typeface="Calibri"/>
                          <a:cs typeface="Calibri"/>
                        </a:rPr>
                        <a:t>(</a:t>
                      </a:r>
                      <a:r>
                        <a:rPr lang="vi-VN" sz="1600" dirty="0">
                          <a:latin typeface="Calibri"/>
                          <a:cs typeface="Calibri"/>
                        </a:rPr>
                        <a:t>nội mạng</a:t>
                      </a:r>
                      <a:r>
                        <a:rPr sz="1600" spc="-10" dirty="0">
                          <a:latin typeface="Calibri"/>
                          <a:cs typeface="Calibri"/>
                        </a:rPr>
                        <a:t>)</a:t>
                      </a:r>
                      <a:endParaRPr sz="1600" dirty="0">
                        <a:latin typeface="Calibri"/>
                        <a:cs typeface="Calibri"/>
                      </a:endParaRPr>
                    </a:p>
                  </a:txBody>
                  <a:tcPr marL="0" marR="0" marT="99060" marB="0">
                    <a:lnT w="38100">
                      <a:solidFill>
                        <a:srgbClr val="000000"/>
                      </a:solidFill>
                      <a:prstDash val="solid"/>
                    </a:lnT>
                    <a:solidFill>
                      <a:srgbClr val="F6D01C"/>
                    </a:solidFill>
                  </a:tcPr>
                </a:tc>
                <a:tc vMerge="1">
                  <a:txBody>
                    <a:bodyPr/>
                    <a:lstStyle/>
                    <a:p>
                      <a:endParaRPr/>
                    </a:p>
                  </a:txBody>
                  <a:tcPr marL="0" marR="0" marT="0" marB="0">
                    <a:lnB w="19050">
                      <a:solidFill>
                        <a:srgbClr val="F0D706"/>
                      </a:solidFill>
                      <a:prstDash val="solid"/>
                    </a:lnB>
                  </a:tcPr>
                </a:tc>
                <a:extLst>
                  <a:ext uri="{0D108BD9-81ED-4DB2-BD59-A6C34878D82A}">
                    <a16:rowId xmlns:a16="http://schemas.microsoft.com/office/drawing/2014/main" val="10002"/>
                  </a:ext>
                </a:extLst>
              </a:tr>
              <a:tr h="219710">
                <a:tc vMerge="1">
                  <a:txBody>
                    <a:bodyPr/>
                    <a:lstStyle/>
                    <a:p>
                      <a:endParaRPr/>
                    </a:p>
                  </a:txBody>
                  <a:tcPr marL="0" marR="0" marT="99060" marB="0">
                    <a:lnT w="38100">
                      <a:solidFill>
                        <a:srgbClr val="000000"/>
                      </a:solidFill>
                      <a:prstDash val="solid"/>
                    </a:lnT>
                    <a:solidFill>
                      <a:srgbClr val="F6D01C"/>
                    </a:solidFill>
                  </a:tcPr>
                </a:tc>
                <a:tc>
                  <a:txBody>
                    <a:bodyPr/>
                    <a:lstStyle/>
                    <a:p>
                      <a:pPr>
                        <a:lnSpc>
                          <a:spcPct val="100000"/>
                        </a:lnSpc>
                      </a:pPr>
                      <a:endParaRPr sz="1300">
                        <a:latin typeface="Times New Roman"/>
                        <a:cs typeface="Times New Roman"/>
                      </a:endParaRPr>
                    </a:p>
                  </a:txBody>
                  <a:tcPr marL="0" marR="0" marT="0" marB="0">
                    <a:lnR w="19050">
                      <a:solidFill>
                        <a:srgbClr val="F0D706"/>
                      </a:solidFill>
                      <a:prstDash val="solid"/>
                    </a:lnR>
                    <a:lnT w="19050">
                      <a:solidFill>
                        <a:srgbClr val="F0D706"/>
                      </a:solidFill>
                      <a:prstDash val="solid"/>
                    </a:lnT>
                  </a:tcPr>
                </a:tc>
                <a:extLst>
                  <a:ext uri="{0D108BD9-81ED-4DB2-BD59-A6C34878D82A}">
                    <a16:rowId xmlns:a16="http://schemas.microsoft.com/office/drawing/2014/main" val="10003"/>
                  </a:ext>
                </a:extLst>
              </a:tr>
              <a:tr h="264160">
                <a:tc gridSpan="2">
                  <a:txBody>
                    <a:bodyPr/>
                    <a:lstStyle/>
                    <a:p>
                      <a:pPr>
                        <a:lnSpc>
                          <a:spcPct val="100000"/>
                        </a:lnSpc>
                      </a:pPr>
                      <a:endParaRPr sz="1600" dirty="0">
                        <a:latin typeface="Times New Roman"/>
                        <a:cs typeface="Times New Roman"/>
                      </a:endParaRPr>
                    </a:p>
                  </a:txBody>
                  <a:tcPr marL="0" marR="0" marT="0" marB="0">
                    <a:lnR w="19050">
                      <a:solidFill>
                        <a:srgbClr val="F0D706"/>
                      </a:solidFill>
                      <a:prstDash val="solid"/>
                    </a:lnR>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17" name="object 17"/>
          <p:cNvSpPr txBox="1">
            <a:spLocks noGrp="1"/>
          </p:cNvSpPr>
          <p:nvPr>
            <p:ph type="title"/>
          </p:nvPr>
        </p:nvSpPr>
        <p:spPr>
          <a:xfrm>
            <a:off x="1580100" y="695961"/>
            <a:ext cx="2770505" cy="2347437"/>
          </a:xfrm>
          <a:prstGeom prst="rect">
            <a:avLst/>
          </a:prstGeom>
        </p:spPr>
        <p:txBody>
          <a:bodyPr vert="horz" wrap="square" lIns="0" tIns="10795" rIns="0" bIns="0" rtlCol="0">
            <a:spAutoFit/>
          </a:bodyPr>
          <a:lstStyle/>
          <a:p>
            <a:pPr marL="12700" marR="600075">
              <a:lnSpc>
                <a:spcPct val="100400"/>
              </a:lnSpc>
              <a:spcBef>
                <a:spcPts val="85"/>
              </a:spcBef>
            </a:pPr>
            <a:r>
              <a:rPr lang="vi-VN" sz="3300" i="1" spc="-150" dirty="0">
                <a:solidFill>
                  <a:srgbClr val="FFE400"/>
                </a:solidFill>
                <a:latin typeface="Calibri"/>
                <a:cs typeface="Calibri"/>
              </a:rPr>
              <a:t>Giao dịch</a:t>
            </a:r>
            <a:r>
              <a:rPr sz="3300" i="1" spc="-150" dirty="0">
                <a:solidFill>
                  <a:srgbClr val="FFE400"/>
                </a:solidFill>
                <a:latin typeface="Calibri"/>
                <a:cs typeface="Calibri"/>
              </a:rPr>
              <a:t> </a:t>
            </a:r>
            <a:r>
              <a:rPr lang="vi-VN" sz="3300" i="1" spc="-150" dirty="0">
                <a:solidFill>
                  <a:srgbClr val="FFE400"/>
                </a:solidFill>
                <a:latin typeface="Calibri"/>
                <a:cs typeface="Calibri"/>
              </a:rPr>
              <a:t>ngoại mạng</a:t>
            </a:r>
            <a:endParaRPr sz="3300" spc="-150" dirty="0">
              <a:latin typeface="Calibri"/>
              <a:cs typeface="Calibri"/>
            </a:endParaRPr>
          </a:p>
          <a:p>
            <a:pPr marL="12700" marR="5080">
              <a:lnSpc>
                <a:spcPts val="2030"/>
              </a:lnSpc>
              <a:spcBef>
                <a:spcPts val="305"/>
              </a:spcBef>
            </a:pPr>
            <a:r>
              <a:rPr lang="vi-VN" sz="1700" spc="-150" dirty="0">
                <a:solidFill>
                  <a:srgbClr val="FFFFFF"/>
                </a:solidFill>
                <a:latin typeface="Tahoma"/>
                <a:cs typeface="Tahoma"/>
              </a:rPr>
              <a:t>Một sổ ghi nợ được mở để cập nhật các giao dịch giữa hai bên, số dư cuối cùng sẽ được thanh toán trên chuỗi dữ liệu Bitcoin để kết toán và đóng sổ</a:t>
            </a:r>
            <a:r>
              <a:rPr sz="1700" i="1" spc="-20" dirty="0">
                <a:solidFill>
                  <a:srgbClr val="FFFFFF"/>
                </a:solidFill>
                <a:latin typeface="Verdana"/>
                <a:cs typeface="Verdana"/>
              </a:rPr>
              <a:t>.</a:t>
            </a:r>
            <a:endParaRPr sz="1700" dirty="0">
              <a:latin typeface="Verdana"/>
              <a:cs typeface="Verdana"/>
            </a:endParaRPr>
          </a:p>
        </p:txBody>
      </p:sp>
      <p:grpSp>
        <p:nvGrpSpPr>
          <p:cNvPr id="18" name="object 18"/>
          <p:cNvGrpSpPr/>
          <p:nvPr/>
        </p:nvGrpSpPr>
        <p:grpSpPr>
          <a:xfrm>
            <a:off x="443109" y="3396775"/>
            <a:ext cx="4315460" cy="1349375"/>
            <a:chOff x="443109" y="3396775"/>
            <a:chExt cx="4315460" cy="1349375"/>
          </a:xfrm>
        </p:grpSpPr>
        <p:pic>
          <p:nvPicPr>
            <p:cNvPr id="19" name="object 19"/>
            <p:cNvPicPr/>
            <p:nvPr/>
          </p:nvPicPr>
          <p:blipFill>
            <a:blip r:embed="rId7" cstate="print"/>
            <a:stretch>
              <a:fillRect/>
            </a:stretch>
          </p:blipFill>
          <p:spPr>
            <a:xfrm>
              <a:off x="443109" y="3396775"/>
              <a:ext cx="1295626" cy="1315048"/>
            </a:xfrm>
            <a:prstGeom prst="rect">
              <a:avLst/>
            </a:prstGeom>
          </p:spPr>
        </p:pic>
        <p:pic>
          <p:nvPicPr>
            <p:cNvPr id="20" name="object 20"/>
            <p:cNvPicPr/>
            <p:nvPr/>
          </p:nvPicPr>
          <p:blipFill>
            <a:blip r:embed="rId8" cstate="print"/>
            <a:stretch>
              <a:fillRect/>
            </a:stretch>
          </p:blipFill>
          <p:spPr>
            <a:xfrm>
              <a:off x="1952734" y="3396775"/>
              <a:ext cx="1295626" cy="1315048"/>
            </a:xfrm>
            <a:prstGeom prst="rect">
              <a:avLst/>
            </a:prstGeom>
          </p:spPr>
        </p:pic>
        <p:pic>
          <p:nvPicPr>
            <p:cNvPr id="21" name="object 21"/>
            <p:cNvPicPr/>
            <p:nvPr/>
          </p:nvPicPr>
          <p:blipFill>
            <a:blip r:embed="rId8" cstate="print"/>
            <a:stretch>
              <a:fillRect/>
            </a:stretch>
          </p:blipFill>
          <p:spPr>
            <a:xfrm>
              <a:off x="3462359" y="3430850"/>
              <a:ext cx="1295626" cy="1315048"/>
            </a:xfrm>
            <a:prstGeom prst="rect">
              <a:avLst/>
            </a:prstGeom>
          </p:spPr>
        </p:pic>
      </p:grpSp>
      <p:pic>
        <p:nvPicPr>
          <p:cNvPr id="22" name="object 22"/>
          <p:cNvPicPr/>
          <p:nvPr/>
        </p:nvPicPr>
        <p:blipFill>
          <a:blip r:embed="rId8" cstate="print"/>
          <a:stretch>
            <a:fillRect/>
          </a:stretch>
        </p:blipFill>
        <p:spPr>
          <a:xfrm>
            <a:off x="4971984" y="3413812"/>
            <a:ext cx="1295626" cy="1315048"/>
          </a:xfrm>
          <a:prstGeom prst="rect">
            <a:avLst/>
          </a:prstGeom>
        </p:spPr>
      </p:pic>
      <p:pic>
        <p:nvPicPr>
          <p:cNvPr id="23" name="object 23"/>
          <p:cNvPicPr/>
          <p:nvPr/>
        </p:nvPicPr>
        <p:blipFill>
          <a:blip r:embed="rId8" cstate="print"/>
          <a:stretch>
            <a:fillRect/>
          </a:stretch>
        </p:blipFill>
        <p:spPr>
          <a:xfrm>
            <a:off x="6481609" y="3413812"/>
            <a:ext cx="1295626" cy="1315048"/>
          </a:xfrm>
          <a:prstGeom prst="rect">
            <a:avLst/>
          </a:prstGeom>
        </p:spPr>
      </p:pic>
      <p:pic>
        <p:nvPicPr>
          <p:cNvPr id="24" name="object 24"/>
          <p:cNvPicPr/>
          <p:nvPr/>
        </p:nvPicPr>
        <p:blipFill>
          <a:blip r:embed="rId9" cstate="print"/>
          <a:stretch>
            <a:fillRect/>
          </a:stretch>
        </p:blipFill>
        <p:spPr>
          <a:xfrm>
            <a:off x="7991234" y="3447887"/>
            <a:ext cx="1152765" cy="131504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11925" y="2886924"/>
            <a:ext cx="3226977" cy="1570775"/>
          </a:xfrm>
          <a:prstGeom prst="rect">
            <a:avLst/>
          </a:prstGeom>
        </p:spPr>
      </p:pic>
      <p:grpSp>
        <p:nvGrpSpPr>
          <p:cNvPr id="3" name="object 3"/>
          <p:cNvGrpSpPr/>
          <p:nvPr/>
        </p:nvGrpSpPr>
        <p:grpSpPr>
          <a:xfrm>
            <a:off x="4267175" y="160174"/>
            <a:ext cx="1473200" cy="843915"/>
            <a:chOff x="4267175" y="160174"/>
            <a:chExt cx="1473200" cy="843915"/>
          </a:xfrm>
        </p:grpSpPr>
        <p:pic>
          <p:nvPicPr>
            <p:cNvPr id="4" name="object 4"/>
            <p:cNvPicPr/>
            <p:nvPr/>
          </p:nvPicPr>
          <p:blipFill>
            <a:blip r:embed="rId3" cstate="print"/>
            <a:stretch>
              <a:fillRect/>
            </a:stretch>
          </p:blipFill>
          <p:spPr>
            <a:xfrm>
              <a:off x="4267175" y="160174"/>
              <a:ext cx="1472926" cy="806425"/>
            </a:xfrm>
            <a:prstGeom prst="rect">
              <a:avLst/>
            </a:prstGeom>
          </p:spPr>
        </p:pic>
        <p:pic>
          <p:nvPicPr>
            <p:cNvPr id="5" name="object 5"/>
            <p:cNvPicPr/>
            <p:nvPr/>
          </p:nvPicPr>
          <p:blipFill>
            <a:blip r:embed="rId4" cstate="print"/>
            <a:stretch>
              <a:fillRect/>
            </a:stretch>
          </p:blipFill>
          <p:spPr>
            <a:xfrm>
              <a:off x="4324087" y="581275"/>
              <a:ext cx="495825" cy="422799"/>
            </a:xfrm>
            <a:prstGeom prst="rect">
              <a:avLst/>
            </a:prstGeom>
          </p:spPr>
        </p:pic>
      </p:grpSp>
      <p:grpSp>
        <p:nvGrpSpPr>
          <p:cNvPr id="6" name="object 6"/>
          <p:cNvGrpSpPr/>
          <p:nvPr/>
        </p:nvGrpSpPr>
        <p:grpSpPr>
          <a:xfrm>
            <a:off x="4998646" y="1033574"/>
            <a:ext cx="1864995" cy="1891664"/>
            <a:chOff x="4998646" y="1033574"/>
            <a:chExt cx="1864995" cy="1891664"/>
          </a:xfrm>
        </p:grpSpPr>
        <p:sp>
          <p:nvSpPr>
            <p:cNvPr id="7" name="object 7"/>
            <p:cNvSpPr/>
            <p:nvPr/>
          </p:nvSpPr>
          <p:spPr>
            <a:xfrm>
              <a:off x="5155465" y="1397853"/>
              <a:ext cx="1670685" cy="1489075"/>
            </a:xfrm>
            <a:custGeom>
              <a:avLst/>
              <a:gdLst/>
              <a:ahLst/>
              <a:cxnLst/>
              <a:rect l="l" t="t" r="r" b="b"/>
              <a:pathLst>
                <a:path w="1670684" h="1489075">
                  <a:moveTo>
                    <a:pt x="0" y="0"/>
                  </a:moveTo>
                  <a:lnTo>
                    <a:pt x="43148" y="51095"/>
                  </a:lnTo>
                  <a:lnTo>
                    <a:pt x="71573" y="81122"/>
                  </a:lnTo>
                  <a:lnTo>
                    <a:pt x="101500" y="110358"/>
                  </a:lnTo>
                  <a:lnTo>
                    <a:pt x="132844" y="138848"/>
                  </a:lnTo>
                  <a:lnTo>
                    <a:pt x="167747" y="168462"/>
                  </a:lnTo>
                  <a:lnTo>
                    <a:pt x="204067" y="197329"/>
                  </a:lnTo>
                  <a:lnTo>
                    <a:pt x="241703" y="225503"/>
                  </a:lnTo>
                  <a:lnTo>
                    <a:pt x="280553" y="253037"/>
                  </a:lnTo>
                  <a:lnTo>
                    <a:pt x="320517" y="279984"/>
                  </a:lnTo>
                  <a:lnTo>
                    <a:pt x="361493" y="306397"/>
                  </a:lnTo>
                  <a:lnTo>
                    <a:pt x="403379" y="332331"/>
                  </a:lnTo>
                  <a:lnTo>
                    <a:pt x="446076" y="357837"/>
                  </a:lnTo>
                  <a:lnTo>
                    <a:pt x="489481" y="382971"/>
                  </a:lnTo>
                  <a:lnTo>
                    <a:pt x="533493" y="407784"/>
                  </a:lnTo>
                  <a:lnTo>
                    <a:pt x="578012" y="432330"/>
                  </a:lnTo>
                  <a:lnTo>
                    <a:pt x="622935" y="456663"/>
                  </a:lnTo>
                  <a:lnTo>
                    <a:pt x="668162" y="480836"/>
                  </a:lnTo>
                  <a:lnTo>
                    <a:pt x="713592" y="504902"/>
                  </a:lnTo>
                  <a:lnTo>
                    <a:pt x="759122" y="528914"/>
                  </a:lnTo>
                  <a:lnTo>
                    <a:pt x="804653" y="552927"/>
                  </a:lnTo>
                  <a:lnTo>
                    <a:pt x="850082" y="576993"/>
                  </a:lnTo>
                  <a:lnTo>
                    <a:pt x="895309" y="601166"/>
                  </a:lnTo>
                  <a:lnTo>
                    <a:pt x="940233" y="625498"/>
                  </a:lnTo>
                  <a:lnTo>
                    <a:pt x="984751" y="650044"/>
                  </a:lnTo>
                  <a:lnTo>
                    <a:pt x="1028763" y="674856"/>
                  </a:lnTo>
                  <a:lnTo>
                    <a:pt x="1072169" y="699989"/>
                  </a:lnTo>
                  <a:lnTo>
                    <a:pt x="1114865" y="725494"/>
                  </a:lnTo>
                  <a:lnTo>
                    <a:pt x="1156752" y="751427"/>
                  </a:lnTo>
                  <a:lnTo>
                    <a:pt x="1197728" y="777839"/>
                  </a:lnTo>
                  <a:lnTo>
                    <a:pt x="1237692" y="804785"/>
                  </a:lnTo>
                  <a:lnTo>
                    <a:pt x="1276542" y="832318"/>
                  </a:lnTo>
                  <a:lnTo>
                    <a:pt x="1314178" y="860491"/>
                  </a:lnTo>
                  <a:lnTo>
                    <a:pt x="1350497" y="889357"/>
                  </a:lnTo>
                  <a:lnTo>
                    <a:pt x="1385400" y="918969"/>
                  </a:lnTo>
                  <a:lnTo>
                    <a:pt x="1418785" y="949382"/>
                  </a:lnTo>
                  <a:lnTo>
                    <a:pt x="1450550" y="980649"/>
                  </a:lnTo>
                  <a:lnTo>
                    <a:pt x="1480595" y="1012822"/>
                  </a:lnTo>
                  <a:lnTo>
                    <a:pt x="1508817" y="1045955"/>
                  </a:lnTo>
                  <a:lnTo>
                    <a:pt x="1535117" y="1080102"/>
                  </a:lnTo>
                  <a:lnTo>
                    <a:pt x="1559392" y="1115315"/>
                  </a:lnTo>
                  <a:lnTo>
                    <a:pt x="1581541" y="1151649"/>
                  </a:lnTo>
                  <a:lnTo>
                    <a:pt x="1601464" y="1189156"/>
                  </a:lnTo>
                  <a:lnTo>
                    <a:pt x="1619059" y="1227890"/>
                  </a:lnTo>
                  <a:lnTo>
                    <a:pt x="1634225" y="1267904"/>
                  </a:lnTo>
                  <a:lnTo>
                    <a:pt x="1646860" y="1309252"/>
                  </a:lnTo>
                  <a:lnTo>
                    <a:pt x="1656863" y="1351987"/>
                  </a:lnTo>
                  <a:lnTo>
                    <a:pt x="1664134" y="1396162"/>
                  </a:lnTo>
                  <a:lnTo>
                    <a:pt x="1668571" y="1441830"/>
                  </a:lnTo>
                  <a:lnTo>
                    <a:pt x="1670072" y="1489045"/>
                  </a:lnTo>
                </a:path>
              </a:pathLst>
            </a:custGeom>
            <a:ln w="76199">
              <a:solidFill>
                <a:srgbClr val="FFE400"/>
              </a:solidFill>
            </a:ln>
          </p:spPr>
          <p:txBody>
            <a:bodyPr wrap="square" lIns="0" tIns="0" rIns="0" bIns="0" rtlCol="0"/>
            <a:lstStyle/>
            <a:p>
              <a:endParaRPr/>
            </a:p>
          </p:txBody>
        </p:sp>
        <p:sp>
          <p:nvSpPr>
            <p:cNvPr id="8" name="object 8"/>
            <p:cNvSpPr/>
            <p:nvPr/>
          </p:nvSpPr>
          <p:spPr>
            <a:xfrm>
              <a:off x="5036746" y="1071674"/>
              <a:ext cx="237490" cy="368300"/>
            </a:xfrm>
            <a:custGeom>
              <a:avLst/>
              <a:gdLst/>
              <a:ahLst/>
              <a:cxnLst/>
              <a:rect l="l" t="t" r="r" b="b"/>
              <a:pathLst>
                <a:path w="237489" h="368300">
                  <a:moveTo>
                    <a:pt x="0" y="367975"/>
                  </a:moveTo>
                  <a:lnTo>
                    <a:pt x="3884" y="0"/>
                  </a:lnTo>
                  <a:lnTo>
                    <a:pt x="237438" y="284382"/>
                  </a:lnTo>
                  <a:lnTo>
                    <a:pt x="0" y="367975"/>
                  </a:lnTo>
                  <a:close/>
                </a:path>
              </a:pathLst>
            </a:custGeom>
            <a:solidFill>
              <a:srgbClr val="FFE400"/>
            </a:solidFill>
          </p:spPr>
          <p:txBody>
            <a:bodyPr wrap="square" lIns="0" tIns="0" rIns="0" bIns="0" rtlCol="0"/>
            <a:lstStyle/>
            <a:p>
              <a:endParaRPr/>
            </a:p>
          </p:txBody>
        </p:sp>
        <p:sp>
          <p:nvSpPr>
            <p:cNvPr id="9" name="object 9"/>
            <p:cNvSpPr/>
            <p:nvPr/>
          </p:nvSpPr>
          <p:spPr>
            <a:xfrm>
              <a:off x="5036746" y="1071674"/>
              <a:ext cx="237490" cy="368300"/>
            </a:xfrm>
            <a:custGeom>
              <a:avLst/>
              <a:gdLst/>
              <a:ahLst/>
              <a:cxnLst/>
              <a:rect l="l" t="t" r="r" b="b"/>
              <a:pathLst>
                <a:path w="237489" h="368300">
                  <a:moveTo>
                    <a:pt x="237438" y="284382"/>
                  </a:moveTo>
                  <a:lnTo>
                    <a:pt x="3884" y="0"/>
                  </a:lnTo>
                  <a:lnTo>
                    <a:pt x="0" y="367975"/>
                  </a:lnTo>
                  <a:lnTo>
                    <a:pt x="237438" y="284382"/>
                  </a:lnTo>
                  <a:close/>
                </a:path>
              </a:pathLst>
            </a:custGeom>
            <a:ln w="76199">
              <a:solidFill>
                <a:srgbClr val="FFE400"/>
              </a:solidFill>
            </a:ln>
          </p:spPr>
          <p:txBody>
            <a:bodyPr wrap="square" lIns="0" tIns="0" rIns="0" bIns="0" rtlCol="0"/>
            <a:lstStyle/>
            <a:p>
              <a:endParaRPr/>
            </a:p>
          </p:txBody>
        </p:sp>
      </p:grpSp>
      <p:pic>
        <p:nvPicPr>
          <p:cNvPr id="10" name="object 10"/>
          <p:cNvPicPr/>
          <p:nvPr/>
        </p:nvPicPr>
        <p:blipFill>
          <a:blip r:embed="rId5" cstate="print"/>
          <a:stretch>
            <a:fillRect/>
          </a:stretch>
        </p:blipFill>
        <p:spPr>
          <a:xfrm>
            <a:off x="5333912" y="3547375"/>
            <a:ext cx="1008975" cy="1008975"/>
          </a:xfrm>
          <a:prstGeom prst="rect">
            <a:avLst/>
          </a:prstGeom>
        </p:spPr>
      </p:pic>
      <p:sp>
        <p:nvSpPr>
          <p:cNvPr id="11" name="object 11"/>
          <p:cNvSpPr/>
          <p:nvPr/>
        </p:nvSpPr>
        <p:spPr>
          <a:xfrm>
            <a:off x="6825412" y="4457700"/>
            <a:ext cx="574040" cy="685800"/>
          </a:xfrm>
          <a:custGeom>
            <a:avLst/>
            <a:gdLst/>
            <a:ahLst/>
            <a:cxnLst/>
            <a:rect l="l" t="t" r="r" b="b"/>
            <a:pathLst>
              <a:path w="574040" h="685800">
                <a:moveTo>
                  <a:pt x="0" y="0"/>
                </a:moveTo>
                <a:lnTo>
                  <a:pt x="4169" y="50041"/>
                </a:lnTo>
                <a:lnTo>
                  <a:pt x="16102" y="95349"/>
                </a:lnTo>
                <a:lnTo>
                  <a:pt x="34937" y="136451"/>
                </a:lnTo>
                <a:lnTo>
                  <a:pt x="59810" y="173872"/>
                </a:lnTo>
                <a:lnTo>
                  <a:pt x="89859" y="208139"/>
                </a:lnTo>
                <a:lnTo>
                  <a:pt x="124221" y="239776"/>
                </a:lnTo>
                <a:lnTo>
                  <a:pt x="162034" y="269310"/>
                </a:lnTo>
                <a:lnTo>
                  <a:pt x="202435" y="297266"/>
                </a:lnTo>
                <a:lnTo>
                  <a:pt x="244561" y="324171"/>
                </a:lnTo>
                <a:lnTo>
                  <a:pt x="287549" y="350549"/>
                </a:lnTo>
                <a:lnTo>
                  <a:pt x="330538" y="376928"/>
                </a:lnTo>
                <a:lnTo>
                  <a:pt x="372664" y="403833"/>
                </a:lnTo>
                <a:lnTo>
                  <a:pt x="413065" y="431789"/>
                </a:lnTo>
                <a:lnTo>
                  <a:pt x="450878" y="461323"/>
                </a:lnTo>
                <a:lnTo>
                  <a:pt x="485240" y="492960"/>
                </a:lnTo>
                <a:lnTo>
                  <a:pt x="515289" y="527227"/>
                </a:lnTo>
                <a:lnTo>
                  <a:pt x="540162" y="564648"/>
                </a:lnTo>
                <a:lnTo>
                  <a:pt x="558997" y="605750"/>
                </a:lnTo>
                <a:lnTo>
                  <a:pt x="570930" y="651058"/>
                </a:lnTo>
                <a:lnTo>
                  <a:pt x="573825" y="685799"/>
                </a:lnTo>
              </a:path>
            </a:pathLst>
          </a:custGeom>
          <a:ln w="76199">
            <a:solidFill>
              <a:srgbClr val="7F6000"/>
            </a:solidFill>
          </a:ln>
        </p:spPr>
        <p:txBody>
          <a:bodyPr wrap="square" lIns="0" tIns="0" rIns="0" bIns="0" rtlCol="0"/>
          <a:lstStyle/>
          <a:p>
            <a:endParaRPr/>
          </a:p>
        </p:txBody>
      </p:sp>
      <p:sp>
        <p:nvSpPr>
          <p:cNvPr id="12" name="object 12"/>
          <p:cNvSpPr/>
          <p:nvPr/>
        </p:nvSpPr>
        <p:spPr>
          <a:xfrm>
            <a:off x="4735127" y="0"/>
            <a:ext cx="268605" cy="281940"/>
          </a:xfrm>
          <a:custGeom>
            <a:avLst/>
            <a:gdLst/>
            <a:ahLst/>
            <a:cxnLst/>
            <a:rect l="l" t="t" r="r" b="b"/>
            <a:pathLst>
              <a:path w="268604" h="281940">
                <a:moveTo>
                  <a:pt x="0" y="0"/>
                </a:moveTo>
                <a:lnTo>
                  <a:pt x="59907" y="32914"/>
                </a:lnTo>
                <a:lnTo>
                  <a:pt x="120964" y="72442"/>
                </a:lnTo>
                <a:lnTo>
                  <a:pt x="172364" y="113041"/>
                </a:lnTo>
                <a:lnTo>
                  <a:pt x="213462" y="154494"/>
                </a:lnTo>
                <a:lnTo>
                  <a:pt x="243615" y="196590"/>
                </a:lnTo>
                <a:lnTo>
                  <a:pt x="262179" y="239113"/>
                </a:lnTo>
                <a:lnTo>
                  <a:pt x="266914" y="260468"/>
                </a:lnTo>
                <a:lnTo>
                  <a:pt x="268510" y="281849"/>
                </a:lnTo>
              </a:path>
            </a:pathLst>
          </a:custGeom>
          <a:ln w="38099">
            <a:solidFill>
              <a:srgbClr val="7F6000"/>
            </a:solidFill>
          </a:ln>
        </p:spPr>
        <p:txBody>
          <a:bodyPr wrap="square" lIns="0" tIns="0" rIns="0" bIns="0" rtlCol="0"/>
          <a:lstStyle/>
          <a:p>
            <a:endParaRPr/>
          </a:p>
        </p:txBody>
      </p:sp>
      <p:grpSp>
        <p:nvGrpSpPr>
          <p:cNvPr id="13" name="object 13"/>
          <p:cNvGrpSpPr/>
          <p:nvPr/>
        </p:nvGrpSpPr>
        <p:grpSpPr>
          <a:xfrm>
            <a:off x="7391375" y="722699"/>
            <a:ext cx="1473200" cy="739140"/>
            <a:chOff x="7391375" y="722699"/>
            <a:chExt cx="1473200" cy="739140"/>
          </a:xfrm>
        </p:grpSpPr>
        <p:pic>
          <p:nvPicPr>
            <p:cNvPr id="14" name="object 14"/>
            <p:cNvPicPr/>
            <p:nvPr/>
          </p:nvPicPr>
          <p:blipFill>
            <a:blip r:embed="rId6" cstate="print"/>
            <a:stretch>
              <a:fillRect/>
            </a:stretch>
          </p:blipFill>
          <p:spPr>
            <a:xfrm>
              <a:off x="7391375" y="722699"/>
              <a:ext cx="1472926" cy="701102"/>
            </a:xfrm>
            <a:prstGeom prst="rect">
              <a:avLst/>
            </a:prstGeom>
          </p:spPr>
        </p:pic>
        <p:pic>
          <p:nvPicPr>
            <p:cNvPr id="15" name="object 15"/>
            <p:cNvPicPr/>
            <p:nvPr/>
          </p:nvPicPr>
          <p:blipFill>
            <a:blip r:embed="rId4" cstate="print"/>
            <a:stretch>
              <a:fillRect/>
            </a:stretch>
          </p:blipFill>
          <p:spPr>
            <a:xfrm>
              <a:off x="7448287" y="1038474"/>
              <a:ext cx="495825" cy="422799"/>
            </a:xfrm>
            <a:prstGeom prst="rect">
              <a:avLst/>
            </a:prstGeom>
          </p:spPr>
        </p:pic>
      </p:grpSp>
      <p:grpSp>
        <p:nvGrpSpPr>
          <p:cNvPr id="16" name="object 16"/>
          <p:cNvGrpSpPr/>
          <p:nvPr/>
        </p:nvGrpSpPr>
        <p:grpSpPr>
          <a:xfrm>
            <a:off x="5655337" y="716324"/>
            <a:ext cx="1756410" cy="603250"/>
            <a:chOff x="5655337" y="716324"/>
            <a:chExt cx="1756410" cy="603250"/>
          </a:xfrm>
        </p:grpSpPr>
        <p:sp>
          <p:nvSpPr>
            <p:cNvPr id="17" name="object 17"/>
            <p:cNvSpPr/>
            <p:nvPr/>
          </p:nvSpPr>
          <p:spPr>
            <a:xfrm>
              <a:off x="5674387" y="735374"/>
              <a:ext cx="1546225" cy="502284"/>
            </a:xfrm>
            <a:custGeom>
              <a:avLst/>
              <a:gdLst/>
              <a:ahLst/>
              <a:cxnLst/>
              <a:rect l="l" t="t" r="r" b="b"/>
              <a:pathLst>
                <a:path w="1546225" h="502284">
                  <a:moveTo>
                    <a:pt x="0" y="0"/>
                  </a:moveTo>
                  <a:lnTo>
                    <a:pt x="68212" y="1050"/>
                  </a:lnTo>
                  <a:lnTo>
                    <a:pt x="132932" y="4125"/>
                  </a:lnTo>
                  <a:lnTo>
                    <a:pt x="194355" y="9113"/>
                  </a:lnTo>
                  <a:lnTo>
                    <a:pt x="252675" y="15902"/>
                  </a:lnTo>
                  <a:lnTo>
                    <a:pt x="308085" y="24378"/>
                  </a:lnTo>
                  <a:lnTo>
                    <a:pt x="360780" y="34430"/>
                  </a:lnTo>
                  <a:lnTo>
                    <a:pt x="410953" y="45944"/>
                  </a:lnTo>
                  <a:lnTo>
                    <a:pt x="458798" y="58808"/>
                  </a:lnTo>
                  <a:lnTo>
                    <a:pt x="504510" y="72910"/>
                  </a:lnTo>
                  <a:lnTo>
                    <a:pt x="548282" y="88137"/>
                  </a:lnTo>
                  <a:lnTo>
                    <a:pt x="590308" y="104377"/>
                  </a:lnTo>
                  <a:lnTo>
                    <a:pt x="630783" y="121517"/>
                  </a:lnTo>
                  <a:lnTo>
                    <a:pt x="669900" y="139445"/>
                  </a:lnTo>
                  <a:lnTo>
                    <a:pt x="707853" y="158048"/>
                  </a:lnTo>
                  <a:lnTo>
                    <a:pt x="744836" y="177213"/>
                  </a:lnTo>
                  <a:lnTo>
                    <a:pt x="781043" y="196828"/>
                  </a:lnTo>
                  <a:lnTo>
                    <a:pt x="816669" y="216781"/>
                  </a:lnTo>
                  <a:lnTo>
                    <a:pt x="851906" y="236959"/>
                  </a:lnTo>
                  <a:lnTo>
                    <a:pt x="886949" y="257250"/>
                  </a:lnTo>
                  <a:lnTo>
                    <a:pt x="928579" y="281335"/>
                  </a:lnTo>
                  <a:lnTo>
                    <a:pt x="970534" y="305233"/>
                  </a:lnTo>
                  <a:lnTo>
                    <a:pt x="1013138" y="328753"/>
                  </a:lnTo>
                  <a:lnTo>
                    <a:pt x="1056717" y="351709"/>
                  </a:lnTo>
                  <a:lnTo>
                    <a:pt x="1101595" y="373910"/>
                  </a:lnTo>
                  <a:lnTo>
                    <a:pt x="1148097" y="395170"/>
                  </a:lnTo>
                  <a:lnTo>
                    <a:pt x="1196548" y="415299"/>
                  </a:lnTo>
                  <a:lnTo>
                    <a:pt x="1247273" y="434109"/>
                  </a:lnTo>
                  <a:lnTo>
                    <a:pt x="1289708" y="448081"/>
                  </a:lnTo>
                  <a:lnTo>
                    <a:pt x="1333972" y="460992"/>
                  </a:lnTo>
                  <a:lnTo>
                    <a:pt x="1380232" y="472745"/>
                  </a:lnTo>
                  <a:lnTo>
                    <a:pt x="1428654" y="483244"/>
                  </a:lnTo>
                  <a:lnTo>
                    <a:pt x="1479404" y="492392"/>
                  </a:lnTo>
                  <a:lnTo>
                    <a:pt x="1517959" y="498164"/>
                  </a:lnTo>
                  <a:lnTo>
                    <a:pt x="1529244" y="499656"/>
                  </a:lnTo>
                  <a:lnTo>
                    <a:pt x="1532077" y="500023"/>
                  </a:lnTo>
                  <a:lnTo>
                    <a:pt x="1534920" y="500384"/>
                  </a:lnTo>
                  <a:lnTo>
                    <a:pt x="1537774" y="500738"/>
                  </a:lnTo>
                  <a:lnTo>
                    <a:pt x="1545658" y="501695"/>
                  </a:lnTo>
                </a:path>
              </a:pathLst>
            </a:custGeom>
            <a:ln w="38099">
              <a:solidFill>
                <a:srgbClr val="FFE400"/>
              </a:solidFill>
            </a:ln>
          </p:spPr>
          <p:txBody>
            <a:bodyPr wrap="square" lIns="0" tIns="0" rIns="0" bIns="0" rtlCol="0"/>
            <a:lstStyle/>
            <a:p>
              <a:endParaRPr/>
            </a:p>
          </p:txBody>
        </p:sp>
        <p:pic>
          <p:nvPicPr>
            <p:cNvPr id="18" name="object 18"/>
            <p:cNvPicPr/>
            <p:nvPr/>
          </p:nvPicPr>
          <p:blipFill>
            <a:blip r:embed="rId7" cstate="print"/>
            <a:stretch>
              <a:fillRect/>
            </a:stretch>
          </p:blipFill>
          <p:spPr>
            <a:xfrm>
              <a:off x="7197471" y="1155188"/>
              <a:ext cx="214254" cy="163764"/>
            </a:xfrm>
            <a:prstGeom prst="rect">
              <a:avLst/>
            </a:prstGeom>
          </p:spPr>
        </p:pic>
      </p:grpSp>
      <p:sp>
        <p:nvSpPr>
          <p:cNvPr id="19" name="object 19"/>
          <p:cNvSpPr/>
          <p:nvPr/>
        </p:nvSpPr>
        <p:spPr>
          <a:xfrm>
            <a:off x="8127837" y="0"/>
            <a:ext cx="367665" cy="723265"/>
          </a:xfrm>
          <a:custGeom>
            <a:avLst/>
            <a:gdLst/>
            <a:ahLst/>
            <a:cxnLst/>
            <a:rect l="l" t="t" r="r" b="b"/>
            <a:pathLst>
              <a:path w="367665" h="723265">
                <a:moveTo>
                  <a:pt x="367113" y="0"/>
                </a:moveTo>
                <a:lnTo>
                  <a:pt x="346944" y="83311"/>
                </a:lnTo>
                <a:lnTo>
                  <a:pt x="327412" y="129837"/>
                </a:lnTo>
                <a:lnTo>
                  <a:pt x="304026" y="172184"/>
                </a:lnTo>
                <a:lnTo>
                  <a:pt x="277555" y="211188"/>
                </a:lnTo>
                <a:lnTo>
                  <a:pt x="248772" y="247685"/>
                </a:lnTo>
                <a:lnTo>
                  <a:pt x="218446" y="282510"/>
                </a:lnTo>
                <a:lnTo>
                  <a:pt x="187349" y="316499"/>
                </a:lnTo>
                <a:lnTo>
                  <a:pt x="156253" y="350489"/>
                </a:lnTo>
                <a:lnTo>
                  <a:pt x="125927" y="385314"/>
                </a:lnTo>
                <a:lnTo>
                  <a:pt x="97144" y="421811"/>
                </a:lnTo>
                <a:lnTo>
                  <a:pt x="70673" y="460815"/>
                </a:lnTo>
                <a:lnTo>
                  <a:pt x="47287" y="503162"/>
                </a:lnTo>
                <a:lnTo>
                  <a:pt x="27755" y="549688"/>
                </a:lnTo>
                <a:lnTo>
                  <a:pt x="12849" y="601229"/>
                </a:lnTo>
                <a:lnTo>
                  <a:pt x="3340" y="658621"/>
                </a:lnTo>
                <a:lnTo>
                  <a:pt x="0" y="722699"/>
                </a:lnTo>
              </a:path>
            </a:pathLst>
          </a:custGeom>
          <a:ln w="38099">
            <a:solidFill>
              <a:srgbClr val="7F6000"/>
            </a:solidFill>
          </a:ln>
        </p:spPr>
        <p:txBody>
          <a:bodyPr wrap="square" lIns="0" tIns="0" rIns="0" bIns="0" rtlCol="0"/>
          <a:lstStyle/>
          <a:p>
            <a:endParaRPr/>
          </a:p>
        </p:txBody>
      </p:sp>
      <p:pic>
        <p:nvPicPr>
          <p:cNvPr id="20" name="object 20"/>
          <p:cNvPicPr/>
          <p:nvPr/>
        </p:nvPicPr>
        <p:blipFill>
          <a:blip r:embed="rId8" cstate="print"/>
          <a:stretch>
            <a:fillRect/>
          </a:stretch>
        </p:blipFill>
        <p:spPr>
          <a:xfrm>
            <a:off x="8779499" y="1166482"/>
            <a:ext cx="308829" cy="163897"/>
          </a:xfrm>
          <a:prstGeom prst="rect">
            <a:avLst/>
          </a:prstGeom>
        </p:spPr>
      </p:pic>
      <p:sp>
        <p:nvSpPr>
          <p:cNvPr id="21" name="object 21"/>
          <p:cNvSpPr txBox="1">
            <a:spLocks noGrp="1"/>
          </p:cNvSpPr>
          <p:nvPr>
            <p:ph type="title"/>
          </p:nvPr>
        </p:nvSpPr>
        <p:spPr>
          <a:xfrm>
            <a:off x="617175" y="967842"/>
            <a:ext cx="3027863" cy="1582484"/>
          </a:xfrm>
          <a:prstGeom prst="rect">
            <a:avLst/>
          </a:prstGeom>
        </p:spPr>
        <p:txBody>
          <a:bodyPr vert="horz" wrap="square" lIns="0" tIns="12700" rIns="0" bIns="0" rtlCol="0">
            <a:spAutoFit/>
          </a:bodyPr>
          <a:lstStyle/>
          <a:p>
            <a:pPr marL="12700" marR="5080">
              <a:lnSpc>
                <a:spcPct val="100000"/>
              </a:lnSpc>
              <a:spcBef>
                <a:spcPts val="100"/>
              </a:spcBef>
            </a:pPr>
            <a:r>
              <a:rPr lang="vi-VN" sz="5100" i="1" spc="-150" dirty="0">
                <a:solidFill>
                  <a:srgbClr val="FFE400"/>
                </a:solidFill>
                <a:latin typeface="Calibri"/>
                <a:cs typeface="Calibri"/>
              </a:rPr>
              <a:t>Thanh toán định tuyến</a:t>
            </a:r>
            <a:endParaRPr sz="5100" spc="-150" dirty="0">
              <a:latin typeface="Calibri"/>
              <a:cs typeface="Calibri"/>
            </a:endParaRPr>
          </a:p>
        </p:txBody>
      </p:sp>
      <p:sp>
        <p:nvSpPr>
          <p:cNvPr id="22" name="object 22"/>
          <p:cNvSpPr txBox="1"/>
          <p:nvPr/>
        </p:nvSpPr>
        <p:spPr>
          <a:xfrm>
            <a:off x="617175" y="2536038"/>
            <a:ext cx="3114040" cy="1854675"/>
          </a:xfrm>
          <a:prstGeom prst="rect">
            <a:avLst/>
          </a:prstGeom>
        </p:spPr>
        <p:txBody>
          <a:bodyPr vert="horz" wrap="square" lIns="0" tIns="24765" rIns="0" bIns="0" rtlCol="0">
            <a:spAutoFit/>
          </a:bodyPr>
          <a:lstStyle/>
          <a:p>
            <a:pPr marL="12700" marR="5080">
              <a:lnSpc>
                <a:spcPts val="2880"/>
              </a:lnSpc>
              <a:spcBef>
                <a:spcPts val="195"/>
              </a:spcBef>
            </a:pPr>
            <a:r>
              <a:rPr lang="en-US" sz="2400" spc="-150" dirty="0">
                <a:solidFill>
                  <a:srgbClr val="FFFFFF"/>
                </a:solidFill>
                <a:latin typeface="Tahoma"/>
                <a:cs typeface="Tahoma"/>
              </a:rPr>
              <a:t>G</a:t>
            </a:r>
            <a:r>
              <a:rPr lang="vi-VN" sz="2400" spc="-150" dirty="0">
                <a:solidFill>
                  <a:srgbClr val="FFFFFF"/>
                </a:solidFill>
                <a:latin typeface="Tahoma"/>
                <a:cs typeface="Tahoma"/>
              </a:rPr>
              <a:t>iao dịch chuyển khoản giữa các bên không</a:t>
            </a:r>
            <a:r>
              <a:rPr lang="en-US" sz="2400" spc="-150" dirty="0">
                <a:solidFill>
                  <a:srgbClr val="FFFFFF"/>
                </a:solidFill>
                <a:latin typeface="Tahoma"/>
                <a:cs typeface="Tahoma"/>
              </a:rPr>
              <a:t> </a:t>
            </a:r>
            <a:r>
              <a:rPr lang="vi-VN" sz="2400" spc="-150" dirty="0">
                <a:solidFill>
                  <a:srgbClr val="FFFFFF"/>
                </a:solidFill>
                <a:latin typeface="Tahoma"/>
                <a:cs typeface="Tahoma"/>
              </a:rPr>
              <a:t>cùng kênh sẽ được chuyển tiếp qua các kênh trung gian để đến điểm cuối cùng</a:t>
            </a:r>
            <a:r>
              <a:rPr sz="2400" spc="-10" dirty="0">
                <a:solidFill>
                  <a:srgbClr val="FFFFFF"/>
                </a:solidFill>
                <a:latin typeface="Tahoma"/>
                <a:cs typeface="Tahoma"/>
              </a:rPr>
              <a:t>.</a:t>
            </a:r>
            <a:endParaRPr sz="2400" dirty="0">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96649" y="2062862"/>
            <a:ext cx="2824480" cy="1127125"/>
          </a:xfrm>
          <a:custGeom>
            <a:avLst/>
            <a:gdLst/>
            <a:ahLst/>
            <a:cxnLst/>
            <a:rect l="l" t="t" r="r" b="b"/>
            <a:pathLst>
              <a:path w="2824479" h="1127125">
                <a:moveTo>
                  <a:pt x="2823899" y="1126499"/>
                </a:moveTo>
                <a:lnTo>
                  <a:pt x="0" y="1126499"/>
                </a:lnTo>
                <a:lnTo>
                  <a:pt x="0" y="0"/>
                </a:lnTo>
                <a:lnTo>
                  <a:pt x="2823899" y="0"/>
                </a:lnTo>
                <a:lnTo>
                  <a:pt x="2823899" y="1126499"/>
                </a:lnTo>
                <a:close/>
              </a:path>
            </a:pathLst>
          </a:custGeom>
          <a:solidFill>
            <a:srgbClr val="434343"/>
          </a:solidFill>
        </p:spPr>
        <p:txBody>
          <a:bodyPr wrap="square" lIns="0" tIns="0" rIns="0" bIns="0" rtlCol="0"/>
          <a:lstStyle/>
          <a:p>
            <a:endParaRPr/>
          </a:p>
        </p:txBody>
      </p:sp>
      <p:grpSp>
        <p:nvGrpSpPr>
          <p:cNvPr id="3" name="object 3"/>
          <p:cNvGrpSpPr/>
          <p:nvPr/>
        </p:nvGrpSpPr>
        <p:grpSpPr>
          <a:xfrm>
            <a:off x="4108949" y="329897"/>
            <a:ext cx="1083945" cy="1111250"/>
            <a:chOff x="4108949" y="329897"/>
            <a:chExt cx="1083945" cy="1111250"/>
          </a:xfrm>
        </p:grpSpPr>
        <p:pic>
          <p:nvPicPr>
            <p:cNvPr id="4" name="object 4"/>
            <p:cNvPicPr/>
            <p:nvPr/>
          </p:nvPicPr>
          <p:blipFill>
            <a:blip r:embed="rId2" cstate="print"/>
            <a:stretch>
              <a:fillRect/>
            </a:stretch>
          </p:blipFill>
          <p:spPr>
            <a:xfrm>
              <a:off x="4108949" y="888577"/>
              <a:ext cx="1083647" cy="509839"/>
            </a:xfrm>
            <a:prstGeom prst="rect">
              <a:avLst/>
            </a:prstGeom>
          </p:spPr>
        </p:pic>
        <p:pic>
          <p:nvPicPr>
            <p:cNvPr id="5" name="object 5"/>
            <p:cNvPicPr/>
            <p:nvPr/>
          </p:nvPicPr>
          <p:blipFill>
            <a:blip r:embed="rId3" cstate="print"/>
            <a:stretch>
              <a:fillRect/>
            </a:stretch>
          </p:blipFill>
          <p:spPr>
            <a:xfrm>
              <a:off x="4159146" y="1132073"/>
              <a:ext cx="296092" cy="308677"/>
            </a:xfrm>
            <a:prstGeom prst="rect">
              <a:avLst/>
            </a:prstGeom>
          </p:spPr>
        </p:pic>
        <p:pic>
          <p:nvPicPr>
            <p:cNvPr id="6" name="object 6"/>
            <p:cNvPicPr/>
            <p:nvPr/>
          </p:nvPicPr>
          <p:blipFill>
            <a:blip r:embed="rId4" cstate="print"/>
            <a:stretch>
              <a:fillRect/>
            </a:stretch>
          </p:blipFill>
          <p:spPr>
            <a:xfrm>
              <a:off x="4342717" y="329897"/>
              <a:ext cx="585000" cy="527754"/>
            </a:xfrm>
            <a:prstGeom prst="rect">
              <a:avLst/>
            </a:prstGeom>
          </p:spPr>
        </p:pic>
      </p:grpSp>
      <p:sp>
        <p:nvSpPr>
          <p:cNvPr id="7" name="object 7"/>
          <p:cNvSpPr txBox="1"/>
          <p:nvPr/>
        </p:nvSpPr>
        <p:spPr>
          <a:xfrm>
            <a:off x="8807767" y="2306748"/>
            <a:ext cx="275590" cy="1008380"/>
          </a:xfrm>
          <a:prstGeom prst="rect">
            <a:avLst/>
          </a:prstGeom>
        </p:spPr>
        <p:txBody>
          <a:bodyPr vert="vert270" wrap="square" lIns="0" tIns="21590" rIns="0" bIns="0" rtlCol="0">
            <a:spAutoFit/>
          </a:bodyPr>
          <a:lstStyle/>
          <a:p>
            <a:pPr marL="12700">
              <a:lnSpc>
                <a:spcPct val="100000"/>
              </a:lnSpc>
              <a:spcBef>
                <a:spcPts val="170"/>
              </a:spcBef>
            </a:pPr>
            <a:r>
              <a:rPr sz="1500" spc="-10" dirty="0">
                <a:solidFill>
                  <a:srgbClr val="FFFFFF"/>
                </a:solidFill>
                <a:latin typeface="Calibri"/>
                <a:cs typeface="Calibri"/>
              </a:rPr>
              <a:t>@anilsaidso</a:t>
            </a:r>
            <a:endParaRPr sz="1500">
              <a:latin typeface="Calibri"/>
              <a:cs typeface="Calibri"/>
            </a:endParaRPr>
          </a:p>
        </p:txBody>
      </p:sp>
      <p:grpSp>
        <p:nvGrpSpPr>
          <p:cNvPr id="8" name="object 8"/>
          <p:cNvGrpSpPr/>
          <p:nvPr/>
        </p:nvGrpSpPr>
        <p:grpSpPr>
          <a:xfrm>
            <a:off x="1604096" y="1034611"/>
            <a:ext cx="2365375" cy="363855"/>
            <a:chOff x="1604096" y="1034611"/>
            <a:chExt cx="2365375" cy="363855"/>
          </a:xfrm>
        </p:grpSpPr>
        <p:sp>
          <p:nvSpPr>
            <p:cNvPr id="9" name="object 9"/>
            <p:cNvSpPr/>
            <p:nvPr/>
          </p:nvSpPr>
          <p:spPr>
            <a:xfrm>
              <a:off x="1700072" y="1227008"/>
              <a:ext cx="2172970" cy="0"/>
            </a:xfrm>
            <a:custGeom>
              <a:avLst/>
              <a:gdLst/>
              <a:ahLst/>
              <a:cxnLst/>
              <a:rect l="l" t="t" r="r" b="b"/>
              <a:pathLst>
                <a:path w="2172970">
                  <a:moveTo>
                    <a:pt x="0" y="0"/>
                  </a:moveTo>
                  <a:lnTo>
                    <a:pt x="2172899" y="0"/>
                  </a:lnTo>
                </a:path>
              </a:pathLst>
            </a:custGeom>
            <a:ln w="19049">
              <a:solidFill>
                <a:srgbClr val="FFE400"/>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1604096" y="1186017"/>
              <a:ext cx="105500" cy="81980"/>
            </a:xfrm>
            <a:prstGeom prst="rect">
              <a:avLst/>
            </a:prstGeom>
          </p:spPr>
        </p:pic>
        <p:pic>
          <p:nvPicPr>
            <p:cNvPr id="11" name="object 11"/>
            <p:cNvPicPr/>
            <p:nvPr/>
          </p:nvPicPr>
          <p:blipFill>
            <a:blip r:embed="rId6" cstate="print"/>
            <a:stretch>
              <a:fillRect/>
            </a:stretch>
          </p:blipFill>
          <p:spPr>
            <a:xfrm>
              <a:off x="3863447" y="1186017"/>
              <a:ext cx="105500" cy="81980"/>
            </a:xfrm>
            <a:prstGeom prst="rect">
              <a:avLst/>
            </a:prstGeom>
          </p:spPr>
        </p:pic>
        <p:sp>
          <p:nvSpPr>
            <p:cNvPr id="12" name="object 12"/>
            <p:cNvSpPr/>
            <p:nvPr/>
          </p:nvSpPr>
          <p:spPr>
            <a:xfrm>
              <a:off x="2783632" y="1039374"/>
              <a:ext cx="984250" cy="354330"/>
            </a:xfrm>
            <a:custGeom>
              <a:avLst/>
              <a:gdLst/>
              <a:ahLst/>
              <a:cxnLst/>
              <a:rect l="l" t="t" r="r" b="b"/>
              <a:pathLst>
                <a:path w="984250" h="354330">
                  <a:moveTo>
                    <a:pt x="939824" y="354299"/>
                  </a:moveTo>
                  <a:lnTo>
                    <a:pt x="0" y="354299"/>
                  </a:lnTo>
                  <a:lnTo>
                    <a:pt x="17238" y="340378"/>
                  </a:lnTo>
                  <a:lnTo>
                    <a:pt x="31315" y="302413"/>
                  </a:lnTo>
                  <a:lnTo>
                    <a:pt x="40807" y="246104"/>
                  </a:lnTo>
                  <a:lnTo>
                    <a:pt x="44287" y="177149"/>
                  </a:lnTo>
                  <a:lnTo>
                    <a:pt x="40807" y="108195"/>
                  </a:lnTo>
                  <a:lnTo>
                    <a:pt x="31315" y="51886"/>
                  </a:lnTo>
                  <a:lnTo>
                    <a:pt x="17238" y="13921"/>
                  </a:lnTo>
                  <a:lnTo>
                    <a:pt x="0" y="0"/>
                  </a:lnTo>
                  <a:lnTo>
                    <a:pt x="939824" y="0"/>
                  </a:lnTo>
                  <a:lnTo>
                    <a:pt x="957063" y="13921"/>
                  </a:lnTo>
                  <a:lnTo>
                    <a:pt x="971140" y="51886"/>
                  </a:lnTo>
                  <a:lnTo>
                    <a:pt x="980632" y="108195"/>
                  </a:lnTo>
                  <a:lnTo>
                    <a:pt x="984112" y="177149"/>
                  </a:lnTo>
                  <a:lnTo>
                    <a:pt x="980632" y="246104"/>
                  </a:lnTo>
                  <a:lnTo>
                    <a:pt x="971140" y="302413"/>
                  </a:lnTo>
                  <a:lnTo>
                    <a:pt x="957063" y="340378"/>
                  </a:lnTo>
                  <a:lnTo>
                    <a:pt x="939824" y="354299"/>
                  </a:lnTo>
                  <a:close/>
                </a:path>
              </a:pathLst>
            </a:custGeom>
            <a:solidFill>
              <a:srgbClr val="FF595E"/>
            </a:solidFill>
          </p:spPr>
          <p:txBody>
            <a:bodyPr wrap="square" lIns="0" tIns="0" rIns="0" bIns="0" rtlCol="0"/>
            <a:lstStyle/>
            <a:p>
              <a:endParaRPr/>
            </a:p>
          </p:txBody>
        </p:sp>
        <p:sp>
          <p:nvSpPr>
            <p:cNvPr id="13" name="object 13"/>
            <p:cNvSpPr/>
            <p:nvPr/>
          </p:nvSpPr>
          <p:spPr>
            <a:xfrm>
              <a:off x="2739345" y="1039374"/>
              <a:ext cx="88900" cy="354330"/>
            </a:xfrm>
            <a:custGeom>
              <a:avLst/>
              <a:gdLst/>
              <a:ahLst/>
              <a:cxnLst/>
              <a:rect l="l" t="t" r="r" b="b"/>
              <a:pathLst>
                <a:path w="88900" h="354330">
                  <a:moveTo>
                    <a:pt x="44287" y="354299"/>
                  </a:moveTo>
                  <a:lnTo>
                    <a:pt x="27048" y="340378"/>
                  </a:lnTo>
                  <a:lnTo>
                    <a:pt x="12971" y="302413"/>
                  </a:lnTo>
                  <a:lnTo>
                    <a:pt x="3480" y="246104"/>
                  </a:lnTo>
                  <a:lnTo>
                    <a:pt x="0" y="177149"/>
                  </a:lnTo>
                  <a:lnTo>
                    <a:pt x="3480" y="108195"/>
                  </a:lnTo>
                  <a:lnTo>
                    <a:pt x="12971" y="51886"/>
                  </a:lnTo>
                  <a:lnTo>
                    <a:pt x="27048" y="13921"/>
                  </a:lnTo>
                  <a:lnTo>
                    <a:pt x="44287" y="0"/>
                  </a:lnTo>
                  <a:lnTo>
                    <a:pt x="61526" y="13921"/>
                  </a:lnTo>
                  <a:lnTo>
                    <a:pt x="75603" y="51886"/>
                  </a:lnTo>
                  <a:lnTo>
                    <a:pt x="85094" y="108195"/>
                  </a:lnTo>
                  <a:lnTo>
                    <a:pt x="88574" y="177149"/>
                  </a:lnTo>
                  <a:lnTo>
                    <a:pt x="85094" y="246104"/>
                  </a:lnTo>
                  <a:lnTo>
                    <a:pt x="75603" y="302413"/>
                  </a:lnTo>
                  <a:lnTo>
                    <a:pt x="61526" y="340378"/>
                  </a:lnTo>
                  <a:lnTo>
                    <a:pt x="44287" y="354299"/>
                  </a:lnTo>
                  <a:close/>
                </a:path>
              </a:pathLst>
            </a:custGeom>
            <a:solidFill>
              <a:srgbClr val="FF9B9E"/>
            </a:solidFill>
          </p:spPr>
          <p:txBody>
            <a:bodyPr wrap="square" lIns="0" tIns="0" rIns="0" bIns="0" rtlCol="0"/>
            <a:lstStyle/>
            <a:p>
              <a:endParaRPr/>
            </a:p>
          </p:txBody>
        </p:sp>
        <p:sp>
          <p:nvSpPr>
            <p:cNvPr id="14" name="object 14"/>
            <p:cNvSpPr/>
            <p:nvPr/>
          </p:nvSpPr>
          <p:spPr>
            <a:xfrm>
              <a:off x="2739345" y="1039374"/>
              <a:ext cx="1028700" cy="354330"/>
            </a:xfrm>
            <a:custGeom>
              <a:avLst/>
              <a:gdLst/>
              <a:ahLst/>
              <a:cxnLst/>
              <a:rect l="l" t="t" r="r" b="b"/>
              <a:pathLst>
                <a:path w="1028700" h="354330">
                  <a:moveTo>
                    <a:pt x="44287" y="0"/>
                  </a:moveTo>
                  <a:lnTo>
                    <a:pt x="61526" y="13921"/>
                  </a:lnTo>
                  <a:lnTo>
                    <a:pt x="75603" y="51886"/>
                  </a:lnTo>
                  <a:lnTo>
                    <a:pt x="85094" y="108195"/>
                  </a:lnTo>
                  <a:lnTo>
                    <a:pt x="88574" y="177149"/>
                  </a:lnTo>
                  <a:lnTo>
                    <a:pt x="85094" y="246104"/>
                  </a:lnTo>
                  <a:lnTo>
                    <a:pt x="75603" y="302413"/>
                  </a:lnTo>
                  <a:lnTo>
                    <a:pt x="61526" y="340378"/>
                  </a:lnTo>
                  <a:lnTo>
                    <a:pt x="44287" y="354299"/>
                  </a:lnTo>
                  <a:lnTo>
                    <a:pt x="27048" y="340378"/>
                  </a:lnTo>
                  <a:lnTo>
                    <a:pt x="12971" y="302413"/>
                  </a:lnTo>
                  <a:lnTo>
                    <a:pt x="3480" y="246104"/>
                  </a:lnTo>
                  <a:lnTo>
                    <a:pt x="0" y="177149"/>
                  </a:lnTo>
                  <a:lnTo>
                    <a:pt x="3480" y="108195"/>
                  </a:lnTo>
                  <a:lnTo>
                    <a:pt x="12971" y="51886"/>
                  </a:lnTo>
                  <a:lnTo>
                    <a:pt x="27048" y="13921"/>
                  </a:lnTo>
                  <a:lnTo>
                    <a:pt x="44287" y="0"/>
                  </a:lnTo>
                  <a:lnTo>
                    <a:pt x="984112" y="0"/>
                  </a:lnTo>
                  <a:lnTo>
                    <a:pt x="1001351" y="13921"/>
                  </a:lnTo>
                  <a:lnTo>
                    <a:pt x="1015428" y="51886"/>
                  </a:lnTo>
                  <a:lnTo>
                    <a:pt x="1024919" y="108195"/>
                  </a:lnTo>
                  <a:lnTo>
                    <a:pt x="1028399" y="177149"/>
                  </a:lnTo>
                  <a:lnTo>
                    <a:pt x="1024919" y="246104"/>
                  </a:lnTo>
                  <a:lnTo>
                    <a:pt x="1015428" y="302413"/>
                  </a:lnTo>
                  <a:lnTo>
                    <a:pt x="1001351" y="340378"/>
                  </a:lnTo>
                  <a:lnTo>
                    <a:pt x="984112" y="354299"/>
                  </a:lnTo>
                  <a:lnTo>
                    <a:pt x="44287" y="354299"/>
                  </a:lnTo>
                </a:path>
              </a:pathLst>
            </a:custGeom>
            <a:ln w="9524">
              <a:solidFill>
                <a:srgbClr val="FFFFFF"/>
              </a:solidFill>
            </a:ln>
          </p:spPr>
          <p:txBody>
            <a:bodyPr wrap="square" lIns="0" tIns="0" rIns="0" bIns="0" rtlCol="0"/>
            <a:lstStyle/>
            <a:p>
              <a:endParaRPr/>
            </a:p>
          </p:txBody>
        </p:sp>
        <p:sp>
          <p:nvSpPr>
            <p:cNvPr id="15" name="object 15"/>
            <p:cNvSpPr/>
            <p:nvPr/>
          </p:nvSpPr>
          <p:spPr>
            <a:xfrm>
              <a:off x="1866200" y="1039374"/>
              <a:ext cx="984250" cy="354330"/>
            </a:xfrm>
            <a:custGeom>
              <a:avLst/>
              <a:gdLst/>
              <a:ahLst/>
              <a:cxnLst/>
              <a:rect l="l" t="t" r="r" b="b"/>
              <a:pathLst>
                <a:path w="984250" h="354330">
                  <a:moveTo>
                    <a:pt x="939824" y="354299"/>
                  </a:moveTo>
                  <a:lnTo>
                    <a:pt x="0" y="354299"/>
                  </a:lnTo>
                  <a:lnTo>
                    <a:pt x="17238" y="340378"/>
                  </a:lnTo>
                  <a:lnTo>
                    <a:pt x="31316" y="302413"/>
                  </a:lnTo>
                  <a:lnTo>
                    <a:pt x="40807" y="246104"/>
                  </a:lnTo>
                  <a:lnTo>
                    <a:pt x="44287" y="177149"/>
                  </a:lnTo>
                  <a:lnTo>
                    <a:pt x="40807" y="108195"/>
                  </a:lnTo>
                  <a:lnTo>
                    <a:pt x="31316" y="51886"/>
                  </a:lnTo>
                  <a:lnTo>
                    <a:pt x="17238" y="13921"/>
                  </a:lnTo>
                  <a:lnTo>
                    <a:pt x="0" y="0"/>
                  </a:lnTo>
                  <a:lnTo>
                    <a:pt x="939824" y="0"/>
                  </a:lnTo>
                  <a:lnTo>
                    <a:pt x="957063" y="13921"/>
                  </a:lnTo>
                  <a:lnTo>
                    <a:pt x="971141" y="51886"/>
                  </a:lnTo>
                  <a:lnTo>
                    <a:pt x="980632" y="108195"/>
                  </a:lnTo>
                  <a:lnTo>
                    <a:pt x="984112" y="177149"/>
                  </a:lnTo>
                  <a:lnTo>
                    <a:pt x="980632" y="246104"/>
                  </a:lnTo>
                  <a:lnTo>
                    <a:pt x="971141" y="302413"/>
                  </a:lnTo>
                  <a:lnTo>
                    <a:pt x="957063" y="340378"/>
                  </a:lnTo>
                  <a:lnTo>
                    <a:pt x="939824" y="354299"/>
                  </a:lnTo>
                  <a:close/>
                </a:path>
              </a:pathLst>
            </a:custGeom>
            <a:solidFill>
              <a:srgbClr val="009EFF"/>
            </a:solidFill>
          </p:spPr>
          <p:txBody>
            <a:bodyPr wrap="square" lIns="0" tIns="0" rIns="0" bIns="0" rtlCol="0"/>
            <a:lstStyle/>
            <a:p>
              <a:endParaRPr/>
            </a:p>
          </p:txBody>
        </p:sp>
        <p:sp>
          <p:nvSpPr>
            <p:cNvPr id="16" name="object 16"/>
            <p:cNvSpPr/>
            <p:nvPr/>
          </p:nvSpPr>
          <p:spPr>
            <a:xfrm>
              <a:off x="1821913" y="1039374"/>
              <a:ext cx="88900" cy="354330"/>
            </a:xfrm>
            <a:custGeom>
              <a:avLst/>
              <a:gdLst/>
              <a:ahLst/>
              <a:cxnLst/>
              <a:rect l="l" t="t" r="r" b="b"/>
              <a:pathLst>
                <a:path w="88900" h="354330">
                  <a:moveTo>
                    <a:pt x="44287" y="354299"/>
                  </a:moveTo>
                  <a:lnTo>
                    <a:pt x="27048" y="340378"/>
                  </a:lnTo>
                  <a:lnTo>
                    <a:pt x="12971" y="302413"/>
                  </a:lnTo>
                  <a:lnTo>
                    <a:pt x="3480" y="246104"/>
                  </a:lnTo>
                  <a:lnTo>
                    <a:pt x="0" y="177149"/>
                  </a:lnTo>
                  <a:lnTo>
                    <a:pt x="3480" y="108195"/>
                  </a:lnTo>
                  <a:lnTo>
                    <a:pt x="12971" y="51886"/>
                  </a:lnTo>
                  <a:lnTo>
                    <a:pt x="27048" y="13921"/>
                  </a:lnTo>
                  <a:lnTo>
                    <a:pt x="44287" y="0"/>
                  </a:lnTo>
                  <a:lnTo>
                    <a:pt x="61526" y="13921"/>
                  </a:lnTo>
                  <a:lnTo>
                    <a:pt x="75603" y="51886"/>
                  </a:lnTo>
                  <a:lnTo>
                    <a:pt x="85094" y="108195"/>
                  </a:lnTo>
                  <a:lnTo>
                    <a:pt x="88574" y="177149"/>
                  </a:lnTo>
                  <a:lnTo>
                    <a:pt x="85094" y="246104"/>
                  </a:lnTo>
                  <a:lnTo>
                    <a:pt x="75603" y="302413"/>
                  </a:lnTo>
                  <a:lnTo>
                    <a:pt x="61526" y="340378"/>
                  </a:lnTo>
                  <a:lnTo>
                    <a:pt x="44287" y="354299"/>
                  </a:lnTo>
                  <a:close/>
                </a:path>
              </a:pathLst>
            </a:custGeom>
            <a:solidFill>
              <a:srgbClr val="66C4FF"/>
            </a:solidFill>
          </p:spPr>
          <p:txBody>
            <a:bodyPr wrap="square" lIns="0" tIns="0" rIns="0" bIns="0" rtlCol="0"/>
            <a:lstStyle/>
            <a:p>
              <a:endParaRPr/>
            </a:p>
          </p:txBody>
        </p:sp>
        <p:sp>
          <p:nvSpPr>
            <p:cNvPr id="17" name="object 17"/>
            <p:cNvSpPr/>
            <p:nvPr/>
          </p:nvSpPr>
          <p:spPr>
            <a:xfrm>
              <a:off x="1821913" y="1039374"/>
              <a:ext cx="1028700" cy="354330"/>
            </a:xfrm>
            <a:custGeom>
              <a:avLst/>
              <a:gdLst/>
              <a:ahLst/>
              <a:cxnLst/>
              <a:rect l="l" t="t" r="r" b="b"/>
              <a:pathLst>
                <a:path w="1028700" h="354330">
                  <a:moveTo>
                    <a:pt x="44287" y="0"/>
                  </a:moveTo>
                  <a:lnTo>
                    <a:pt x="61526" y="13921"/>
                  </a:lnTo>
                  <a:lnTo>
                    <a:pt x="75603" y="51886"/>
                  </a:lnTo>
                  <a:lnTo>
                    <a:pt x="85094" y="108195"/>
                  </a:lnTo>
                  <a:lnTo>
                    <a:pt x="88574" y="177149"/>
                  </a:lnTo>
                  <a:lnTo>
                    <a:pt x="85094" y="246104"/>
                  </a:lnTo>
                  <a:lnTo>
                    <a:pt x="75603" y="302413"/>
                  </a:lnTo>
                  <a:lnTo>
                    <a:pt x="61526" y="340378"/>
                  </a:lnTo>
                  <a:lnTo>
                    <a:pt x="44287" y="354299"/>
                  </a:lnTo>
                  <a:lnTo>
                    <a:pt x="27048" y="340378"/>
                  </a:lnTo>
                  <a:lnTo>
                    <a:pt x="12971" y="302413"/>
                  </a:lnTo>
                  <a:lnTo>
                    <a:pt x="3480" y="246104"/>
                  </a:lnTo>
                  <a:lnTo>
                    <a:pt x="0" y="177149"/>
                  </a:lnTo>
                  <a:lnTo>
                    <a:pt x="3480" y="108195"/>
                  </a:lnTo>
                  <a:lnTo>
                    <a:pt x="12971" y="51886"/>
                  </a:lnTo>
                  <a:lnTo>
                    <a:pt x="27048" y="13921"/>
                  </a:lnTo>
                  <a:lnTo>
                    <a:pt x="44287" y="0"/>
                  </a:lnTo>
                  <a:lnTo>
                    <a:pt x="984112" y="0"/>
                  </a:lnTo>
                  <a:lnTo>
                    <a:pt x="1001351" y="13921"/>
                  </a:lnTo>
                  <a:lnTo>
                    <a:pt x="1015428" y="51886"/>
                  </a:lnTo>
                  <a:lnTo>
                    <a:pt x="1024919" y="108195"/>
                  </a:lnTo>
                  <a:lnTo>
                    <a:pt x="1028399" y="177149"/>
                  </a:lnTo>
                  <a:lnTo>
                    <a:pt x="1024919" y="246104"/>
                  </a:lnTo>
                  <a:lnTo>
                    <a:pt x="1015428" y="302413"/>
                  </a:lnTo>
                  <a:lnTo>
                    <a:pt x="1001351" y="340378"/>
                  </a:lnTo>
                  <a:lnTo>
                    <a:pt x="984112" y="354299"/>
                  </a:lnTo>
                  <a:lnTo>
                    <a:pt x="44287" y="354299"/>
                  </a:lnTo>
                </a:path>
              </a:pathLst>
            </a:custGeom>
            <a:ln w="9524">
              <a:solidFill>
                <a:srgbClr val="FFFFFF"/>
              </a:solidFill>
            </a:ln>
          </p:spPr>
          <p:txBody>
            <a:bodyPr wrap="square" lIns="0" tIns="0" rIns="0" bIns="0" rtlCol="0"/>
            <a:lstStyle/>
            <a:p>
              <a:endParaRPr/>
            </a:p>
          </p:txBody>
        </p:sp>
      </p:grpSp>
      <p:sp>
        <p:nvSpPr>
          <p:cNvPr id="18" name="object 18"/>
          <p:cNvSpPr txBox="1"/>
          <p:nvPr/>
        </p:nvSpPr>
        <p:spPr>
          <a:xfrm>
            <a:off x="2953068" y="338082"/>
            <a:ext cx="749300" cy="422275"/>
          </a:xfrm>
          <a:prstGeom prst="rect">
            <a:avLst/>
          </a:prstGeom>
        </p:spPr>
        <p:txBody>
          <a:bodyPr vert="horz" wrap="square" lIns="0" tIns="15240" rIns="0" bIns="0" rtlCol="0">
            <a:spAutoFit/>
          </a:bodyPr>
          <a:lstStyle/>
          <a:p>
            <a:pPr marL="12700">
              <a:lnSpc>
                <a:spcPts val="1190"/>
              </a:lnSpc>
              <a:spcBef>
                <a:spcPts val="120"/>
              </a:spcBef>
            </a:pPr>
            <a:r>
              <a:rPr lang="vi-VN" sz="1000" i="1" spc="-35" dirty="0">
                <a:solidFill>
                  <a:srgbClr val="FFFFFF"/>
                </a:solidFill>
                <a:latin typeface="Trebuchet MS"/>
                <a:cs typeface="Trebuchet MS"/>
              </a:rPr>
              <a:t>Ứng trước </a:t>
            </a:r>
            <a:r>
              <a:rPr sz="1000" i="1" spc="-10" dirty="0">
                <a:solidFill>
                  <a:srgbClr val="FFFFFF"/>
                </a:solidFill>
                <a:latin typeface="Trebuchet MS"/>
                <a:cs typeface="Trebuchet MS"/>
              </a:rPr>
              <a:t>:</a:t>
            </a:r>
            <a:endParaRPr sz="1000" dirty="0">
              <a:latin typeface="Trebuchet MS"/>
              <a:cs typeface="Trebuchet MS"/>
            </a:endParaRPr>
          </a:p>
          <a:p>
            <a:pPr marL="12700">
              <a:lnSpc>
                <a:spcPts val="1910"/>
              </a:lnSpc>
            </a:pPr>
            <a:r>
              <a:rPr sz="1600" i="1" dirty="0">
                <a:solidFill>
                  <a:srgbClr val="F0D706"/>
                </a:solidFill>
                <a:latin typeface="Calibri"/>
                <a:cs typeface="Calibri"/>
              </a:rPr>
              <a:t>75K</a:t>
            </a:r>
            <a:r>
              <a:rPr sz="1600" i="1" spc="35" dirty="0">
                <a:solidFill>
                  <a:srgbClr val="F0D706"/>
                </a:solidFill>
                <a:latin typeface="Calibri"/>
                <a:cs typeface="Calibri"/>
              </a:rPr>
              <a:t> </a:t>
            </a:r>
            <a:r>
              <a:rPr sz="1600" i="1" spc="30" dirty="0">
                <a:solidFill>
                  <a:srgbClr val="FFFFFF"/>
                </a:solidFill>
                <a:latin typeface="Calibri"/>
                <a:cs typeface="Calibri"/>
              </a:rPr>
              <a:t>sats</a:t>
            </a:r>
            <a:endParaRPr sz="1600" dirty="0">
              <a:latin typeface="Calibri"/>
              <a:cs typeface="Calibri"/>
            </a:endParaRPr>
          </a:p>
        </p:txBody>
      </p:sp>
      <p:sp>
        <p:nvSpPr>
          <p:cNvPr id="19" name="object 19"/>
          <p:cNvSpPr txBox="1"/>
          <p:nvPr/>
        </p:nvSpPr>
        <p:spPr>
          <a:xfrm>
            <a:off x="1911144" y="338082"/>
            <a:ext cx="749300" cy="412934"/>
          </a:xfrm>
          <a:prstGeom prst="rect">
            <a:avLst/>
          </a:prstGeom>
        </p:spPr>
        <p:txBody>
          <a:bodyPr vert="horz" wrap="square" lIns="0" tIns="15240" rIns="0" bIns="0" rtlCol="0">
            <a:spAutoFit/>
          </a:bodyPr>
          <a:lstStyle/>
          <a:p>
            <a:pPr marL="60325" algn="r">
              <a:lnSpc>
                <a:spcPts val="1190"/>
              </a:lnSpc>
              <a:spcBef>
                <a:spcPts val="120"/>
              </a:spcBef>
            </a:pPr>
            <a:r>
              <a:rPr lang="vi-VN" sz="1000" i="1" spc="-35" dirty="0">
                <a:solidFill>
                  <a:srgbClr val="FFFFFF"/>
                </a:solidFill>
                <a:latin typeface="Trebuchet MS"/>
                <a:cs typeface="Trebuchet MS"/>
              </a:rPr>
              <a:t>Ứng trước</a:t>
            </a:r>
            <a:r>
              <a:rPr sz="1000" i="1" spc="-35" dirty="0">
                <a:solidFill>
                  <a:srgbClr val="FFFFFF"/>
                </a:solidFill>
                <a:latin typeface="Trebuchet MS"/>
                <a:cs typeface="Trebuchet MS"/>
              </a:rPr>
              <a:t>:</a:t>
            </a:r>
            <a:endParaRPr sz="1000" dirty="0">
              <a:latin typeface="Trebuchet MS"/>
              <a:cs typeface="Trebuchet MS"/>
            </a:endParaRPr>
          </a:p>
          <a:p>
            <a:pPr marL="12700">
              <a:lnSpc>
                <a:spcPts val="1910"/>
              </a:lnSpc>
            </a:pPr>
            <a:r>
              <a:rPr sz="1600" i="1" dirty="0">
                <a:solidFill>
                  <a:srgbClr val="F0D706"/>
                </a:solidFill>
                <a:latin typeface="Calibri"/>
                <a:cs typeface="Calibri"/>
              </a:rPr>
              <a:t>75K</a:t>
            </a:r>
            <a:r>
              <a:rPr sz="1600" i="1" spc="35" dirty="0">
                <a:solidFill>
                  <a:srgbClr val="F0D706"/>
                </a:solidFill>
                <a:latin typeface="Calibri"/>
                <a:cs typeface="Calibri"/>
              </a:rPr>
              <a:t> </a:t>
            </a:r>
            <a:r>
              <a:rPr sz="1600" i="1" spc="30" dirty="0">
                <a:solidFill>
                  <a:srgbClr val="FFFFFF"/>
                </a:solidFill>
                <a:latin typeface="Calibri"/>
                <a:cs typeface="Calibri"/>
              </a:rPr>
              <a:t>sats</a:t>
            </a:r>
            <a:endParaRPr sz="1600" dirty="0">
              <a:latin typeface="Calibri"/>
              <a:cs typeface="Calibri"/>
            </a:endParaRPr>
          </a:p>
        </p:txBody>
      </p:sp>
      <p:grpSp>
        <p:nvGrpSpPr>
          <p:cNvPr id="20" name="object 20"/>
          <p:cNvGrpSpPr/>
          <p:nvPr/>
        </p:nvGrpSpPr>
        <p:grpSpPr>
          <a:xfrm>
            <a:off x="5261697" y="1034611"/>
            <a:ext cx="2365375" cy="363855"/>
            <a:chOff x="5261697" y="1034611"/>
            <a:chExt cx="2365375" cy="363855"/>
          </a:xfrm>
        </p:grpSpPr>
        <p:sp>
          <p:nvSpPr>
            <p:cNvPr id="21" name="object 21"/>
            <p:cNvSpPr/>
            <p:nvPr/>
          </p:nvSpPr>
          <p:spPr>
            <a:xfrm>
              <a:off x="5357672" y="1227008"/>
              <a:ext cx="2172970" cy="0"/>
            </a:xfrm>
            <a:custGeom>
              <a:avLst/>
              <a:gdLst/>
              <a:ahLst/>
              <a:cxnLst/>
              <a:rect l="l" t="t" r="r" b="b"/>
              <a:pathLst>
                <a:path w="2172970">
                  <a:moveTo>
                    <a:pt x="0" y="0"/>
                  </a:moveTo>
                  <a:lnTo>
                    <a:pt x="2172899" y="0"/>
                  </a:lnTo>
                </a:path>
              </a:pathLst>
            </a:custGeom>
            <a:ln w="19049">
              <a:solidFill>
                <a:srgbClr val="FFE400"/>
              </a:solidFill>
            </a:ln>
          </p:spPr>
          <p:txBody>
            <a:bodyPr wrap="square" lIns="0" tIns="0" rIns="0" bIns="0" rtlCol="0"/>
            <a:lstStyle/>
            <a:p>
              <a:endParaRPr/>
            </a:p>
          </p:txBody>
        </p:sp>
        <p:pic>
          <p:nvPicPr>
            <p:cNvPr id="22" name="object 22"/>
            <p:cNvPicPr/>
            <p:nvPr/>
          </p:nvPicPr>
          <p:blipFill>
            <a:blip r:embed="rId5" cstate="print"/>
            <a:stretch>
              <a:fillRect/>
            </a:stretch>
          </p:blipFill>
          <p:spPr>
            <a:xfrm>
              <a:off x="5261697" y="1186017"/>
              <a:ext cx="105500" cy="81980"/>
            </a:xfrm>
            <a:prstGeom prst="rect">
              <a:avLst/>
            </a:prstGeom>
          </p:spPr>
        </p:pic>
        <p:pic>
          <p:nvPicPr>
            <p:cNvPr id="23" name="object 23"/>
            <p:cNvPicPr/>
            <p:nvPr/>
          </p:nvPicPr>
          <p:blipFill>
            <a:blip r:embed="rId6" cstate="print"/>
            <a:stretch>
              <a:fillRect/>
            </a:stretch>
          </p:blipFill>
          <p:spPr>
            <a:xfrm>
              <a:off x="7521047" y="1186017"/>
              <a:ext cx="105500" cy="81980"/>
            </a:xfrm>
            <a:prstGeom prst="rect">
              <a:avLst/>
            </a:prstGeom>
          </p:spPr>
        </p:pic>
        <p:sp>
          <p:nvSpPr>
            <p:cNvPr id="24" name="object 24"/>
            <p:cNvSpPr/>
            <p:nvPr/>
          </p:nvSpPr>
          <p:spPr>
            <a:xfrm>
              <a:off x="6441232" y="1039374"/>
              <a:ext cx="984250" cy="354330"/>
            </a:xfrm>
            <a:custGeom>
              <a:avLst/>
              <a:gdLst/>
              <a:ahLst/>
              <a:cxnLst/>
              <a:rect l="l" t="t" r="r" b="b"/>
              <a:pathLst>
                <a:path w="984250" h="354330">
                  <a:moveTo>
                    <a:pt x="939824" y="354299"/>
                  </a:moveTo>
                  <a:lnTo>
                    <a:pt x="0" y="354299"/>
                  </a:lnTo>
                  <a:lnTo>
                    <a:pt x="17238" y="340378"/>
                  </a:lnTo>
                  <a:lnTo>
                    <a:pt x="31315" y="302413"/>
                  </a:lnTo>
                  <a:lnTo>
                    <a:pt x="40807" y="246104"/>
                  </a:lnTo>
                  <a:lnTo>
                    <a:pt x="44287" y="177149"/>
                  </a:lnTo>
                  <a:lnTo>
                    <a:pt x="40807" y="108195"/>
                  </a:lnTo>
                  <a:lnTo>
                    <a:pt x="31315" y="51886"/>
                  </a:lnTo>
                  <a:lnTo>
                    <a:pt x="17238" y="13921"/>
                  </a:lnTo>
                  <a:lnTo>
                    <a:pt x="0" y="0"/>
                  </a:lnTo>
                  <a:lnTo>
                    <a:pt x="939824" y="0"/>
                  </a:lnTo>
                  <a:lnTo>
                    <a:pt x="957063" y="13921"/>
                  </a:lnTo>
                  <a:lnTo>
                    <a:pt x="971141" y="51886"/>
                  </a:lnTo>
                  <a:lnTo>
                    <a:pt x="980632" y="108195"/>
                  </a:lnTo>
                  <a:lnTo>
                    <a:pt x="984112" y="177149"/>
                  </a:lnTo>
                  <a:lnTo>
                    <a:pt x="980632" y="246104"/>
                  </a:lnTo>
                  <a:lnTo>
                    <a:pt x="971141" y="302413"/>
                  </a:lnTo>
                  <a:lnTo>
                    <a:pt x="957063" y="340378"/>
                  </a:lnTo>
                  <a:lnTo>
                    <a:pt x="939824" y="354299"/>
                  </a:lnTo>
                  <a:close/>
                </a:path>
              </a:pathLst>
            </a:custGeom>
            <a:solidFill>
              <a:srgbClr val="8AC926"/>
            </a:solidFill>
          </p:spPr>
          <p:txBody>
            <a:bodyPr wrap="square" lIns="0" tIns="0" rIns="0" bIns="0" rtlCol="0"/>
            <a:lstStyle/>
            <a:p>
              <a:endParaRPr/>
            </a:p>
          </p:txBody>
        </p:sp>
        <p:sp>
          <p:nvSpPr>
            <p:cNvPr id="25" name="object 25"/>
            <p:cNvSpPr/>
            <p:nvPr/>
          </p:nvSpPr>
          <p:spPr>
            <a:xfrm>
              <a:off x="6396945" y="1039374"/>
              <a:ext cx="88900" cy="354330"/>
            </a:xfrm>
            <a:custGeom>
              <a:avLst/>
              <a:gdLst/>
              <a:ahLst/>
              <a:cxnLst/>
              <a:rect l="l" t="t" r="r" b="b"/>
              <a:pathLst>
                <a:path w="88900" h="354330">
                  <a:moveTo>
                    <a:pt x="44287" y="354299"/>
                  </a:moveTo>
                  <a:lnTo>
                    <a:pt x="27048" y="340378"/>
                  </a:lnTo>
                  <a:lnTo>
                    <a:pt x="12971" y="302413"/>
                  </a:lnTo>
                  <a:lnTo>
                    <a:pt x="3480" y="246104"/>
                  </a:lnTo>
                  <a:lnTo>
                    <a:pt x="0" y="177149"/>
                  </a:lnTo>
                  <a:lnTo>
                    <a:pt x="3480" y="108195"/>
                  </a:lnTo>
                  <a:lnTo>
                    <a:pt x="12971" y="51886"/>
                  </a:lnTo>
                  <a:lnTo>
                    <a:pt x="27048" y="13921"/>
                  </a:lnTo>
                  <a:lnTo>
                    <a:pt x="44287" y="0"/>
                  </a:lnTo>
                  <a:lnTo>
                    <a:pt x="61526" y="13921"/>
                  </a:lnTo>
                  <a:lnTo>
                    <a:pt x="75603" y="51886"/>
                  </a:lnTo>
                  <a:lnTo>
                    <a:pt x="85094" y="108195"/>
                  </a:lnTo>
                  <a:lnTo>
                    <a:pt x="88574" y="177149"/>
                  </a:lnTo>
                  <a:lnTo>
                    <a:pt x="85094" y="246104"/>
                  </a:lnTo>
                  <a:lnTo>
                    <a:pt x="75603" y="302413"/>
                  </a:lnTo>
                  <a:lnTo>
                    <a:pt x="61526" y="340378"/>
                  </a:lnTo>
                  <a:lnTo>
                    <a:pt x="44287" y="354299"/>
                  </a:lnTo>
                  <a:close/>
                </a:path>
              </a:pathLst>
            </a:custGeom>
            <a:solidFill>
              <a:srgbClr val="B8DE7B"/>
            </a:solidFill>
          </p:spPr>
          <p:txBody>
            <a:bodyPr wrap="square" lIns="0" tIns="0" rIns="0" bIns="0" rtlCol="0"/>
            <a:lstStyle/>
            <a:p>
              <a:endParaRPr/>
            </a:p>
          </p:txBody>
        </p:sp>
        <p:sp>
          <p:nvSpPr>
            <p:cNvPr id="26" name="object 26"/>
            <p:cNvSpPr/>
            <p:nvPr/>
          </p:nvSpPr>
          <p:spPr>
            <a:xfrm>
              <a:off x="6396945" y="1039374"/>
              <a:ext cx="1028700" cy="354330"/>
            </a:xfrm>
            <a:custGeom>
              <a:avLst/>
              <a:gdLst/>
              <a:ahLst/>
              <a:cxnLst/>
              <a:rect l="l" t="t" r="r" b="b"/>
              <a:pathLst>
                <a:path w="1028700" h="354330">
                  <a:moveTo>
                    <a:pt x="44287" y="0"/>
                  </a:moveTo>
                  <a:lnTo>
                    <a:pt x="61526" y="13921"/>
                  </a:lnTo>
                  <a:lnTo>
                    <a:pt x="75603" y="51886"/>
                  </a:lnTo>
                  <a:lnTo>
                    <a:pt x="85094" y="108195"/>
                  </a:lnTo>
                  <a:lnTo>
                    <a:pt x="88574" y="177149"/>
                  </a:lnTo>
                  <a:lnTo>
                    <a:pt x="85094" y="246104"/>
                  </a:lnTo>
                  <a:lnTo>
                    <a:pt x="75603" y="302413"/>
                  </a:lnTo>
                  <a:lnTo>
                    <a:pt x="61526" y="340378"/>
                  </a:lnTo>
                  <a:lnTo>
                    <a:pt x="44287" y="354299"/>
                  </a:lnTo>
                  <a:lnTo>
                    <a:pt x="27048" y="340378"/>
                  </a:lnTo>
                  <a:lnTo>
                    <a:pt x="12971" y="302413"/>
                  </a:lnTo>
                  <a:lnTo>
                    <a:pt x="3480" y="246104"/>
                  </a:lnTo>
                  <a:lnTo>
                    <a:pt x="0" y="177149"/>
                  </a:lnTo>
                  <a:lnTo>
                    <a:pt x="3480" y="108195"/>
                  </a:lnTo>
                  <a:lnTo>
                    <a:pt x="12971" y="51886"/>
                  </a:lnTo>
                  <a:lnTo>
                    <a:pt x="27048" y="13921"/>
                  </a:lnTo>
                  <a:lnTo>
                    <a:pt x="44287" y="0"/>
                  </a:lnTo>
                  <a:lnTo>
                    <a:pt x="984112" y="0"/>
                  </a:lnTo>
                  <a:lnTo>
                    <a:pt x="1001351" y="13921"/>
                  </a:lnTo>
                  <a:lnTo>
                    <a:pt x="1015428" y="51886"/>
                  </a:lnTo>
                  <a:lnTo>
                    <a:pt x="1024919" y="108195"/>
                  </a:lnTo>
                  <a:lnTo>
                    <a:pt x="1028399" y="177149"/>
                  </a:lnTo>
                  <a:lnTo>
                    <a:pt x="1024919" y="246104"/>
                  </a:lnTo>
                  <a:lnTo>
                    <a:pt x="1015428" y="302413"/>
                  </a:lnTo>
                  <a:lnTo>
                    <a:pt x="1001351" y="340378"/>
                  </a:lnTo>
                  <a:lnTo>
                    <a:pt x="984112" y="354299"/>
                  </a:lnTo>
                  <a:lnTo>
                    <a:pt x="44287" y="354299"/>
                  </a:lnTo>
                </a:path>
              </a:pathLst>
            </a:custGeom>
            <a:ln w="9524">
              <a:solidFill>
                <a:srgbClr val="FFFFFF"/>
              </a:solidFill>
            </a:ln>
          </p:spPr>
          <p:txBody>
            <a:bodyPr wrap="square" lIns="0" tIns="0" rIns="0" bIns="0" rtlCol="0"/>
            <a:lstStyle/>
            <a:p>
              <a:endParaRPr/>
            </a:p>
          </p:txBody>
        </p:sp>
        <p:sp>
          <p:nvSpPr>
            <p:cNvPr id="27" name="object 27"/>
            <p:cNvSpPr/>
            <p:nvPr/>
          </p:nvSpPr>
          <p:spPr>
            <a:xfrm>
              <a:off x="5523800" y="1039374"/>
              <a:ext cx="984250" cy="354330"/>
            </a:xfrm>
            <a:custGeom>
              <a:avLst/>
              <a:gdLst/>
              <a:ahLst/>
              <a:cxnLst/>
              <a:rect l="l" t="t" r="r" b="b"/>
              <a:pathLst>
                <a:path w="984250" h="354330">
                  <a:moveTo>
                    <a:pt x="939824" y="354299"/>
                  </a:moveTo>
                  <a:lnTo>
                    <a:pt x="0" y="354299"/>
                  </a:lnTo>
                  <a:lnTo>
                    <a:pt x="17238" y="340378"/>
                  </a:lnTo>
                  <a:lnTo>
                    <a:pt x="31315" y="302413"/>
                  </a:lnTo>
                  <a:lnTo>
                    <a:pt x="40807" y="246104"/>
                  </a:lnTo>
                  <a:lnTo>
                    <a:pt x="44287" y="177149"/>
                  </a:lnTo>
                  <a:lnTo>
                    <a:pt x="40807" y="108195"/>
                  </a:lnTo>
                  <a:lnTo>
                    <a:pt x="31315" y="51886"/>
                  </a:lnTo>
                  <a:lnTo>
                    <a:pt x="17238" y="13921"/>
                  </a:lnTo>
                  <a:lnTo>
                    <a:pt x="0" y="0"/>
                  </a:lnTo>
                  <a:lnTo>
                    <a:pt x="939824" y="0"/>
                  </a:lnTo>
                  <a:lnTo>
                    <a:pt x="957063" y="13921"/>
                  </a:lnTo>
                  <a:lnTo>
                    <a:pt x="971140" y="51886"/>
                  </a:lnTo>
                  <a:lnTo>
                    <a:pt x="980632" y="108195"/>
                  </a:lnTo>
                  <a:lnTo>
                    <a:pt x="984112" y="177149"/>
                  </a:lnTo>
                  <a:lnTo>
                    <a:pt x="980632" y="246104"/>
                  </a:lnTo>
                  <a:lnTo>
                    <a:pt x="971140" y="302413"/>
                  </a:lnTo>
                  <a:lnTo>
                    <a:pt x="957063" y="340378"/>
                  </a:lnTo>
                  <a:lnTo>
                    <a:pt x="939824" y="354299"/>
                  </a:lnTo>
                  <a:close/>
                </a:path>
              </a:pathLst>
            </a:custGeom>
            <a:solidFill>
              <a:srgbClr val="FF595E"/>
            </a:solidFill>
          </p:spPr>
          <p:txBody>
            <a:bodyPr wrap="square" lIns="0" tIns="0" rIns="0" bIns="0" rtlCol="0"/>
            <a:lstStyle/>
            <a:p>
              <a:endParaRPr/>
            </a:p>
          </p:txBody>
        </p:sp>
        <p:sp>
          <p:nvSpPr>
            <p:cNvPr id="28" name="object 28"/>
            <p:cNvSpPr/>
            <p:nvPr/>
          </p:nvSpPr>
          <p:spPr>
            <a:xfrm>
              <a:off x="5479513" y="1039374"/>
              <a:ext cx="88900" cy="354330"/>
            </a:xfrm>
            <a:custGeom>
              <a:avLst/>
              <a:gdLst/>
              <a:ahLst/>
              <a:cxnLst/>
              <a:rect l="l" t="t" r="r" b="b"/>
              <a:pathLst>
                <a:path w="88900" h="354330">
                  <a:moveTo>
                    <a:pt x="44287" y="354299"/>
                  </a:moveTo>
                  <a:lnTo>
                    <a:pt x="27048" y="340378"/>
                  </a:lnTo>
                  <a:lnTo>
                    <a:pt x="12971" y="302413"/>
                  </a:lnTo>
                  <a:lnTo>
                    <a:pt x="3480" y="246104"/>
                  </a:lnTo>
                  <a:lnTo>
                    <a:pt x="0" y="177149"/>
                  </a:lnTo>
                  <a:lnTo>
                    <a:pt x="3480" y="108195"/>
                  </a:lnTo>
                  <a:lnTo>
                    <a:pt x="12971" y="51886"/>
                  </a:lnTo>
                  <a:lnTo>
                    <a:pt x="27048" y="13921"/>
                  </a:lnTo>
                  <a:lnTo>
                    <a:pt x="44287" y="0"/>
                  </a:lnTo>
                  <a:lnTo>
                    <a:pt x="61526" y="13921"/>
                  </a:lnTo>
                  <a:lnTo>
                    <a:pt x="75603" y="51886"/>
                  </a:lnTo>
                  <a:lnTo>
                    <a:pt x="85094" y="108195"/>
                  </a:lnTo>
                  <a:lnTo>
                    <a:pt x="88574" y="177149"/>
                  </a:lnTo>
                  <a:lnTo>
                    <a:pt x="85094" y="246104"/>
                  </a:lnTo>
                  <a:lnTo>
                    <a:pt x="75603" y="302413"/>
                  </a:lnTo>
                  <a:lnTo>
                    <a:pt x="61526" y="340378"/>
                  </a:lnTo>
                  <a:lnTo>
                    <a:pt x="44287" y="354299"/>
                  </a:lnTo>
                  <a:close/>
                </a:path>
              </a:pathLst>
            </a:custGeom>
            <a:solidFill>
              <a:srgbClr val="FF9B9E"/>
            </a:solidFill>
          </p:spPr>
          <p:txBody>
            <a:bodyPr wrap="square" lIns="0" tIns="0" rIns="0" bIns="0" rtlCol="0"/>
            <a:lstStyle/>
            <a:p>
              <a:endParaRPr/>
            </a:p>
          </p:txBody>
        </p:sp>
        <p:sp>
          <p:nvSpPr>
            <p:cNvPr id="29" name="object 29"/>
            <p:cNvSpPr/>
            <p:nvPr/>
          </p:nvSpPr>
          <p:spPr>
            <a:xfrm>
              <a:off x="5479513" y="1039374"/>
              <a:ext cx="1028700" cy="354330"/>
            </a:xfrm>
            <a:custGeom>
              <a:avLst/>
              <a:gdLst/>
              <a:ahLst/>
              <a:cxnLst/>
              <a:rect l="l" t="t" r="r" b="b"/>
              <a:pathLst>
                <a:path w="1028700" h="354330">
                  <a:moveTo>
                    <a:pt x="44287" y="0"/>
                  </a:moveTo>
                  <a:lnTo>
                    <a:pt x="61526" y="13921"/>
                  </a:lnTo>
                  <a:lnTo>
                    <a:pt x="75603" y="51886"/>
                  </a:lnTo>
                  <a:lnTo>
                    <a:pt x="85094" y="108195"/>
                  </a:lnTo>
                  <a:lnTo>
                    <a:pt x="88574" y="177149"/>
                  </a:lnTo>
                  <a:lnTo>
                    <a:pt x="85094" y="246104"/>
                  </a:lnTo>
                  <a:lnTo>
                    <a:pt x="75603" y="302413"/>
                  </a:lnTo>
                  <a:lnTo>
                    <a:pt x="61526" y="340378"/>
                  </a:lnTo>
                  <a:lnTo>
                    <a:pt x="44287" y="354299"/>
                  </a:lnTo>
                  <a:lnTo>
                    <a:pt x="27048" y="340378"/>
                  </a:lnTo>
                  <a:lnTo>
                    <a:pt x="12971" y="302413"/>
                  </a:lnTo>
                  <a:lnTo>
                    <a:pt x="3480" y="246104"/>
                  </a:lnTo>
                  <a:lnTo>
                    <a:pt x="0" y="177149"/>
                  </a:lnTo>
                  <a:lnTo>
                    <a:pt x="3480" y="108195"/>
                  </a:lnTo>
                  <a:lnTo>
                    <a:pt x="12971" y="51886"/>
                  </a:lnTo>
                  <a:lnTo>
                    <a:pt x="27048" y="13921"/>
                  </a:lnTo>
                  <a:lnTo>
                    <a:pt x="44287" y="0"/>
                  </a:lnTo>
                  <a:lnTo>
                    <a:pt x="984112" y="0"/>
                  </a:lnTo>
                  <a:lnTo>
                    <a:pt x="1001351" y="13921"/>
                  </a:lnTo>
                  <a:lnTo>
                    <a:pt x="1015428" y="51886"/>
                  </a:lnTo>
                  <a:lnTo>
                    <a:pt x="1024919" y="108195"/>
                  </a:lnTo>
                  <a:lnTo>
                    <a:pt x="1028399" y="177149"/>
                  </a:lnTo>
                  <a:lnTo>
                    <a:pt x="1024919" y="246104"/>
                  </a:lnTo>
                  <a:lnTo>
                    <a:pt x="1015428" y="302413"/>
                  </a:lnTo>
                  <a:lnTo>
                    <a:pt x="1001351" y="340378"/>
                  </a:lnTo>
                  <a:lnTo>
                    <a:pt x="984112" y="354299"/>
                  </a:lnTo>
                  <a:lnTo>
                    <a:pt x="44287" y="354299"/>
                  </a:lnTo>
                </a:path>
              </a:pathLst>
            </a:custGeom>
            <a:ln w="9524">
              <a:solidFill>
                <a:srgbClr val="FFFFFF"/>
              </a:solidFill>
            </a:ln>
          </p:spPr>
          <p:txBody>
            <a:bodyPr wrap="square" lIns="0" tIns="0" rIns="0" bIns="0" rtlCol="0"/>
            <a:lstStyle/>
            <a:p>
              <a:endParaRPr/>
            </a:p>
          </p:txBody>
        </p:sp>
      </p:grpSp>
      <p:sp>
        <p:nvSpPr>
          <p:cNvPr id="30" name="object 30"/>
          <p:cNvSpPr txBox="1"/>
          <p:nvPr/>
        </p:nvSpPr>
        <p:spPr>
          <a:xfrm>
            <a:off x="6610669" y="338082"/>
            <a:ext cx="755650" cy="422275"/>
          </a:xfrm>
          <a:prstGeom prst="rect">
            <a:avLst/>
          </a:prstGeom>
        </p:spPr>
        <p:txBody>
          <a:bodyPr vert="horz" wrap="square" lIns="0" tIns="15240" rIns="0" bIns="0" rtlCol="0">
            <a:spAutoFit/>
          </a:bodyPr>
          <a:lstStyle/>
          <a:p>
            <a:pPr marL="12700">
              <a:lnSpc>
                <a:spcPts val="1190"/>
              </a:lnSpc>
              <a:spcBef>
                <a:spcPts val="120"/>
              </a:spcBef>
            </a:pPr>
            <a:r>
              <a:rPr lang="vi-VN" sz="1000" i="1" spc="-35" dirty="0">
                <a:solidFill>
                  <a:srgbClr val="FFFFFF"/>
                </a:solidFill>
                <a:latin typeface="Trebuchet MS"/>
                <a:cs typeface="Trebuchet MS"/>
              </a:rPr>
              <a:t>Ứng trước </a:t>
            </a:r>
            <a:r>
              <a:rPr sz="1000" i="1" spc="-10" dirty="0">
                <a:solidFill>
                  <a:srgbClr val="FFFFFF"/>
                </a:solidFill>
                <a:latin typeface="Trebuchet MS"/>
                <a:cs typeface="Trebuchet MS"/>
              </a:rPr>
              <a:t>:</a:t>
            </a:r>
            <a:endParaRPr sz="1000" dirty="0">
              <a:latin typeface="Trebuchet MS"/>
              <a:cs typeface="Trebuchet MS"/>
            </a:endParaRPr>
          </a:p>
          <a:p>
            <a:pPr marL="12700">
              <a:lnSpc>
                <a:spcPts val="1910"/>
              </a:lnSpc>
            </a:pPr>
            <a:r>
              <a:rPr sz="1600" i="1" dirty="0">
                <a:solidFill>
                  <a:srgbClr val="F0D706"/>
                </a:solidFill>
                <a:latin typeface="Calibri"/>
                <a:cs typeface="Calibri"/>
              </a:rPr>
              <a:t>25K</a:t>
            </a:r>
            <a:r>
              <a:rPr sz="1600" i="1" spc="85" dirty="0">
                <a:solidFill>
                  <a:srgbClr val="F0D706"/>
                </a:solidFill>
                <a:latin typeface="Calibri"/>
                <a:cs typeface="Calibri"/>
              </a:rPr>
              <a:t> </a:t>
            </a:r>
            <a:r>
              <a:rPr sz="1600" i="1" spc="30" dirty="0">
                <a:solidFill>
                  <a:srgbClr val="FFFFFF"/>
                </a:solidFill>
                <a:latin typeface="Calibri"/>
                <a:cs typeface="Calibri"/>
              </a:rPr>
              <a:t>sats</a:t>
            </a:r>
            <a:endParaRPr sz="1600" dirty="0">
              <a:latin typeface="Calibri"/>
              <a:cs typeface="Calibri"/>
            </a:endParaRPr>
          </a:p>
        </p:txBody>
      </p:sp>
      <p:sp>
        <p:nvSpPr>
          <p:cNvPr id="31" name="object 31"/>
          <p:cNvSpPr txBox="1"/>
          <p:nvPr/>
        </p:nvSpPr>
        <p:spPr>
          <a:xfrm>
            <a:off x="5562243" y="338082"/>
            <a:ext cx="755650" cy="412934"/>
          </a:xfrm>
          <a:prstGeom prst="rect">
            <a:avLst/>
          </a:prstGeom>
        </p:spPr>
        <p:txBody>
          <a:bodyPr vert="horz" wrap="square" lIns="0" tIns="15240" rIns="0" bIns="0" rtlCol="0">
            <a:spAutoFit/>
          </a:bodyPr>
          <a:lstStyle/>
          <a:p>
            <a:pPr marL="60325" algn="r">
              <a:lnSpc>
                <a:spcPts val="1190"/>
              </a:lnSpc>
              <a:spcBef>
                <a:spcPts val="120"/>
              </a:spcBef>
            </a:pPr>
            <a:r>
              <a:rPr lang="vi-VN" sz="1000" i="1" spc="-35" dirty="0">
                <a:solidFill>
                  <a:srgbClr val="FFFFFF"/>
                </a:solidFill>
                <a:latin typeface="Trebuchet MS"/>
                <a:cs typeface="Trebuchet MS"/>
              </a:rPr>
              <a:t>Ứng trước </a:t>
            </a:r>
            <a:r>
              <a:rPr sz="1000" i="1" spc="-35" dirty="0">
                <a:solidFill>
                  <a:srgbClr val="FFFFFF"/>
                </a:solidFill>
                <a:latin typeface="Trebuchet MS"/>
                <a:cs typeface="Trebuchet MS"/>
              </a:rPr>
              <a:t>:</a:t>
            </a:r>
            <a:endParaRPr sz="1000" dirty="0">
              <a:latin typeface="Trebuchet MS"/>
              <a:cs typeface="Trebuchet MS"/>
            </a:endParaRPr>
          </a:p>
          <a:p>
            <a:pPr marL="12700">
              <a:lnSpc>
                <a:spcPts val="1910"/>
              </a:lnSpc>
            </a:pPr>
            <a:r>
              <a:rPr sz="1600" i="1" dirty="0">
                <a:solidFill>
                  <a:srgbClr val="F0D706"/>
                </a:solidFill>
                <a:latin typeface="Calibri"/>
                <a:cs typeface="Calibri"/>
              </a:rPr>
              <a:t>25K</a:t>
            </a:r>
            <a:r>
              <a:rPr sz="1600" i="1" spc="85" dirty="0">
                <a:solidFill>
                  <a:srgbClr val="F0D706"/>
                </a:solidFill>
                <a:latin typeface="Calibri"/>
                <a:cs typeface="Calibri"/>
              </a:rPr>
              <a:t> </a:t>
            </a:r>
            <a:r>
              <a:rPr sz="1600" i="1" spc="30" dirty="0">
                <a:solidFill>
                  <a:srgbClr val="FFFFFF"/>
                </a:solidFill>
                <a:latin typeface="Calibri"/>
                <a:cs typeface="Calibri"/>
              </a:rPr>
              <a:t>sats</a:t>
            </a:r>
            <a:endParaRPr sz="1600" dirty="0">
              <a:latin typeface="Calibri"/>
              <a:cs typeface="Calibri"/>
            </a:endParaRPr>
          </a:p>
        </p:txBody>
      </p:sp>
      <p:grpSp>
        <p:nvGrpSpPr>
          <p:cNvPr id="32" name="object 32"/>
          <p:cNvGrpSpPr/>
          <p:nvPr/>
        </p:nvGrpSpPr>
        <p:grpSpPr>
          <a:xfrm>
            <a:off x="7845399" y="301275"/>
            <a:ext cx="1083945" cy="1193165"/>
            <a:chOff x="7845399" y="301275"/>
            <a:chExt cx="1083945" cy="1193165"/>
          </a:xfrm>
        </p:grpSpPr>
        <p:pic>
          <p:nvPicPr>
            <p:cNvPr id="33" name="object 33"/>
            <p:cNvPicPr/>
            <p:nvPr/>
          </p:nvPicPr>
          <p:blipFill>
            <a:blip r:embed="rId2" cstate="print"/>
            <a:stretch>
              <a:fillRect/>
            </a:stretch>
          </p:blipFill>
          <p:spPr>
            <a:xfrm>
              <a:off x="7845399" y="942052"/>
              <a:ext cx="1083647" cy="509839"/>
            </a:xfrm>
            <a:prstGeom prst="rect">
              <a:avLst/>
            </a:prstGeom>
          </p:spPr>
        </p:pic>
        <p:pic>
          <p:nvPicPr>
            <p:cNvPr id="34" name="object 34"/>
            <p:cNvPicPr/>
            <p:nvPr/>
          </p:nvPicPr>
          <p:blipFill>
            <a:blip r:embed="rId3" cstate="print"/>
            <a:stretch>
              <a:fillRect/>
            </a:stretch>
          </p:blipFill>
          <p:spPr>
            <a:xfrm>
              <a:off x="7895596" y="1185548"/>
              <a:ext cx="296091" cy="308677"/>
            </a:xfrm>
            <a:prstGeom prst="rect">
              <a:avLst/>
            </a:prstGeom>
          </p:spPr>
        </p:pic>
        <p:pic>
          <p:nvPicPr>
            <p:cNvPr id="35" name="object 35"/>
            <p:cNvPicPr/>
            <p:nvPr/>
          </p:nvPicPr>
          <p:blipFill>
            <a:blip r:embed="rId7" cstate="print"/>
            <a:stretch>
              <a:fillRect/>
            </a:stretch>
          </p:blipFill>
          <p:spPr>
            <a:xfrm>
              <a:off x="8038950" y="301275"/>
              <a:ext cx="640773" cy="640774"/>
            </a:xfrm>
            <a:prstGeom prst="rect">
              <a:avLst/>
            </a:prstGeom>
          </p:spPr>
        </p:pic>
      </p:grpSp>
      <p:grpSp>
        <p:nvGrpSpPr>
          <p:cNvPr id="36" name="object 36"/>
          <p:cNvGrpSpPr/>
          <p:nvPr/>
        </p:nvGrpSpPr>
        <p:grpSpPr>
          <a:xfrm>
            <a:off x="350149" y="272651"/>
            <a:ext cx="1083945" cy="1168400"/>
            <a:chOff x="350149" y="272651"/>
            <a:chExt cx="1083945" cy="1168400"/>
          </a:xfrm>
        </p:grpSpPr>
        <p:pic>
          <p:nvPicPr>
            <p:cNvPr id="37" name="object 37"/>
            <p:cNvPicPr/>
            <p:nvPr/>
          </p:nvPicPr>
          <p:blipFill>
            <a:blip r:embed="rId2" cstate="print"/>
            <a:stretch>
              <a:fillRect/>
            </a:stretch>
          </p:blipFill>
          <p:spPr>
            <a:xfrm>
              <a:off x="350149" y="888577"/>
              <a:ext cx="1083648" cy="509839"/>
            </a:xfrm>
            <a:prstGeom prst="rect">
              <a:avLst/>
            </a:prstGeom>
          </p:spPr>
        </p:pic>
        <p:pic>
          <p:nvPicPr>
            <p:cNvPr id="38" name="object 38"/>
            <p:cNvPicPr/>
            <p:nvPr/>
          </p:nvPicPr>
          <p:blipFill>
            <a:blip r:embed="rId3" cstate="print"/>
            <a:stretch>
              <a:fillRect/>
            </a:stretch>
          </p:blipFill>
          <p:spPr>
            <a:xfrm>
              <a:off x="400346" y="1132073"/>
              <a:ext cx="296092" cy="308677"/>
            </a:xfrm>
            <a:prstGeom prst="rect">
              <a:avLst/>
            </a:prstGeom>
          </p:spPr>
        </p:pic>
        <p:pic>
          <p:nvPicPr>
            <p:cNvPr id="39" name="object 39"/>
            <p:cNvPicPr/>
            <p:nvPr/>
          </p:nvPicPr>
          <p:blipFill>
            <a:blip r:embed="rId8" cstate="print"/>
            <a:stretch>
              <a:fillRect/>
            </a:stretch>
          </p:blipFill>
          <p:spPr>
            <a:xfrm>
              <a:off x="599475" y="272651"/>
              <a:ext cx="585000" cy="585000"/>
            </a:xfrm>
            <a:prstGeom prst="rect">
              <a:avLst/>
            </a:prstGeom>
          </p:spPr>
        </p:pic>
      </p:grpSp>
      <p:grpSp>
        <p:nvGrpSpPr>
          <p:cNvPr id="40" name="object 40"/>
          <p:cNvGrpSpPr/>
          <p:nvPr/>
        </p:nvGrpSpPr>
        <p:grpSpPr>
          <a:xfrm>
            <a:off x="599475" y="3641925"/>
            <a:ext cx="8156575" cy="1102360"/>
            <a:chOff x="599475" y="3641925"/>
            <a:chExt cx="8156575" cy="1102360"/>
          </a:xfrm>
        </p:grpSpPr>
        <p:pic>
          <p:nvPicPr>
            <p:cNvPr id="41" name="object 41"/>
            <p:cNvPicPr/>
            <p:nvPr/>
          </p:nvPicPr>
          <p:blipFill>
            <a:blip r:embed="rId4" cstate="print"/>
            <a:stretch>
              <a:fillRect/>
            </a:stretch>
          </p:blipFill>
          <p:spPr>
            <a:xfrm>
              <a:off x="4278454" y="4216472"/>
              <a:ext cx="585000" cy="527754"/>
            </a:xfrm>
            <a:prstGeom prst="rect">
              <a:avLst/>
            </a:prstGeom>
          </p:spPr>
        </p:pic>
        <p:pic>
          <p:nvPicPr>
            <p:cNvPr id="42" name="object 42"/>
            <p:cNvPicPr/>
            <p:nvPr/>
          </p:nvPicPr>
          <p:blipFill>
            <a:blip r:embed="rId8" cstate="print"/>
            <a:stretch>
              <a:fillRect/>
            </a:stretch>
          </p:blipFill>
          <p:spPr>
            <a:xfrm>
              <a:off x="599475" y="3679801"/>
              <a:ext cx="585000" cy="585000"/>
            </a:xfrm>
            <a:prstGeom prst="rect">
              <a:avLst/>
            </a:prstGeom>
          </p:spPr>
        </p:pic>
        <p:pic>
          <p:nvPicPr>
            <p:cNvPr id="43" name="object 43"/>
            <p:cNvPicPr/>
            <p:nvPr/>
          </p:nvPicPr>
          <p:blipFill>
            <a:blip r:embed="rId7" cstate="print"/>
            <a:stretch>
              <a:fillRect/>
            </a:stretch>
          </p:blipFill>
          <p:spPr>
            <a:xfrm>
              <a:off x="8170925" y="3641925"/>
              <a:ext cx="584999" cy="584999"/>
            </a:xfrm>
            <a:prstGeom prst="rect">
              <a:avLst/>
            </a:prstGeom>
          </p:spPr>
        </p:pic>
        <p:sp>
          <p:nvSpPr>
            <p:cNvPr id="44" name="object 44"/>
            <p:cNvSpPr/>
            <p:nvPr/>
          </p:nvSpPr>
          <p:spPr>
            <a:xfrm>
              <a:off x="4881700" y="3824705"/>
              <a:ext cx="3225165" cy="431165"/>
            </a:xfrm>
            <a:custGeom>
              <a:avLst/>
              <a:gdLst/>
              <a:ahLst/>
              <a:cxnLst/>
              <a:rect l="l" t="t" r="r" b="b"/>
              <a:pathLst>
                <a:path w="3225165" h="431164">
                  <a:moveTo>
                    <a:pt x="0" y="430717"/>
                  </a:moveTo>
                  <a:lnTo>
                    <a:pt x="54453" y="416003"/>
                  </a:lnTo>
                  <a:lnTo>
                    <a:pt x="119346" y="397168"/>
                  </a:lnTo>
                  <a:lnTo>
                    <a:pt x="193677" y="374791"/>
                  </a:lnTo>
                  <a:lnTo>
                    <a:pt x="234069" y="362455"/>
                  </a:lnTo>
                  <a:lnTo>
                    <a:pt x="276443" y="349453"/>
                  </a:lnTo>
                  <a:lnTo>
                    <a:pt x="320676" y="335855"/>
                  </a:lnTo>
                  <a:lnTo>
                    <a:pt x="366640" y="321734"/>
                  </a:lnTo>
                  <a:lnTo>
                    <a:pt x="414212" y="307163"/>
                  </a:lnTo>
                  <a:lnTo>
                    <a:pt x="463266" y="292215"/>
                  </a:lnTo>
                  <a:lnTo>
                    <a:pt x="513677" y="276961"/>
                  </a:lnTo>
                  <a:lnTo>
                    <a:pt x="565318" y="261475"/>
                  </a:lnTo>
                  <a:lnTo>
                    <a:pt x="618065" y="245829"/>
                  </a:lnTo>
                  <a:lnTo>
                    <a:pt x="671792" y="230096"/>
                  </a:lnTo>
                  <a:lnTo>
                    <a:pt x="726374" y="214348"/>
                  </a:lnTo>
                  <a:lnTo>
                    <a:pt x="781686" y="198657"/>
                  </a:lnTo>
                  <a:lnTo>
                    <a:pt x="837601" y="183097"/>
                  </a:lnTo>
                  <a:lnTo>
                    <a:pt x="893996" y="167739"/>
                  </a:lnTo>
                  <a:lnTo>
                    <a:pt x="950744" y="152657"/>
                  </a:lnTo>
                  <a:lnTo>
                    <a:pt x="1007720" y="137922"/>
                  </a:lnTo>
                  <a:lnTo>
                    <a:pt x="1064799" y="123608"/>
                  </a:lnTo>
                  <a:lnTo>
                    <a:pt x="1121854" y="109787"/>
                  </a:lnTo>
                  <a:lnTo>
                    <a:pt x="1178762" y="96531"/>
                  </a:lnTo>
                  <a:lnTo>
                    <a:pt x="1235397" y="83913"/>
                  </a:lnTo>
                  <a:lnTo>
                    <a:pt x="1291632" y="72005"/>
                  </a:lnTo>
                  <a:lnTo>
                    <a:pt x="1347344" y="60881"/>
                  </a:lnTo>
                  <a:lnTo>
                    <a:pt x="1402406" y="50612"/>
                  </a:lnTo>
                  <a:lnTo>
                    <a:pt x="1456692" y="41271"/>
                  </a:lnTo>
                  <a:lnTo>
                    <a:pt x="1510079" y="32931"/>
                  </a:lnTo>
                  <a:lnTo>
                    <a:pt x="1562440" y="25664"/>
                  </a:lnTo>
                  <a:lnTo>
                    <a:pt x="1613649" y="19542"/>
                  </a:lnTo>
                  <a:lnTo>
                    <a:pt x="1658243" y="15074"/>
                  </a:lnTo>
                  <a:lnTo>
                    <a:pt x="1704086" y="11243"/>
                  </a:lnTo>
                  <a:lnTo>
                    <a:pt x="1751078" y="8024"/>
                  </a:lnTo>
                  <a:lnTo>
                    <a:pt x="1799118" y="5389"/>
                  </a:lnTo>
                  <a:lnTo>
                    <a:pt x="1848106" y="3309"/>
                  </a:lnTo>
                  <a:lnTo>
                    <a:pt x="1897942" y="1758"/>
                  </a:lnTo>
                  <a:lnTo>
                    <a:pt x="1948524" y="708"/>
                  </a:lnTo>
                  <a:lnTo>
                    <a:pt x="1999754" y="131"/>
                  </a:lnTo>
                  <a:lnTo>
                    <a:pt x="2051530" y="0"/>
                  </a:lnTo>
                  <a:lnTo>
                    <a:pt x="2103751" y="286"/>
                  </a:lnTo>
                  <a:lnTo>
                    <a:pt x="2156318" y="963"/>
                  </a:lnTo>
                  <a:lnTo>
                    <a:pt x="2209129" y="2004"/>
                  </a:lnTo>
                  <a:lnTo>
                    <a:pt x="2262085" y="3379"/>
                  </a:lnTo>
                  <a:lnTo>
                    <a:pt x="2315085" y="5063"/>
                  </a:lnTo>
                  <a:lnTo>
                    <a:pt x="2368028" y="7026"/>
                  </a:lnTo>
                  <a:lnTo>
                    <a:pt x="2420814" y="9243"/>
                  </a:lnTo>
                  <a:lnTo>
                    <a:pt x="2473343" y="11684"/>
                  </a:lnTo>
                  <a:lnTo>
                    <a:pt x="2525515" y="14323"/>
                  </a:lnTo>
                  <a:lnTo>
                    <a:pt x="2577227" y="17132"/>
                  </a:lnTo>
                  <a:lnTo>
                    <a:pt x="2631205" y="20250"/>
                  </a:lnTo>
                  <a:lnTo>
                    <a:pt x="2684442" y="23495"/>
                  </a:lnTo>
                  <a:lnTo>
                    <a:pt x="2736820" y="26834"/>
                  </a:lnTo>
                  <a:lnTo>
                    <a:pt x="2788221" y="30234"/>
                  </a:lnTo>
                  <a:lnTo>
                    <a:pt x="2838527" y="33663"/>
                  </a:lnTo>
                  <a:lnTo>
                    <a:pt x="2887620" y="37089"/>
                  </a:lnTo>
                  <a:lnTo>
                    <a:pt x="2935381" y="40478"/>
                  </a:lnTo>
                  <a:lnTo>
                    <a:pt x="2981693" y="43800"/>
                  </a:lnTo>
                  <a:lnTo>
                    <a:pt x="3026437" y="47020"/>
                  </a:lnTo>
                  <a:lnTo>
                    <a:pt x="3074754" y="50482"/>
                  </a:lnTo>
                  <a:lnTo>
                    <a:pt x="3120768" y="53729"/>
                  </a:lnTo>
                  <a:lnTo>
                    <a:pt x="3164313" y="56716"/>
                  </a:lnTo>
                  <a:lnTo>
                    <a:pt x="3205219" y="59395"/>
                  </a:lnTo>
                  <a:lnTo>
                    <a:pt x="3224631" y="60605"/>
                  </a:lnTo>
                  <a:lnTo>
                    <a:pt x="3224931" y="60623"/>
                  </a:lnTo>
                </a:path>
              </a:pathLst>
            </a:custGeom>
            <a:ln w="19049">
              <a:solidFill>
                <a:srgbClr val="F0D706"/>
              </a:solidFill>
            </a:ln>
          </p:spPr>
          <p:txBody>
            <a:bodyPr wrap="square" lIns="0" tIns="0" rIns="0" bIns="0" rtlCol="0"/>
            <a:lstStyle/>
            <a:p>
              <a:endParaRPr/>
            </a:p>
          </p:txBody>
        </p:sp>
        <p:pic>
          <p:nvPicPr>
            <p:cNvPr id="45" name="object 45"/>
            <p:cNvPicPr/>
            <p:nvPr/>
          </p:nvPicPr>
          <p:blipFill>
            <a:blip r:embed="rId9" cstate="print"/>
            <a:stretch>
              <a:fillRect/>
            </a:stretch>
          </p:blipFill>
          <p:spPr>
            <a:xfrm>
              <a:off x="8095594" y="3844375"/>
              <a:ext cx="106912" cy="81907"/>
            </a:xfrm>
            <a:prstGeom prst="rect">
              <a:avLst/>
            </a:prstGeom>
          </p:spPr>
        </p:pic>
      </p:grpSp>
      <p:sp>
        <p:nvSpPr>
          <p:cNvPr id="46" name="object 46"/>
          <p:cNvSpPr txBox="1"/>
          <p:nvPr/>
        </p:nvSpPr>
        <p:spPr>
          <a:xfrm>
            <a:off x="445244" y="4415750"/>
            <a:ext cx="723265" cy="274320"/>
          </a:xfrm>
          <a:prstGeom prst="rect">
            <a:avLst/>
          </a:prstGeom>
        </p:spPr>
        <p:txBody>
          <a:bodyPr vert="horz" wrap="square" lIns="0" tIns="16510" rIns="0" bIns="0" rtlCol="0">
            <a:spAutoFit/>
          </a:bodyPr>
          <a:lstStyle/>
          <a:p>
            <a:pPr marL="12700">
              <a:lnSpc>
                <a:spcPct val="100000"/>
              </a:lnSpc>
              <a:spcBef>
                <a:spcPts val="130"/>
              </a:spcBef>
            </a:pPr>
            <a:r>
              <a:rPr sz="1600" i="1" dirty="0">
                <a:solidFill>
                  <a:srgbClr val="1C9BF0"/>
                </a:solidFill>
                <a:latin typeface="Calibri"/>
                <a:cs typeface="Calibri"/>
              </a:rPr>
              <a:t>-</a:t>
            </a:r>
            <a:r>
              <a:rPr sz="1600" i="1" spc="65" dirty="0">
                <a:solidFill>
                  <a:srgbClr val="1C9BF0"/>
                </a:solidFill>
                <a:latin typeface="Calibri"/>
                <a:cs typeface="Calibri"/>
              </a:rPr>
              <a:t>5K</a:t>
            </a:r>
            <a:r>
              <a:rPr sz="1600" i="1" spc="30" dirty="0">
                <a:solidFill>
                  <a:srgbClr val="1C9BF0"/>
                </a:solidFill>
                <a:latin typeface="Calibri"/>
                <a:cs typeface="Calibri"/>
              </a:rPr>
              <a:t> </a:t>
            </a:r>
            <a:r>
              <a:rPr sz="1600" i="1" spc="30" dirty="0">
                <a:solidFill>
                  <a:srgbClr val="FFFFFF"/>
                </a:solidFill>
                <a:latin typeface="Calibri"/>
                <a:cs typeface="Calibri"/>
              </a:rPr>
              <a:t>sats</a:t>
            </a:r>
            <a:endParaRPr sz="1600">
              <a:latin typeface="Calibri"/>
              <a:cs typeface="Calibri"/>
            </a:endParaRPr>
          </a:p>
        </p:txBody>
      </p:sp>
      <p:sp>
        <p:nvSpPr>
          <p:cNvPr id="47" name="object 47"/>
          <p:cNvSpPr txBox="1"/>
          <p:nvPr/>
        </p:nvSpPr>
        <p:spPr>
          <a:xfrm>
            <a:off x="8019264" y="4325675"/>
            <a:ext cx="755650" cy="274320"/>
          </a:xfrm>
          <a:prstGeom prst="rect">
            <a:avLst/>
          </a:prstGeom>
        </p:spPr>
        <p:txBody>
          <a:bodyPr vert="horz" wrap="square" lIns="0" tIns="16510" rIns="0" bIns="0" rtlCol="0">
            <a:spAutoFit/>
          </a:bodyPr>
          <a:lstStyle/>
          <a:p>
            <a:pPr marL="12700">
              <a:lnSpc>
                <a:spcPct val="100000"/>
              </a:lnSpc>
              <a:spcBef>
                <a:spcPts val="130"/>
              </a:spcBef>
            </a:pPr>
            <a:r>
              <a:rPr sz="1600" i="1" dirty="0">
                <a:solidFill>
                  <a:srgbClr val="8AC926"/>
                </a:solidFill>
                <a:latin typeface="Calibri"/>
                <a:cs typeface="Calibri"/>
              </a:rPr>
              <a:t>+5K</a:t>
            </a:r>
            <a:r>
              <a:rPr sz="1600" i="1" spc="85" dirty="0">
                <a:solidFill>
                  <a:srgbClr val="8AC926"/>
                </a:solidFill>
                <a:latin typeface="Calibri"/>
                <a:cs typeface="Calibri"/>
              </a:rPr>
              <a:t> </a:t>
            </a:r>
            <a:r>
              <a:rPr sz="1600" i="1" spc="30" dirty="0">
                <a:solidFill>
                  <a:srgbClr val="FFFFFF"/>
                </a:solidFill>
                <a:latin typeface="Calibri"/>
                <a:cs typeface="Calibri"/>
              </a:rPr>
              <a:t>sats</a:t>
            </a:r>
            <a:endParaRPr sz="1600">
              <a:latin typeface="Calibri"/>
              <a:cs typeface="Calibri"/>
            </a:endParaRPr>
          </a:p>
        </p:txBody>
      </p:sp>
      <p:sp>
        <p:nvSpPr>
          <p:cNvPr id="48" name="object 48"/>
          <p:cNvSpPr txBox="1"/>
          <p:nvPr/>
        </p:nvSpPr>
        <p:spPr>
          <a:xfrm rot="21360000">
            <a:off x="6234390" y="3646824"/>
            <a:ext cx="498602" cy="155575"/>
          </a:xfrm>
          <a:prstGeom prst="rect">
            <a:avLst/>
          </a:prstGeom>
        </p:spPr>
        <p:txBody>
          <a:bodyPr vert="horz" wrap="square" lIns="0" tIns="0" rIns="0" bIns="0" rtlCol="0">
            <a:spAutoFit/>
          </a:bodyPr>
          <a:lstStyle/>
          <a:p>
            <a:pPr>
              <a:lnSpc>
                <a:spcPts val="1225"/>
              </a:lnSpc>
            </a:pPr>
            <a:r>
              <a:rPr sz="1200" i="1" dirty="0">
                <a:solidFill>
                  <a:srgbClr val="F0D706"/>
                </a:solidFill>
                <a:latin typeface="Calibri"/>
                <a:cs typeface="Calibri"/>
              </a:rPr>
              <a:t>5K</a:t>
            </a:r>
            <a:r>
              <a:rPr sz="1200" i="1" spc="60" dirty="0">
                <a:solidFill>
                  <a:srgbClr val="F0D706"/>
                </a:solidFill>
                <a:latin typeface="Calibri"/>
                <a:cs typeface="Calibri"/>
              </a:rPr>
              <a:t> </a:t>
            </a:r>
            <a:r>
              <a:rPr sz="1200" i="1" spc="-20" dirty="0">
                <a:solidFill>
                  <a:srgbClr val="FFFFFF"/>
                </a:solidFill>
                <a:latin typeface="Calibri"/>
                <a:cs typeface="Calibri"/>
              </a:rPr>
              <a:t>sats</a:t>
            </a:r>
            <a:endParaRPr sz="1200">
              <a:latin typeface="Calibri"/>
              <a:cs typeface="Calibri"/>
            </a:endParaRPr>
          </a:p>
        </p:txBody>
      </p:sp>
      <p:pic>
        <p:nvPicPr>
          <p:cNvPr id="49" name="object 49"/>
          <p:cNvPicPr/>
          <p:nvPr/>
        </p:nvPicPr>
        <p:blipFill>
          <a:blip r:embed="rId8" cstate="print"/>
          <a:stretch>
            <a:fillRect/>
          </a:stretch>
        </p:blipFill>
        <p:spPr>
          <a:xfrm>
            <a:off x="3307087" y="2321714"/>
            <a:ext cx="585000" cy="585000"/>
          </a:xfrm>
          <a:prstGeom prst="rect">
            <a:avLst/>
          </a:prstGeom>
        </p:spPr>
      </p:pic>
      <p:pic>
        <p:nvPicPr>
          <p:cNvPr id="50" name="object 50"/>
          <p:cNvPicPr/>
          <p:nvPr/>
        </p:nvPicPr>
        <p:blipFill>
          <a:blip r:embed="rId7" cstate="print"/>
          <a:stretch>
            <a:fillRect/>
          </a:stretch>
        </p:blipFill>
        <p:spPr>
          <a:xfrm>
            <a:off x="5125075" y="2333600"/>
            <a:ext cx="584999" cy="585025"/>
          </a:xfrm>
          <a:prstGeom prst="rect">
            <a:avLst/>
          </a:prstGeom>
        </p:spPr>
      </p:pic>
      <p:sp>
        <p:nvSpPr>
          <p:cNvPr id="51" name="object 51"/>
          <p:cNvSpPr/>
          <p:nvPr/>
        </p:nvSpPr>
        <p:spPr>
          <a:xfrm>
            <a:off x="397500" y="1737299"/>
            <a:ext cx="8347075" cy="635"/>
          </a:xfrm>
          <a:custGeom>
            <a:avLst/>
            <a:gdLst/>
            <a:ahLst/>
            <a:cxnLst/>
            <a:rect l="l" t="t" r="r" b="b"/>
            <a:pathLst>
              <a:path w="8347075" h="635">
                <a:moveTo>
                  <a:pt x="0" y="0"/>
                </a:moveTo>
                <a:lnTo>
                  <a:pt x="8346899" y="299"/>
                </a:lnTo>
              </a:path>
            </a:pathLst>
          </a:custGeom>
          <a:ln w="19049">
            <a:solidFill>
              <a:srgbClr val="595959"/>
            </a:solidFill>
          </a:ln>
        </p:spPr>
        <p:txBody>
          <a:bodyPr wrap="square" lIns="0" tIns="0" rIns="0" bIns="0" rtlCol="0"/>
          <a:lstStyle/>
          <a:p>
            <a:endParaRPr/>
          </a:p>
        </p:txBody>
      </p:sp>
      <p:sp>
        <p:nvSpPr>
          <p:cNvPr id="52" name="object 52"/>
          <p:cNvSpPr txBox="1"/>
          <p:nvPr/>
        </p:nvSpPr>
        <p:spPr>
          <a:xfrm>
            <a:off x="3096649" y="2062862"/>
            <a:ext cx="2824480" cy="1127125"/>
          </a:xfrm>
          <a:prstGeom prst="rect">
            <a:avLst/>
          </a:prstGeom>
          <a:ln w="9524">
            <a:solidFill>
              <a:srgbClr val="595959"/>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590"/>
              </a:spcBef>
            </a:pPr>
            <a:endParaRPr sz="1600">
              <a:latin typeface="Times New Roman"/>
              <a:cs typeface="Times New Roman"/>
            </a:endParaRPr>
          </a:p>
          <a:p>
            <a:pPr marR="45720" algn="ctr">
              <a:lnSpc>
                <a:spcPct val="100000"/>
              </a:lnSpc>
            </a:pPr>
            <a:r>
              <a:rPr sz="1600" i="1" spc="55" dirty="0">
                <a:solidFill>
                  <a:srgbClr val="F0D706"/>
                </a:solidFill>
                <a:latin typeface="Calibri"/>
                <a:cs typeface="Calibri"/>
              </a:rPr>
              <a:t>5K</a:t>
            </a:r>
            <a:r>
              <a:rPr sz="1600" i="1" spc="-5" dirty="0">
                <a:solidFill>
                  <a:srgbClr val="F0D706"/>
                </a:solidFill>
                <a:latin typeface="Calibri"/>
                <a:cs typeface="Calibri"/>
              </a:rPr>
              <a:t> </a:t>
            </a:r>
            <a:r>
              <a:rPr sz="1600" i="1" spc="30" dirty="0">
                <a:solidFill>
                  <a:srgbClr val="FFFFFF"/>
                </a:solidFill>
                <a:latin typeface="Calibri"/>
                <a:cs typeface="Calibri"/>
              </a:rPr>
              <a:t>sats</a:t>
            </a:r>
            <a:endParaRPr sz="1600">
              <a:latin typeface="Calibri"/>
              <a:cs typeface="Calibri"/>
            </a:endParaRPr>
          </a:p>
        </p:txBody>
      </p:sp>
      <p:grpSp>
        <p:nvGrpSpPr>
          <p:cNvPr id="53" name="object 53"/>
          <p:cNvGrpSpPr/>
          <p:nvPr/>
        </p:nvGrpSpPr>
        <p:grpSpPr>
          <a:xfrm>
            <a:off x="1174949" y="3825238"/>
            <a:ext cx="3170555" cy="542925"/>
            <a:chOff x="1174949" y="3825238"/>
            <a:chExt cx="3170555" cy="542925"/>
          </a:xfrm>
        </p:grpSpPr>
        <p:sp>
          <p:nvSpPr>
            <p:cNvPr id="54" name="object 54"/>
            <p:cNvSpPr/>
            <p:nvPr/>
          </p:nvSpPr>
          <p:spPr>
            <a:xfrm>
              <a:off x="1184474" y="3834763"/>
              <a:ext cx="3068955" cy="494030"/>
            </a:xfrm>
            <a:custGeom>
              <a:avLst/>
              <a:gdLst/>
              <a:ahLst/>
              <a:cxnLst/>
              <a:rect l="l" t="t" r="r" b="b"/>
              <a:pathLst>
                <a:path w="3068954" h="494029">
                  <a:moveTo>
                    <a:pt x="0" y="76561"/>
                  </a:moveTo>
                  <a:lnTo>
                    <a:pt x="57120" y="73468"/>
                  </a:lnTo>
                  <a:lnTo>
                    <a:pt x="125988" y="67987"/>
                  </a:lnTo>
                  <a:lnTo>
                    <a:pt x="164439" y="64519"/>
                  </a:lnTo>
                  <a:lnTo>
                    <a:pt x="205360" y="60656"/>
                  </a:lnTo>
                  <a:lnTo>
                    <a:pt x="248597" y="56467"/>
                  </a:lnTo>
                  <a:lnTo>
                    <a:pt x="293995" y="52018"/>
                  </a:lnTo>
                  <a:lnTo>
                    <a:pt x="341397" y="47376"/>
                  </a:lnTo>
                  <a:lnTo>
                    <a:pt x="390650" y="42610"/>
                  </a:lnTo>
                  <a:lnTo>
                    <a:pt x="441596" y="37786"/>
                  </a:lnTo>
                  <a:lnTo>
                    <a:pt x="494082" y="32972"/>
                  </a:lnTo>
                  <a:lnTo>
                    <a:pt x="547952" y="28237"/>
                  </a:lnTo>
                  <a:lnTo>
                    <a:pt x="603050" y="23646"/>
                  </a:lnTo>
                  <a:lnTo>
                    <a:pt x="659221" y="19268"/>
                  </a:lnTo>
                  <a:lnTo>
                    <a:pt x="716311" y="15171"/>
                  </a:lnTo>
                  <a:lnTo>
                    <a:pt x="774163" y="11420"/>
                  </a:lnTo>
                  <a:lnTo>
                    <a:pt x="832623" y="8085"/>
                  </a:lnTo>
                  <a:lnTo>
                    <a:pt x="891535" y="5233"/>
                  </a:lnTo>
                  <a:lnTo>
                    <a:pt x="950744" y="2931"/>
                  </a:lnTo>
                  <a:lnTo>
                    <a:pt x="1010094" y="1246"/>
                  </a:lnTo>
                  <a:lnTo>
                    <a:pt x="1069431" y="247"/>
                  </a:lnTo>
                  <a:lnTo>
                    <a:pt x="1128599" y="0"/>
                  </a:lnTo>
                  <a:lnTo>
                    <a:pt x="1187443" y="572"/>
                  </a:lnTo>
                  <a:lnTo>
                    <a:pt x="1245807" y="2033"/>
                  </a:lnTo>
                  <a:lnTo>
                    <a:pt x="1303536" y="4449"/>
                  </a:lnTo>
                  <a:lnTo>
                    <a:pt x="1360475" y="7887"/>
                  </a:lnTo>
                  <a:lnTo>
                    <a:pt x="1416469" y="12415"/>
                  </a:lnTo>
                  <a:lnTo>
                    <a:pt x="1471362" y="18100"/>
                  </a:lnTo>
                  <a:lnTo>
                    <a:pt x="1524999" y="25011"/>
                  </a:lnTo>
                  <a:lnTo>
                    <a:pt x="1567452" y="31517"/>
                  </a:lnTo>
                  <a:lnTo>
                    <a:pt x="1611129" y="39085"/>
                  </a:lnTo>
                  <a:lnTo>
                    <a:pt x="1655931" y="47656"/>
                  </a:lnTo>
                  <a:lnTo>
                    <a:pt x="1701763" y="57172"/>
                  </a:lnTo>
                  <a:lnTo>
                    <a:pt x="1748526" y="67576"/>
                  </a:lnTo>
                  <a:lnTo>
                    <a:pt x="1796123" y="78809"/>
                  </a:lnTo>
                  <a:lnTo>
                    <a:pt x="1844458" y="90813"/>
                  </a:lnTo>
                  <a:lnTo>
                    <a:pt x="1893432" y="103530"/>
                  </a:lnTo>
                  <a:lnTo>
                    <a:pt x="1942949" y="116903"/>
                  </a:lnTo>
                  <a:lnTo>
                    <a:pt x="1992910" y="130873"/>
                  </a:lnTo>
                  <a:lnTo>
                    <a:pt x="2043220" y="145383"/>
                  </a:lnTo>
                  <a:lnTo>
                    <a:pt x="2093780" y="160374"/>
                  </a:lnTo>
                  <a:lnTo>
                    <a:pt x="2144493" y="175789"/>
                  </a:lnTo>
                  <a:lnTo>
                    <a:pt x="2195261" y="191569"/>
                  </a:lnTo>
                  <a:lnTo>
                    <a:pt x="2245989" y="207657"/>
                  </a:lnTo>
                  <a:lnTo>
                    <a:pt x="2296577" y="223995"/>
                  </a:lnTo>
                  <a:lnTo>
                    <a:pt x="2346930" y="240524"/>
                  </a:lnTo>
                  <a:lnTo>
                    <a:pt x="2396949" y="257187"/>
                  </a:lnTo>
                  <a:lnTo>
                    <a:pt x="2446537" y="273926"/>
                  </a:lnTo>
                  <a:lnTo>
                    <a:pt x="2498305" y="291613"/>
                  </a:lnTo>
                  <a:lnTo>
                    <a:pt x="2549371" y="309252"/>
                  </a:lnTo>
                  <a:lnTo>
                    <a:pt x="2599619" y="326774"/>
                  </a:lnTo>
                  <a:lnTo>
                    <a:pt x="2648936" y="344112"/>
                  </a:lnTo>
                  <a:lnTo>
                    <a:pt x="2697206" y="361197"/>
                  </a:lnTo>
                  <a:lnTo>
                    <a:pt x="2744316" y="377961"/>
                  </a:lnTo>
                  <a:lnTo>
                    <a:pt x="2790151" y="394336"/>
                  </a:lnTo>
                  <a:lnTo>
                    <a:pt x="2834596" y="410254"/>
                  </a:lnTo>
                  <a:lnTo>
                    <a:pt x="2877538" y="425647"/>
                  </a:lnTo>
                  <a:lnTo>
                    <a:pt x="2923907" y="442250"/>
                  </a:lnTo>
                  <a:lnTo>
                    <a:pt x="2968064" y="458005"/>
                  </a:lnTo>
                  <a:lnTo>
                    <a:pt x="3009848" y="472815"/>
                  </a:lnTo>
                  <a:lnTo>
                    <a:pt x="3049094" y="486582"/>
                  </a:lnTo>
                  <a:lnTo>
                    <a:pt x="3067715" y="493044"/>
                  </a:lnTo>
                  <a:lnTo>
                    <a:pt x="3068910" y="493456"/>
                  </a:lnTo>
                </a:path>
              </a:pathLst>
            </a:custGeom>
            <a:ln w="19049">
              <a:solidFill>
                <a:srgbClr val="F0D706"/>
              </a:solidFill>
            </a:ln>
          </p:spPr>
          <p:txBody>
            <a:bodyPr wrap="square" lIns="0" tIns="0" rIns="0" bIns="0" rtlCol="0"/>
            <a:lstStyle/>
            <a:p>
              <a:endParaRPr/>
            </a:p>
          </p:txBody>
        </p:sp>
        <p:pic>
          <p:nvPicPr>
            <p:cNvPr id="55" name="object 55"/>
            <p:cNvPicPr/>
            <p:nvPr/>
          </p:nvPicPr>
          <p:blipFill>
            <a:blip r:embed="rId10" cstate="print"/>
            <a:stretch>
              <a:fillRect/>
            </a:stretch>
          </p:blipFill>
          <p:spPr>
            <a:xfrm>
              <a:off x="4233997" y="4288815"/>
              <a:ext cx="111006" cy="78808"/>
            </a:xfrm>
            <a:prstGeom prst="rect">
              <a:avLst/>
            </a:prstGeom>
          </p:spPr>
        </p:pic>
      </p:grpSp>
      <p:sp>
        <p:nvSpPr>
          <p:cNvPr id="56" name="object 56"/>
          <p:cNvSpPr txBox="1"/>
          <p:nvPr/>
        </p:nvSpPr>
        <p:spPr>
          <a:xfrm rot="540000">
            <a:off x="2850629" y="3710215"/>
            <a:ext cx="497999" cy="155575"/>
          </a:xfrm>
          <a:prstGeom prst="rect">
            <a:avLst/>
          </a:prstGeom>
        </p:spPr>
        <p:txBody>
          <a:bodyPr vert="horz" wrap="square" lIns="0" tIns="0" rIns="0" bIns="0" rtlCol="0">
            <a:spAutoFit/>
          </a:bodyPr>
          <a:lstStyle/>
          <a:p>
            <a:pPr>
              <a:lnSpc>
                <a:spcPts val="1225"/>
              </a:lnSpc>
            </a:pPr>
            <a:r>
              <a:rPr sz="1200" i="1" dirty="0">
                <a:solidFill>
                  <a:srgbClr val="F0D706"/>
                </a:solidFill>
                <a:latin typeface="Calibri"/>
                <a:cs typeface="Calibri"/>
              </a:rPr>
              <a:t>5K</a:t>
            </a:r>
            <a:r>
              <a:rPr sz="1200" i="1" spc="65" dirty="0">
                <a:solidFill>
                  <a:srgbClr val="F0D706"/>
                </a:solidFill>
                <a:latin typeface="Calibri"/>
                <a:cs typeface="Calibri"/>
              </a:rPr>
              <a:t> </a:t>
            </a:r>
            <a:r>
              <a:rPr sz="1200" i="1" spc="-20" dirty="0">
                <a:solidFill>
                  <a:srgbClr val="FFFFFF"/>
                </a:solidFill>
                <a:latin typeface="Calibri"/>
                <a:cs typeface="Calibri"/>
              </a:rPr>
              <a:t>sats</a:t>
            </a:r>
            <a:endParaRPr sz="1200">
              <a:latin typeface="Calibri"/>
              <a:cs typeface="Calibri"/>
            </a:endParaRPr>
          </a:p>
        </p:txBody>
      </p:sp>
      <p:pic>
        <p:nvPicPr>
          <p:cNvPr id="57" name="object 57"/>
          <p:cNvPicPr/>
          <p:nvPr/>
        </p:nvPicPr>
        <p:blipFill>
          <a:blip r:embed="rId11" cstate="print"/>
          <a:stretch>
            <a:fillRect/>
          </a:stretch>
        </p:blipFill>
        <p:spPr>
          <a:xfrm>
            <a:off x="4335587" y="2335350"/>
            <a:ext cx="472799" cy="4727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33525" y="2010499"/>
            <a:ext cx="501650" cy="3175"/>
          </a:xfrm>
          <a:custGeom>
            <a:avLst/>
            <a:gdLst/>
            <a:ahLst/>
            <a:cxnLst/>
            <a:rect l="l" t="t" r="r" b="b"/>
            <a:pathLst>
              <a:path w="501650" h="3175">
                <a:moveTo>
                  <a:pt x="501599" y="0"/>
                </a:moveTo>
                <a:lnTo>
                  <a:pt x="0" y="2999"/>
                </a:lnTo>
              </a:path>
            </a:pathLst>
          </a:custGeom>
          <a:ln w="38099">
            <a:solidFill>
              <a:srgbClr val="FFFFFF"/>
            </a:solidFill>
          </a:ln>
        </p:spPr>
        <p:txBody>
          <a:bodyPr wrap="square" lIns="0" tIns="0" rIns="0" bIns="0" rtlCol="0"/>
          <a:lstStyle/>
          <a:p>
            <a:endParaRPr/>
          </a:p>
        </p:txBody>
      </p:sp>
      <p:grpSp>
        <p:nvGrpSpPr>
          <p:cNvPr id="3" name="object 3"/>
          <p:cNvGrpSpPr/>
          <p:nvPr/>
        </p:nvGrpSpPr>
        <p:grpSpPr>
          <a:xfrm>
            <a:off x="6899297" y="1662637"/>
            <a:ext cx="1379855" cy="593090"/>
            <a:chOff x="6899297" y="1662637"/>
            <a:chExt cx="1379855" cy="593090"/>
          </a:xfrm>
        </p:grpSpPr>
        <p:sp>
          <p:nvSpPr>
            <p:cNvPr id="4" name="object 4"/>
            <p:cNvSpPr/>
            <p:nvPr/>
          </p:nvSpPr>
          <p:spPr>
            <a:xfrm>
              <a:off x="7379124" y="2006200"/>
              <a:ext cx="439420" cy="0"/>
            </a:xfrm>
            <a:custGeom>
              <a:avLst/>
              <a:gdLst/>
              <a:ahLst/>
              <a:cxnLst/>
              <a:rect l="l" t="t" r="r" b="b"/>
              <a:pathLst>
                <a:path w="439420">
                  <a:moveTo>
                    <a:pt x="439199" y="0"/>
                  </a:moveTo>
                  <a:lnTo>
                    <a:pt x="0" y="0"/>
                  </a:lnTo>
                </a:path>
              </a:pathLst>
            </a:custGeom>
            <a:ln w="38099">
              <a:solidFill>
                <a:srgbClr val="FFFFFF"/>
              </a:solidFill>
              <a:prstDash val="lgDash"/>
            </a:ln>
          </p:spPr>
          <p:txBody>
            <a:bodyPr wrap="square" lIns="0" tIns="0" rIns="0" bIns="0" rtlCol="0"/>
            <a:lstStyle/>
            <a:p>
              <a:endParaRPr/>
            </a:p>
          </p:txBody>
        </p:sp>
        <p:pic>
          <p:nvPicPr>
            <p:cNvPr id="5" name="object 5"/>
            <p:cNvPicPr/>
            <p:nvPr/>
          </p:nvPicPr>
          <p:blipFill>
            <a:blip r:embed="rId2" cstate="print"/>
            <a:stretch>
              <a:fillRect/>
            </a:stretch>
          </p:blipFill>
          <p:spPr>
            <a:xfrm>
              <a:off x="7791726" y="1662637"/>
              <a:ext cx="487323" cy="579309"/>
            </a:xfrm>
            <a:prstGeom prst="rect">
              <a:avLst/>
            </a:prstGeom>
          </p:spPr>
        </p:pic>
        <p:pic>
          <p:nvPicPr>
            <p:cNvPr id="6" name="object 6"/>
            <p:cNvPicPr/>
            <p:nvPr/>
          </p:nvPicPr>
          <p:blipFill>
            <a:blip r:embed="rId2" cstate="print"/>
            <a:stretch>
              <a:fillRect/>
            </a:stretch>
          </p:blipFill>
          <p:spPr>
            <a:xfrm>
              <a:off x="6899297" y="1675933"/>
              <a:ext cx="487324" cy="579340"/>
            </a:xfrm>
            <a:prstGeom prst="rect">
              <a:avLst/>
            </a:prstGeom>
          </p:spPr>
        </p:pic>
      </p:grpSp>
      <p:sp>
        <p:nvSpPr>
          <p:cNvPr id="7" name="object 7"/>
          <p:cNvSpPr txBox="1"/>
          <p:nvPr/>
        </p:nvSpPr>
        <p:spPr>
          <a:xfrm>
            <a:off x="677032" y="2890524"/>
            <a:ext cx="1115695" cy="1098378"/>
          </a:xfrm>
          <a:prstGeom prst="rect">
            <a:avLst/>
          </a:prstGeom>
        </p:spPr>
        <p:txBody>
          <a:bodyPr vert="horz" wrap="square" lIns="0" tIns="229235" rIns="0" bIns="0" rtlCol="0">
            <a:spAutoFit/>
          </a:bodyPr>
          <a:lstStyle/>
          <a:p>
            <a:pPr algn="ctr">
              <a:lnSpc>
                <a:spcPct val="100000"/>
              </a:lnSpc>
              <a:spcBef>
                <a:spcPts val="1805"/>
              </a:spcBef>
            </a:pPr>
            <a:r>
              <a:rPr sz="3000" i="1" spc="-10" dirty="0">
                <a:solidFill>
                  <a:srgbClr val="FF9900"/>
                </a:solidFill>
                <a:latin typeface="Calibri"/>
                <a:cs typeface="Calibri"/>
              </a:rPr>
              <a:t>bitcoin</a:t>
            </a:r>
            <a:endParaRPr sz="3000" dirty="0">
              <a:latin typeface="Calibri"/>
              <a:cs typeface="Calibri"/>
            </a:endParaRPr>
          </a:p>
          <a:p>
            <a:pPr marL="1905" algn="ctr">
              <a:lnSpc>
                <a:spcPct val="100000"/>
              </a:lnSpc>
              <a:spcBef>
                <a:spcPts val="1019"/>
              </a:spcBef>
            </a:pPr>
            <a:r>
              <a:rPr lang="vi-VN" sz="1800" spc="-10" dirty="0">
                <a:solidFill>
                  <a:srgbClr val="FFFFFF"/>
                </a:solidFill>
                <a:latin typeface="Tahoma"/>
                <a:cs typeface="Tahoma"/>
              </a:rPr>
              <a:t>Tiền</a:t>
            </a:r>
            <a:endParaRPr sz="1800" dirty="0">
              <a:latin typeface="Tahoma"/>
              <a:cs typeface="Tahoma"/>
            </a:endParaRPr>
          </a:p>
        </p:txBody>
      </p:sp>
      <p:sp>
        <p:nvSpPr>
          <p:cNvPr id="8" name="object 8"/>
          <p:cNvSpPr txBox="1"/>
          <p:nvPr/>
        </p:nvSpPr>
        <p:spPr>
          <a:xfrm>
            <a:off x="2988212" y="2890524"/>
            <a:ext cx="1911350" cy="1098378"/>
          </a:xfrm>
          <a:prstGeom prst="rect">
            <a:avLst/>
          </a:prstGeom>
        </p:spPr>
        <p:txBody>
          <a:bodyPr vert="horz" wrap="square" lIns="0" tIns="229235" rIns="0" bIns="0" rtlCol="0">
            <a:spAutoFit/>
          </a:bodyPr>
          <a:lstStyle/>
          <a:p>
            <a:pPr marL="12700" algn="ctr">
              <a:lnSpc>
                <a:spcPct val="100000"/>
              </a:lnSpc>
              <a:spcBef>
                <a:spcPts val="1805"/>
              </a:spcBef>
            </a:pPr>
            <a:r>
              <a:rPr lang="vi-VN" sz="3000" i="1" dirty="0">
                <a:solidFill>
                  <a:srgbClr val="FF9900"/>
                </a:solidFill>
                <a:latin typeface="Calibri"/>
                <a:cs typeface="Calibri"/>
              </a:rPr>
              <a:t>mạng lưới</a:t>
            </a:r>
            <a:endParaRPr sz="3000" dirty="0">
              <a:latin typeface="Calibri"/>
              <a:cs typeface="Calibri"/>
            </a:endParaRPr>
          </a:p>
          <a:p>
            <a:pPr marL="31750">
              <a:lnSpc>
                <a:spcPct val="100000"/>
              </a:lnSpc>
              <a:spcBef>
                <a:spcPts val="1019"/>
              </a:spcBef>
            </a:pPr>
            <a:r>
              <a:rPr lang="vi-VN" sz="1800" spc="-150" dirty="0">
                <a:solidFill>
                  <a:srgbClr val="FFFFFF"/>
                </a:solidFill>
                <a:latin typeface="Tahoma"/>
                <a:cs typeface="Tahoma"/>
              </a:rPr>
              <a:t>Kết nối các máy chủ</a:t>
            </a:r>
            <a:endParaRPr sz="1800" spc="-150" dirty="0">
              <a:latin typeface="Tahoma"/>
              <a:cs typeface="Tahoma"/>
            </a:endParaRPr>
          </a:p>
        </p:txBody>
      </p:sp>
      <p:sp>
        <p:nvSpPr>
          <p:cNvPr id="9" name="object 9"/>
          <p:cNvSpPr txBox="1"/>
          <p:nvPr/>
        </p:nvSpPr>
        <p:spPr>
          <a:xfrm>
            <a:off x="5691674" y="2872675"/>
            <a:ext cx="2900680" cy="1098378"/>
          </a:xfrm>
          <a:prstGeom prst="rect">
            <a:avLst/>
          </a:prstGeom>
        </p:spPr>
        <p:txBody>
          <a:bodyPr vert="horz" wrap="square" lIns="0" tIns="229235" rIns="0" bIns="0" rtlCol="0">
            <a:spAutoFit/>
          </a:bodyPr>
          <a:lstStyle/>
          <a:p>
            <a:pPr algn="ctr">
              <a:lnSpc>
                <a:spcPct val="100000"/>
              </a:lnSpc>
              <a:spcBef>
                <a:spcPts val="1805"/>
              </a:spcBef>
            </a:pPr>
            <a:r>
              <a:rPr lang="vi-VN" sz="3000" i="1" dirty="0">
                <a:solidFill>
                  <a:srgbClr val="FF9900"/>
                </a:solidFill>
                <a:latin typeface="Calibri"/>
                <a:cs typeface="Calibri"/>
              </a:rPr>
              <a:t>dữ liệu chuỗi</a:t>
            </a:r>
            <a:endParaRPr sz="3000" dirty="0">
              <a:latin typeface="Calibri"/>
              <a:cs typeface="Calibri"/>
            </a:endParaRPr>
          </a:p>
          <a:p>
            <a:pPr algn="ctr">
              <a:lnSpc>
                <a:spcPct val="100000"/>
              </a:lnSpc>
              <a:spcBef>
                <a:spcPts val="1019"/>
              </a:spcBef>
            </a:pPr>
            <a:r>
              <a:rPr lang="vi-VN" sz="1800" spc="-150" dirty="0">
                <a:solidFill>
                  <a:srgbClr val="FFFFFF"/>
                </a:solidFill>
                <a:latin typeface="Tahoma"/>
                <a:cs typeface="Tahoma"/>
              </a:rPr>
              <a:t>nối các giao dịch đã xác minh</a:t>
            </a:r>
            <a:endParaRPr sz="1800" spc="-150" dirty="0">
              <a:latin typeface="Tahoma"/>
              <a:cs typeface="Tahoma"/>
            </a:endParaRPr>
          </a:p>
        </p:txBody>
      </p:sp>
      <p:grpSp>
        <p:nvGrpSpPr>
          <p:cNvPr id="10" name="object 10"/>
          <p:cNvGrpSpPr/>
          <p:nvPr/>
        </p:nvGrpSpPr>
        <p:grpSpPr>
          <a:xfrm>
            <a:off x="3120687" y="1128960"/>
            <a:ext cx="1675764" cy="1615440"/>
            <a:chOff x="3120687" y="1128960"/>
            <a:chExt cx="1675764" cy="1615440"/>
          </a:xfrm>
        </p:grpSpPr>
        <p:pic>
          <p:nvPicPr>
            <p:cNvPr id="11" name="object 11"/>
            <p:cNvPicPr/>
            <p:nvPr/>
          </p:nvPicPr>
          <p:blipFill>
            <a:blip r:embed="rId3" cstate="print"/>
            <a:stretch>
              <a:fillRect/>
            </a:stretch>
          </p:blipFill>
          <p:spPr>
            <a:xfrm>
              <a:off x="4063328" y="1128960"/>
              <a:ext cx="172817" cy="184335"/>
            </a:xfrm>
            <a:prstGeom prst="rect">
              <a:avLst/>
            </a:prstGeom>
          </p:spPr>
        </p:pic>
        <p:pic>
          <p:nvPicPr>
            <p:cNvPr id="12" name="object 12"/>
            <p:cNvPicPr/>
            <p:nvPr/>
          </p:nvPicPr>
          <p:blipFill>
            <a:blip r:embed="rId4" cstate="print"/>
            <a:stretch>
              <a:fillRect/>
            </a:stretch>
          </p:blipFill>
          <p:spPr>
            <a:xfrm>
              <a:off x="4496420" y="1414561"/>
              <a:ext cx="170978" cy="186464"/>
            </a:xfrm>
            <a:prstGeom prst="rect">
              <a:avLst/>
            </a:prstGeom>
          </p:spPr>
        </p:pic>
        <p:pic>
          <p:nvPicPr>
            <p:cNvPr id="13" name="object 13"/>
            <p:cNvPicPr/>
            <p:nvPr/>
          </p:nvPicPr>
          <p:blipFill>
            <a:blip r:embed="rId5" cstate="print"/>
            <a:stretch>
              <a:fillRect/>
            </a:stretch>
          </p:blipFill>
          <p:spPr>
            <a:xfrm>
              <a:off x="4625162" y="1826180"/>
              <a:ext cx="170978" cy="187312"/>
            </a:xfrm>
            <a:prstGeom prst="rect">
              <a:avLst/>
            </a:prstGeom>
          </p:spPr>
        </p:pic>
        <p:pic>
          <p:nvPicPr>
            <p:cNvPr id="14" name="object 14"/>
            <p:cNvPicPr/>
            <p:nvPr/>
          </p:nvPicPr>
          <p:blipFill>
            <a:blip r:embed="rId3" cstate="print"/>
            <a:stretch>
              <a:fillRect/>
            </a:stretch>
          </p:blipFill>
          <p:spPr>
            <a:xfrm>
              <a:off x="3618579" y="1128960"/>
              <a:ext cx="172817" cy="184335"/>
            </a:xfrm>
            <a:prstGeom prst="rect">
              <a:avLst/>
            </a:prstGeom>
          </p:spPr>
        </p:pic>
        <p:pic>
          <p:nvPicPr>
            <p:cNvPr id="15" name="object 15"/>
            <p:cNvPicPr/>
            <p:nvPr/>
          </p:nvPicPr>
          <p:blipFill>
            <a:blip r:embed="rId6" cstate="print"/>
            <a:stretch>
              <a:fillRect/>
            </a:stretch>
          </p:blipFill>
          <p:spPr>
            <a:xfrm>
              <a:off x="3261653" y="1416215"/>
              <a:ext cx="172799" cy="182660"/>
            </a:xfrm>
            <a:prstGeom prst="rect">
              <a:avLst/>
            </a:prstGeom>
          </p:spPr>
        </p:pic>
        <p:pic>
          <p:nvPicPr>
            <p:cNvPr id="16" name="object 16"/>
            <p:cNvPicPr/>
            <p:nvPr/>
          </p:nvPicPr>
          <p:blipFill>
            <a:blip r:embed="rId7" cstate="print"/>
            <a:stretch>
              <a:fillRect/>
            </a:stretch>
          </p:blipFill>
          <p:spPr>
            <a:xfrm>
              <a:off x="3120687" y="1845290"/>
              <a:ext cx="173699" cy="184199"/>
            </a:xfrm>
            <a:prstGeom prst="rect">
              <a:avLst/>
            </a:prstGeom>
          </p:spPr>
        </p:pic>
        <p:pic>
          <p:nvPicPr>
            <p:cNvPr id="17" name="object 17"/>
            <p:cNvPicPr/>
            <p:nvPr/>
          </p:nvPicPr>
          <p:blipFill>
            <a:blip r:embed="rId8" cstate="print"/>
            <a:stretch>
              <a:fillRect/>
            </a:stretch>
          </p:blipFill>
          <p:spPr>
            <a:xfrm>
              <a:off x="3263258" y="2273375"/>
              <a:ext cx="169705" cy="185010"/>
            </a:xfrm>
            <a:prstGeom prst="rect">
              <a:avLst/>
            </a:prstGeom>
          </p:spPr>
        </p:pic>
        <p:pic>
          <p:nvPicPr>
            <p:cNvPr id="18" name="object 18"/>
            <p:cNvPicPr/>
            <p:nvPr/>
          </p:nvPicPr>
          <p:blipFill>
            <a:blip r:embed="rId3" cstate="print"/>
            <a:stretch>
              <a:fillRect/>
            </a:stretch>
          </p:blipFill>
          <p:spPr>
            <a:xfrm>
              <a:off x="3618579" y="2559810"/>
              <a:ext cx="172817" cy="184335"/>
            </a:xfrm>
            <a:prstGeom prst="rect">
              <a:avLst/>
            </a:prstGeom>
          </p:spPr>
        </p:pic>
        <p:pic>
          <p:nvPicPr>
            <p:cNvPr id="19" name="object 19"/>
            <p:cNvPicPr/>
            <p:nvPr/>
          </p:nvPicPr>
          <p:blipFill>
            <a:blip r:embed="rId9" cstate="print"/>
            <a:stretch>
              <a:fillRect/>
            </a:stretch>
          </p:blipFill>
          <p:spPr>
            <a:xfrm>
              <a:off x="4063209" y="2559929"/>
              <a:ext cx="173052" cy="184091"/>
            </a:xfrm>
            <a:prstGeom prst="rect">
              <a:avLst/>
            </a:prstGeom>
          </p:spPr>
        </p:pic>
        <p:pic>
          <p:nvPicPr>
            <p:cNvPr id="20" name="object 20"/>
            <p:cNvPicPr/>
            <p:nvPr/>
          </p:nvPicPr>
          <p:blipFill>
            <a:blip r:embed="rId3" cstate="print"/>
            <a:stretch>
              <a:fillRect/>
            </a:stretch>
          </p:blipFill>
          <p:spPr>
            <a:xfrm>
              <a:off x="4495398" y="2273973"/>
              <a:ext cx="172817" cy="184335"/>
            </a:xfrm>
            <a:prstGeom prst="rect">
              <a:avLst/>
            </a:prstGeom>
          </p:spPr>
        </p:pic>
        <p:sp>
          <p:nvSpPr>
            <p:cNvPr id="21" name="object 21"/>
            <p:cNvSpPr/>
            <p:nvPr/>
          </p:nvSpPr>
          <p:spPr>
            <a:xfrm>
              <a:off x="3207435" y="1178791"/>
              <a:ext cx="1505585" cy="1503680"/>
            </a:xfrm>
            <a:custGeom>
              <a:avLst/>
              <a:gdLst/>
              <a:ahLst/>
              <a:cxnLst/>
              <a:rect l="l" t="t" r="r" b="b"/>
              <a:pathLst>
                <a:path w="1505585" h="1503680">
                  <a:moveTo>
                    <a:pt x="86099" y="400690"/>
                  </a:moveTo>
                  <a:lnTo>
                    <a:pt x="0" y="666490"/>
                  </a:lnTo>
                </a:path>
                <a:path w="1505585" h="1503680">
                  <a:moveTo>
                    <a:pt x="101" y="850699"/>
                  </a:moveTo>
                  <a:lnTo>
                    <a:pt x="90401" y="1114099"/>
                  </a:lnTo>
                </a:path>
                <a:path w="1505585" h="1503680">
                  <a:moveTo>
                    <a:pt x="190925" y="1260668"/>
                  </a:moveTo>
                  <a:lnTo>
                    <a:pt x="415925" y="1444868"/>
                  </a:lnTo>
                </a:path>
                <a:path w="1505585" h="1503680">
                  <a:moveTo>
                    <a:pt x="1024799" y="1443042"/>
                  </a:moveTo>
                  <a:lnTo>
                    <a:pt x="1296299" y="1229742"/>
                  </a:lnTo>
                </a:path>
                <a:path w="1505585" h="1503680">
                  <a:moveTo>
                    <a:pt x="1403115" y="1099278"/>
                  </a:moveTo>
                  <a:lnTo>
                    <a:pt x="1505115" y="834678"/>
                  </a:lnTo>
                </a:path>
                <a:path w="1505585" h="1503680">
                  <a:moveTo>
                    <a:pt x="1429523" y="398302"/>
                  </a:moveTo>
                  <a:lnTo>
                    <a:pt x="1501223" y="647302"/>
                  </a:lnTo>
                </a:path>
                <a:path w="1505585" h="1503680">
                  <a:moveTo>
                    <a:pt x="1023866" y="70513"/>
                  </a:moveTo>
                  <a:lnTo>
                    <a:pt x="1319366" y="259813"/>
                  </a:lnTo>
                </a:path>
                <a:path w="1505585" h="1503680">
                  <a:moveTo>
                    <a:pt x="195135" y="257077"/>
                  </a:moveTo>
                  <a:lnTo>
                    <a:pt x="419535" y="84577"/>
                  </a:lnTo>
                </a:path>
                <a:path w="1505585" h="1503680">
                  <a:moveTo>
                    <a:pt x="227017" y="318534"/>
                  </a:moveTo>
                  <a:lnTo>
                    <a:pt x="1289017" y="324234"/>
                  </a:lnTo>
                </a:path>
                <a:path w="1505585" h="1503680">
                  <a:moveTo>
                    <a:pt x="86951" y="759049"/>
                  </a:moveTo>
                  <a:lnTo>
                    <a:pt x="1417751" y="746149"/>
                  </a:lnTo>
                </a:path>
                <a:path w="1505585" h="1503680">
                  <a:moveTo>
                    <a:pt x="210425" y="1130168"/>
                  </a:moveTo>
                  <a:lnTo>
                    <a:pt x="1292825" y="1158968"/>
                  </a:lnTo>
                </a:path>
                <a:path w="1505585" h="1503680">
                  <a:moveTo>
                    <a:pt x="468809" y="130334"/>
                  </a:moveTo>
                  <a:lnTo>
                    <a:pt x="460109" y="1390934"/>
                  </a:lnTo>
                </a:path>
                <a:path w="1505585" h="1503680">
                  <a:moveTo>
                    <a:pt x="913557" y="130334"/>
                  </a:moveTo>
                  <a:lnTo>
                    <a:pt x="915357" y="1386134"/>
                  </a:lnTo>
                </a:path>
                <a:path w="1505585" h="1503680">
                  <a:moveTo>
                    <a:pt x="1366836" y="422234"/>
                  </a:moveTo>
                  <a:lnTo>
                    <a:pt x="1337136" y="1105034"/>
                  </a:lnTo>
                </a:path>
                <a:path w="1505585" h="1503680">
                  <a:moveTo>
                    <a:pt x="149917" y="420084"/>
                  </a:moveTo>
                  <a:lnTo>
                    <a:pt x="154417" y="1095084"/>
                  </a:lnTo>
                </a:path>
                <a:path w="1505585" h="1503680">
                  <a:moveTo>
                    <a:pt x="208288" y="386053"/>
                  </a:moveTo>
                  <a:lnTo>
                    <a:pt x="1292788" y="1159153"/>
                  </a:lnTo>
                </a:path>
                <a:path w="1505585" h="1503680">
                  <a:moveTo>
                    <a:pt x="534903" y="124499"/>
                  </a:moveTo>
                  <a:lnTo>
                    <a:pt x="915303" y="1385999"/>
                  </a:lnTo>
                </a:path>
                <a:path w="1505585" h="1503680">
                  <a:moveTo>
                    <a:pt x="913557" y="130334"/>
                  </a:moveTo>
                  <a:lnTo>
                    <a:pt x="526257" y="1385234"/>
                  </a:lnTo>
                </a:path>
                <a:path w="1505585" h="1503680">
                  <a:moveTo>
                    <a:pt x="1308623" y="391552"/>
                  </a:moveTo>
                  <a:lnTo>
                    <a:pt x="210323" y="1130152"/>
                  </a:lnTo>
                </a:path>
                <a:path w="1505585" h="1503680">
                  <a:moveTo>
                    <a:pt x="1441416" y="678496"/>
                  </a:moveTo>
                  <a:lnTo>
                    <a:pt x="208416" y="385996"/>
                  </a:lnTo>
                </a:path>
                <a:path w="1505585" h="1503680">
                  <a:moveTo>
                    <a:pt x="1337021" y="1105112"/>
                  </a:moveTo>
                  <a:lnTo>
                    <a:pt x="534821" y="124412"/>
                  </a:lnTo>
                </a:path>
                <a:path w="1505585" h="1503680">
                  <a:moveTo>
                    <a:pt x="981544" y="1390249"/>
                  </a:moveTo>
                  <a:lnTo>
                    <a:pt x="1308544" y="391549"/>
                  </a:lnTo>
                </a:path>
                <a:path w="1505585" h="1503680">
                  <a:moveTo>
                    <a:pt x="575553" y="1430849"/>
                  </a:moveTo>
                  <a:lnTo>
                    <a:pt x="1308753" y="391649"/>
                  </a:lnTo>
                </a:path>
                <a:path w="1505585" h="1503680">
                  <a:moveTo>
                    <a:pt x="575553" y="1430849"/>
                  </a:moveTo>
                  <a:lnTo>
                    <a:pt x="1444053" y="811049"/>
                  </a:lnTo>
                </a:path>
                <a:path w="1505585" h="1503680">
                  <a:moveTo>
                    <a:pt x="210425" y="1130168"/>
                  </a:moveTo>
                  <a:lnTo>
                    <a:pt x="915425" y="1386068"/>
                  </a:lnTo>
                </a:path>
                <a:path w="1505585" h="1503680">
                  <a:moveTo>
                    <a:pt x="61514" y="824042"/>
                  </a:moveTo>
                  <a:lnTo>
                    <a:pt x="915313" y="1385942"/>
                  </a:lnTo>
                </a:path>
                <a:path w="1505585" h="1503680">
                  <a:moveTo>
                    <a:pt x="61514" y="824042"/>
                  </a:moveTo>
                  <a:lnTo>
                    <a:pt x="460213" y="1391042"/>
                  </a:lnTo>
                </a:path>
                <a:path w="1505585" h="1503680">
                  <a:moveTo>
                    <a:pt x="86951" y="759049"/>
                  </a:moveTo>
                  <a:lnTo>
                    <a:pt x="468851" y="130249"/>
                  </a:lnTo>
                </a:path>
                <a:path w="1505585" h="1503680">
                  <a:moveTo>
                    <a:pt x="579117" y="70513"/>
                  </a:moveTo>
                  <a:lnTo>
                    <a:pt x="1288917" y="324313"/>
                  </a:lnTo>
                </a:path>
                <a:path w="1505585" h="1503680">
                  <a:moveTo>
                    <a:pt x="579117" y="70513"/>
                  </a:moveTo>
                  <a:lnTo>
                    <a:pt x="1441317" y="678613"/>
                  </a:lnTo>
                </a:path>
                <a:path w="1505585" h="1503680">
                  <a:moveTo>
                    <a:pt x="1288984" y="324229"/>
                  </a:moveTo>
                  <a:lnTo>
                    <a:pt x="86884" y="758929"/>
                  </a:lnTo>
                </a:path>
                <a:path w="1505585" h="1503680">
                  <a:moveTo>
                    <a:pt x="1292806" y="1159099"/>
                  </a:moveTo>
                  <a:lnTo>
                    <a:pt x="61606" y="823999"/>
                  </a:lnTo>
                </a:path>
                <a:path w="1505585" h="1503680">
                  <a:moveTo>
                    <a:pt x="1337021" y="1105112"/>
                  </a:moveTo>
                  <a:lnTo>
                    <a:pt x="979721" y="124412"/>
                  </a:lnTo>
                </a:path>
                <a:path w="1505585" h="1503680">
                  <a:moveTo>
                    <a:pt x="225528" y="1198773"/>
                  </a:moveTo>
                  <a:lnTo>
                    <a:pt x="1444128" y="810873"/>
                  </a:lnTo>
                </a:path>
                <a:path w="1505585" h="1503680">
                  <a:moveTo>
                    <a:pt x="981544" y="1390249"/>
                  </a:moveTo>
                  <a:lnTo>
                    <a:pt x="1444144" y="810949"/>
                  </a:lnTo>
                </a:path>
                <a:path w="1505585" h="1503680">
                  <a:moveTo>
                    <a:pt x="915299" y="1386042"/>
                  </a:moveTo>
                  <a:lnTo>
                    <a:pt x="208199" y="386142"/>
                  </a:lnTo>
                </a:path>
                <a:path w="1505585" h="1503680">
                  <a:moveTo>
                    <a:pt x="575553" y="1430849"/>
                  </a:moveTo>
                  <a:lnTo>
                    <a:pt x="1292853" y="1159049"/>
                  </a:lnTo>
                </a:path>
                <a:path w="1505585" h="1503680">
                  <a:moveTo>
                    <a:pt x="227017" y="318534"/>
                  </a:moveTo>
                  <a:lnTo>
                    <a:pt x="864217" y="84534"/>
                  </a:lnTo>
                </a:path>
                <a:path w="1505585" h="1503680">
                  <a:moveTo>
                    <a:pt x="979651" y="124499"/>
                  </a:moveTo>
                  <a:lnTo>
                    <a:pt x="1441351" y="678599"/>
                  </a:lnTo>
                </a:path>
                <a:path w="1505585" h="1503680">
                  <a:moveTo>
                    <a:pt x="913557" y="130334"/>
                  </a:moveTo>
                  <a:lnTo>
                    <a:pt x="87057" y="759134"/>
                  </a:lnTo>
                </a:path>
                <a:path w="1505585" h="1503680">
                  <a:moveTo>
                    <a:pt x="859799" y="1503342"/>
                  </a:moveTo>
                  <a:lnTo>
                    <a:pt x="578999" y="1501242"/>
                  </a:lnTo>
                </a:path>
                <a:path w="1505585" h="1503680">
                  <a:moveTo>
                    <a:pt x="575553" y="0"/>
                  </a:moveTo>
                  <a:lnTo>
                    <a:pt x="860853" y="14099"/>
                  </a:lnTo>
                </a:path>
              </a:pathLst>
            </a:custGeom>
            <a:ln w="9524">
              <a:solidFill>
                <a:srgbClr val="B7B7B7"/>
              </a:solidFill>
            </a:ln>
          </p:spPr>
          <p:txBody>
            <a:bodyPr wrap="square" lIns="0" tIns="0" rIns="0" bIns="0" rtlCol="0"/>
            <a:lstStyle/>
            <a:p>
              <a:endParaRPr/>
            </a:p>
          </p:txBody>
        </p:sp>
      </p:grpSp>
      <p:pic>
        <p:nvPicPr>
          <p:cNvPr id="22" name="object 22"/>
          <p:cNvPicPr/>
          <p:nvPr/>
        </p:nvPicPr>
        <p:blipFill>
          <a:blip r:embed="rId2" cstate="print"/>
          <a:stretch>
            <a:fillRect/>
          </a:stretch>
        </p:blipFill>
        <p:spPr>
          <a:xfrm>
            <a:off x="5968384" y="1662647"/>
            <a:ext cx="487316" cy="579299"/>
          </a:xfrm>
          <a:prstGeom prst="rect">
            <a:avLst/>
          </a:prstGeom>
        </p:spPr>
      </p:pic>
      <p:sp>
        <p:nvSpPr>
          <p:cNvPr id="23" name="object 23"/>
          <p:cNvSpPr txBox="1"/>
          <p:nvPr/>
        </p:nvSpPr>
        <p:spPr>
          <a:xfrm>
            <a:off x="6203350" y="1869075"/>
            <a:ext cx="100965" cy="238760"/>
          </a:xfrm>
          <a:prstGeom prst="rect">
            <a:avLst/>
          </a:prstGeom>
        </p:spPr>
        <p:txBody>
          <a:bodyPr vert="horz" wrap="square" lIns="0" tIns="12700" rIns="0" bIns="0" rtlCol="0">
            <a:spAutoFit/>
          </a:bodyPr>
          <a:lstStyle/>
          <a:p>
            <a:pPr marL="12700">
              <a:lnSpc>
                <a:spcPct val="100000"/>
              </a:lnSpc>
              <a:spcBef>
                <a:spcPts val="100"/>
              </a:spcBef>
            </a:pPr>
            <a:r>
              <a:rPr sz="1400" spc="-400" dirty="0">
                <a:latin typeface="Arial Black"/>
                <a:cs typeface="Arial Black"/>
              </a:rPr>
              <a:t>1</a:t>
            </a:r>
            <a:endParaRPr sz="1400">
              <a:latin typeface="Arial Black"/>
              <a:cs typeface="Arial Black"/>
            </a:endParaRPr>
          </a:p>
        </p:txBody>
      </p:sp>
      <p:sp>
        <p:nvSpPr>
          <p:cNvPr id="24" name="object 24"/>
          <p:cNvSpPr txBox="1"/>
          <p:nvPr/>
        </p:nvSpPr>
        <p:spPr>
          <a:xfrm>
            <a:off x="7113950" y="1869088"/>
            <a:ext cx="130175" cy="238760"/>
          </a:xfrm>
          <a:prstGeom prst="rect">
            <a:avLst/>
          </a:prstGeom>
        </p:spPr>
        <p:txBody>
          <a:bodyPr vert="horz" wrap="square" lIns="0" tIns="12700" rIns="0" bIns="0" rtlCol="0">
            <a:spAutoFit/>
          </a:bodyPr>
          <a:lstStyle/>
          <a:p>
            <a:pPr marL="12700">
              <a:lnSpc>
                <a:spcPct val="100000"/>
              </a:lnSpc>
              <a:spcBef>
                <a:spcPts val="100"/>
              </a:spcBef>
            </a:pPr>
            <a:r>
              <a:rPr sz="1400" spc="-70" dirty="0">
                <a:latin typeface="Arial Black"/>
                <a:cs typeface="Arial Black"/>
              </a:rPr>
              <a:t>2</a:t>
            </a:r>
            <a:endParaRPr sz="1400">
              <a:latin typeface="Arial Black"/>
              <a:cs typeface="Arial Black"/>
            </a:endParaRPr>
          </a:p>
        </p:txBody>
      </p:sp>
      <p:sp>
        <p:nvSpPr>
          <p:cNvPr id="25" name="object 25"/>
          <p:cNvSpPr txBox="1"/>
          <p:nvPr/>
        </p:nvSpPr>
        <p:spPr>
          <a:xfrm>
            <a:off x="7965625" y="1858663"/>
            <a:ext cx="127635" cy="238760"/>
          </a:xfrm>
          <a:prstGeom prst="rect">
            <a:avLst/>
          </a:prstGeom>
        </p:spPr>
        <p:txBody>
          <a:bodyPr vert="horz" wrap="square" lIns="0" tIns="12700" rIns="0" bIns="0" rtlCol="0">
            <a:spAutoFit/>
          </a:bodyPr>
          <a:lstStyle/>
          <a:p>
            <a:pPr marL="12700">
              <a:lnSpc>
                <a:spcPct val="100000"/>
              </a:lnSpc>
              <a:spcBef>
                <a:spcPts val="100"/>
              </a:spcBef>
            </a:pPr>
            <a:r>
              <a:rPr sz="1400" spc="-90" dirty="0">
                <a:latin typeface="Arial Black"/>
                <a:cs typeface="Arial Black"/>
              </a:rPr>
              <a:t>3</a:t>
            </a:r>
            <a:endParaRPr sz="1400">
              <a:latin typeface="Arial Black"/>
              <a:cs typeface="Arial Black"/>
            </a:endParaRPr>
          </a:p>
        </p:txBody>
      </p:sp>
      <p:sp>
        <p:nvSpPr>
          <p:cNvPr id="26" name="object 26"/>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
        <p:nvSpPr>
          <p:cNvPr id="27" name="object 27"/>
          <p:cNvSpPr txBox="1">
            <a:spLocks noGrp="1"/>
          </p:cNvSpPr>
          <p:nvPr>
            <p:ph type="title"/>
          </p:nvPr>
        </p:nvSpPr>
        <p:spPr>
          <a:xfrm>
            <a:off x="418845" y="1438976"/>
            <a:ext cx="2113381" cy="828432"/>
          </a:xfrm>
          <a:prstGeom prst="rect">
            <a:avLst/>
          </a:prstGeom>
        </p:spPr>
        <p:txBody>
          <a:bodyPr vert="horz" wrap="square" lIns="0" tIns="12700" rIns="0" bIns="0" rtlCol="0">
            <a:spAutoFit/>
          </a:bodyPr>
          <a:lstStyle/>
          <a:p>
            <a:pPr marL="12700">
              <a:lnSpc>
                <a:spcPct val="100000"/>
              </a:lnSpc>
              <a:spcBef>
                <a:spcPts val="100"/>
              </a:spcBef>
            </a:pPr>
            <a:r>
              <a:rPr spc="-490" dirty="0">
                <a:solidFill>
                  <a:srgbClr val="FF9900"/>
                </a:solidFill>
                <a:latin typeface="Arial"/>
                <a:cs typeface="Arial"/>
              </a:rPr>
              <a:t>₿</a:t>
            </a:r>
            <a:r>
              <a:rPr lang="en-US" spc="-1185" dirty="0">
                <a:solidFill>
                  <a:srgbClr val="FFFFFF"/>
                </a:solidFill>
              </a:rPr>
              <a:t>3 .</a:t>
            </a:r>
            <a:r>
              <a:rPr spc="-480" dirty="0">
                <a:solidFill>
                  <a:srgbClr val="FFFFFF"/>
                </a:solidFill>
              </a:rPr>
              <a:t>1</a:t>
            </a:r>
            <a:r>
              <a:rPr lang="en-US" spc="-480" dirty="0">
                <a:solidFill>
                  <a:srgbClr val="FFFFFF"/>
                </a:solidFill>
              </a:rPr>
              <a:t>2</a:t>
            </a:r>
            <a:r>
              <a:rPr spc="-480" dirty="0">
                <a:solidFill>
                  <a:srgbClr val="FFFFFF"/>
                </a:solidFill>
              </a:rPr>
              <a:t>5</a:t>
            </a:r>
          </a:p>
        </p:txBody>
      </p:sp>
      <p:pic>
        <p:nvPicPr>
          <p:cNvPr id="28" name="object 28"/>
          <p:cNvPicPr/>
          <p:nvPr/>
        </p:nvPicPr>
        <p:blipFill>
          <a:blip r:embed="rId10" cstate="print"/>
          <a:stretch>
            <a:fillRect/>
          </a:stretch>
        </p:blipFill>
        <p:spPr>
          <a:xfrm>
            <a:off x="6131128" y="1380156"/>
            <a:ext cx="239999" cy="240030"/>
          </a:xfrm>
          <a:prstGeom prst="rect">
            <a:avLst/>
          </a:prstGeom>
        </p:spPr>
      </p:pic>
      <p:grpSp>
        <p:nvGrpSpPr>
          <p:cNvPr id="29" name="object 29"/>
          <p:cNvGrpSpPr/>
          <p:nvPr/>
        </p:nvGrpSpPr>
        <p:grpSpPr>
          <a:xfrm>
            <a:off x="7022965" y="1332624"/>
            <a:ext cx="1163955" cy="335280"/>
            <a:chOff x="7022965" y="1332624"/>
            <a:chExt cx="1163955" cy="335280"/>
          </a:xfrm>
        </p:grpSpPr>
        <p:pic>
          <p:nvPicPr>
            <p:cNvPr id="30" name="object 30"/>
            <p:cNvPicPr/>
            <p:nvPr/>
          </p:nvPicPr>
          <p:blipFill>
            <a:blip r:embed="rId10" cstate="print"/>
            <a:stretch>
              <a:fillRect/>
            </a:stretch>
          </p:blipFill>
          <p:spPr>
            <a:xfrm>
              <a:off x="7022965" y="1387781"/>
              <a:ext cx="239999" cy="240030"/>
            </a:xfrm>
            <a:prstGeom prst="rect">
              <a:avLst/>
            </a:prstGeom>
          </p:spPr>
        </p:pic>
        <p:pic>
          <p:nvPicPr>
            <p:cNvPr id="31" name="object 31"/>
            <p:cNvPicPr/>
            <p:nvPr/>
          </p:nvPicPr>
          <p:blipFill>
            <a:blip r:embed="rId11" cstate="print"/>
            <a:stretch>
              <a:fillRect/>
            </a:stretch>
          </p:blipFill>
          <p:spPr>
            <a:xfrm>
              <a:off x="7851425" y="1332624"/>
              <a:ext cx="335099" cy="335100"/>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674EA7"/>
          </a:solidFill>
        </p:spPr>
        <p:txBody>
          <a:bodyPr wrap="square" lIns="0" tIns="0" rIns="0" bIns="0" rtlCol="0"/>
          <a:lstStyle/>
          <a:p>
            <a:endParaRPr/>
          </a:p>
        </p:txBody>
      </p:sp>
      <p:pic>
        <p:nvPicPr>
          <p:cNvPr id="3" name="object 3"/>
          <p:cNvPicPr/>
          <p:nvPr/>
        </p:nvPicPr>
        <p:blipFill>
          <a:blip r:embed="rId2" cstate="print"/>
          <a:stretch>
            <a:fillRect/>
          </a:stretch>
        </p:blipFill>
        <p:spPr>
          <a:xfrm>
            <a:off x="0" y="1709774"/>
            <a:ext cx="3428250" cy="3433724"/>
          </a:xfrm>
          <a:prstGeom prst="rect">
            <a:avLst/>
          </a:prstGeom>
        </p:spPr>
      </p:pic>
      <p:sp>
        <p:nvSpPr>
          <p:cNvPr id="4" name="object 4"/>
          <p:cNvSpPr txBox="1">
            <a:spLocks noGrp="1"/>
          </p:cNvSpPr>
          <p:nvPr>
            <p:ph type="title"/>
          </p:nvPr>
        </p:nvSpPr>
        <p:spPr>
          <a:xfrm>
            <a:off x="4120479" y="424778"/>
            <a:ext cx="3995420" cy="2448560"/>
          </a:xfrm>
          <a:prstGeom prst="rect">
            <a:avLst/>
          </a:prstGeom>
        </p:spPr>
        <p:txBody>
          <a:bodyPr vert="horz" wrap="square" lIns="0" tIns="12700" rIns="0" bIns="0" rtlCol="0">
            <a:spAutoFit/>
          </a:bodyPr>
          <a:lstStyle/>
          <a:p>
            <a:pPr marL="12700">
              <a:lnSpc>
                <a:spcPct val="100000"/>
              </a:lnSpc>
              <a:spcBef>
                <a:spcPts val="100"/>
              </a:spcBef>
            </a:pPr>
            <a:r>
              <a:rPr sz="15900" spc="-3210" dirty="0">
                <a:solidFill>
                  <a:srgbClr val="DCD1B1"/>
                </a:solidFill>
                <a:latin typeface="Trebuchet MS"/>
                <a:cs typeface="Trebuchet MS"/>
              </a:rPr>
              <a:t>NOSTR</a:t>
            </a:r>
            <a:endParaRPr sz="15900">
              <a:latin typeface="Trebuchet MS"/>
              <a:cs typeface="Trebuchet MS"/>
            </a:endParaRPr>
          </a:p>
        </p:txBody>
      </p:sp>
      <p:sp>
        <p:nvSpPr>
          <p:cNvPr id="5" name="object 5"/>
          <p:cNvSpPr txBox="1"/>
          <p:nvPr/>
        </p:nvSpPr>
        <p:spPr>
          <a:xfrm>
            <a:off x="4132538" y="2522412"/>
            <a:ext cx="4325662" cy="1628651"/>
          </a:xfrm>
          <a:prstGeom prst="rect">
            <a:avLst/>
          </a:prstGeom>
        </p:spPr>
        <p:txBody>
          <a:bodyPr vert="horz" wrap="square" lIns="0" tIns="12700" rIns="0" bIns="0" rtlCol="0">
            <a:spAutoFit/>
          </a:bodyPr>
          <a:lstStyle/>
          <a:p>
            <a:pPr marL="12700">
              <a:lnSpc>
                <a:spcPct val="100000"/>
              </a:lnSpc>
              <a:spcBef>
                <a:spcPts val="100"/>
              </a:spcBef>
            </a:pPr>
            <a:r>
              <a:rPr lang="vi-VN" sz="10500" spc="-300" dirty="0">
                <a:solidFill>
                  <a:srgbClr val="FFFFFF"/>
                </a:solidFill>
                <a:latin typeface="Arial"/>
                <a:cs typeface="Arial"/>
              </a:rPr>
              <a:t>Cơ bản</a:t>
            </a:r>
            <a:endParaRPr sz="10500" spc="-300" dirty="0">
              <a:latin typeface="Arial"/>
              <a:cs typeface="Arial"/>
            </a:endParaRPr>
          </a:p>
        </p:txBody>
      </p:sp>
      <p:sp>
        <p:nvSpPr>
          <p:cNvPr id="6" name="object 6"/>
          <p:cNvSpPr txBox="1"/>
          <p:nvPr/>
        </p:nvSpPr>
        <p:spPr>
          <a:xfrm>
            <a:off x="48020" y="4831288"/>
            <a:ext cx="961390" cy="238760"/>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351B75"/>
                </a:solidFill>
                <a:latin typeface="Calibri"/>
                <a:cs typeface="Calibri"/>
              </a:rPr>
              <a:t>@anilsaidso</a:t>
            </a:r>
            <a:endParaRPr sz="1400">
              <a:latin typeface="Calibri"/>
              <a:cs typeface="Calibri"/>
            </a:endParaRPr>
          </a:p>
        </p:txBody>
      </p:sp>
      <p:sp>
        <p:nvSpPr>
          <p:cNvPr id="7" name="object 7"/>
          <p:cNvSpPr/>
          <p:nvPr/>
        </p:nvSpPr>
        <p:spPr>
          <a:xfrm>
            <a:off x="4122249" y="2719249"/>
            <a:ext cx="3992245" cy="35560"/>
          </a:xfrm>
          <a:custGeom>
            <a:avLst/>
            <a:gdLst/>
            <a:ahLst/>
            <a:cxnLst/>
            <a:rect l="l" t="t" r="r" b="b"/>
            <a:pathLst>
              <a:path w="3992245" h="35560">
                <a:moveTo>
                  <a:pt x="3991799" y="35099"/>
                </a:moveTo>
                <a:lnTo>
                  <a:pt x="0" y="35099"/>
                </a:lnTo>
                <a:lnTo>
                  <a:pt x="0" y="0"/>
                </a:lnTo>
                <a:lnTo>
                  <a:pt x="3991799" y="0"/>
                </a:lnTo>
                <a:lnTo>
                  <a:pt x="3991799" y="35099"/>
                </a:lnTo>
                <a:close/>
              </a:path>
            </a:pathLst>
          </a:custGeom>
          <a:solidFill>
            <a:srgbClr val="DCD1B1"/>
          </a:solid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1118" y="375189"/>
            <a:ext cx="6919595" cy="1464945"/>
          </a:xfrm>
          <a:prstGeom prst="rect">
            <a:avLst/>
          </a:prstGeom>
        </p:spPr>
        <p:txBody>
          <a:bodyPr vert="horz" wrap="square" lIns="0" tIns="12700" rIns="0" bIns="0" rtlCol="0">
            <a:spAutoFit/>
          </a:bodyPr>
          <a:lstStyle/>
          <a:p>
            <a:pPr algn="ctr">
              <a:lnSpc>
                <a:spcPct val="100000"/>
              </a:lnSpc>
              <a:spcBef>
                <a:spcPts val="100"/>
              </a:spcBef>
            </a:pPr>
            <a:r>
              <a:rPr sz="6700" i="1" spc="-140" dirty="0">
                <a:solidFill>
                  <a:srgbClr val="DCD1B1"/>
                </a:solidFill>
                <a:latin typeface="Calibri"/>
                <a:cs typeface="Calibri"/>
              </a:rPr>
              <a:t>N.O.S.T.R.</a:t>
            </a:r>
            <a:endParaRPr sz="6700" dirty="0">
              <a:latin typeface="Calibri"/>
              <a:cs typeface="Calibri"/>
            </a:endParaRPr>
          </a:p>
          <a:p>
            <a:pPr algn="ctr">
              <a:lnSpc>
                <a:spcPct val="100000"/>
              </a:lnSpc>
              <a:spcBef>
                <a:spcPts val="115"/>
              </a:spcBef>
            </a:pPr>
            <a:r>
              <a:rPr sz="2650" i="1" spc="-80" dirty="0">
                <a:solidFill>
                  <a:srgbClr val="DCD1B1"/>
                </a:solidFill>
                <a:latin typeface="Verdana"/>
                <a:cs typeface="Verdana"/>
              </a:rPr>
              <a:t>Notes</a:t>
            </a:r>
            <a:r>
              <a:rPr sz="2650" i="1" spc="-185" dirty="0">
                <a:solidFill>
                  <a:srgbClr val="DCD1B1"/>
                </a:solidFill>
                <a:latin typeface="Verdana"/>
                <a:cs typeface="Verdana"/>
              </a:rPr>
              <a:t> </a:t>
            </a:r>
            <a:r>
              <a:rPr sz="2650" i="1" spc="-140" dirty="0">
                <a:solidFill>
                  <a:srgbClr val="DCD1B1"/>
                </a:solidFill>
                <a:latin typeface="Verdana"/>
                <a:cs typeface="Verdana"/>
              </a:rPr>
              <a:t>and</a:t>
            </a:r>
            <a:r>
              <a:rPr sz="2650" i="1" spc="-185" dirty="0">
                <a:solidFill>
                  <a:srgbClr val="DCD1B1"/>
                </a:solidFill>
                <a:latin typeface="Verdana"/>
                <a:cs typeface="Verdana"/>
              </a:rPr>
              <a:t> </a:t>
            </a:r>
            <a:r>
              <a:rPr sz="2650" i="1" spc="-145" dirty="0">
                <a:solidFill>
                  <a:srgbClr val="DCD1B1"/>
                </a:solidFill>
                <a:latin typeface="Verdana"/>
                <a:cs typeface="Verdana"/>
              </a:rPr>
              <a:t>Other</a:t>
            </a:r>
            <a:r>
              <a:rPr sz="2650" i="1" spc="-180" dirty="0">
                <a:solidFill>
                  <a:srgbClr val="DCD1B1"/>
                </a:solidFill>
                <a:latin typeface="Verdana"/>
                <a:cs typeface="Verdana"/>
              </a:rPr>
              <a:t> </a:t>
            </a:r>
            <a:r>
              <a:rPr sz="2650" i="1" spc="-120" dirty="0">
                <a:solidFill>
                  <a:srgbClr val="DCD1B1"/>
                </a:solidFill>
                <a:latin typeface="Verdana"/>
                <a:cs typeface="Verdana"/>
              </a:rPr>
              <a:t>Stuff</a:t>
            </a:r>
            <a:r>
              <a:rPr sz="2650" i="1" spc="-185" dirty="0">
                <a:solidFill>
                  <a:srgbClr val="DCD1B1"/>
                </a:solidFill>
                <a:latin typeface="Verdana"/>
                <a:cs typeface="Verdana"/>
              </a:rPr>
              <a:t> </a:t>
            </a:r>
            <a:r>
              <a:rPr sz="2650" i="1" spc="-155" dirty="0">
                <a:solidFill>
                  <a:srgbClr val="DCD1B1"/>
                </a:solidFill>
                <a:latin typeface="Verdana"/>
                <a:cs typeface="Verdana"/>
              </a:rPr>
              <a:t>Transmitted</a:t>
            </a:r>
            <a:r>
              <a:rPr sz="2650" i="1" spc="-185" dirty="0">
                <a:solidFill>
                  <a:srgbClr val="DCD1B1"/>
                </a:solidFill>
                <a:latin typeface="Verdana"/>
                <a:cs typeface="Verdana"/>
              </a:rPr>
              <a:t> </a:t>
            </a:r>
            <a:r>
              <a:rPr sz="2650" i="1" spc="-145" dirty="0">
                <a:solidFill>
                  <a:srgbClr val="DCD1B1"/>
                </a:solidFill>
                <a:latin typeface="Verdana"/>
                <a:cs typeface="Verdana"/>
              </a:rPr>
              <a:t>by</a:t>
            </a:r>
            <a:r>
              <a:rPr sz="2650" i="1" spc="-180" dirty="0">
                <a:solidFill>
                  <a:srgbClr val="DCD1B1"/>
                </a:solidFill>
                <a:latin typeface="Verdana"/>
                <a:cs typeface="Verdana"/>
              </a:rPr>
              <a:t> </a:t>
            </a:r>
            <a:r>
              <a:rPr sz="2650" i="1" spc="-55" dirty="0">
                <a:solidFill>
                  <a:srgbClr val="DCD1B1"/>
                </a:solidFill>
                <a:latin typeface="Verdana"/>
                <a:cs typeface="Verdana"/>
              </a:rPr>
              <a:t>Relays</a:t>
            </a:r>
            <a:endParaRPr sz="2650" dirty="0">
              <a:latin typeface="Verdana"/>
              <a:cs typeface="Verdana"/>
            </a:endParaRPr>
          </a:p>
        </p:txBody>
      </p:sp>
      <p:sp>
        <p:nvSpPr>
          <p:cNvPr id="3" name="object 3"/>
          <p:cNvSpPr txBox="1"/>
          <p:nvPr/>
        </p:nvSpPr>
        <p:spPr>
          <a:xfrm>
            <a:off x="890657" y="2205512"/>
            <a:ext cx="7357109" cy="1582484"/>
          </a:xfrm>
          <a:prstGeom prst="rect">
            <a:avLst/>
          </a:prstGeom>
        </p:spPr>
        <p:txBody>
          <a:bodyPr vert="horz" wrap="square" lIns="0" tIns="12700" rIns="0" bIns="0" rtlCol="0">
            <a:spAutoFit/>
          </a:bodyPr>
          <a:lstStyle/>
          <a:p>
            <a:pPr marL="12700" marR="5080" indent="-12700" algn="ctr">
              <a:lnSpc>
                <a:spcPct val="100000"/>
              </a:lnSpc>
              <a:spcBef>
                <a:spcPts val="100"/>
              </a:spcBef>
            </a:pPr>
            <a:r>
              <a:rPr lang="vi-VN" sz="3400" b="1" spc="-165" dirty="0">
                <a:solidFill>
                  <a:srgbClr val="FFFFFF"/>
                </a:solidFill>
                <a:latin typeface="Verdana"/>
                <a:cs typeface="Verdana"/>
              </a:rPr>
              <a:t>G</a:t>
            </a:r>
            <a:r>
              <a:rPr lang="en-AU" sz="3400" b="1" spc="-165" dirty="0" err="1">
                <a:solidFill>
                  <a:srgbClr val="FFFFFF"/>
                </a:solidFill>
                <a:latin typeface="Verdana"/>
                <a:cs typeface="Verdana"/>
              </a:rPr>
              <a:t>iao</a:t>
            </a:r>
            <a:r>
              <a:rPr lang="en-AU" sz="3400" b="1" spc="-165" dirty="0">
                <a:solidFill>
                  <a:srgbClr val="FFFFFF"/>
                </a:solidFill>
                <a:latin typeface="Verdana"/>
                <a:cs typeface="Verdana"/>
              </a:rPr>
              <a:t> </a:t>
            </a:r>
            <a:r>
              <a:rPr lang="en-AU" sz="3400" b="1" spc="-165" dirty="0" err="1">
                <a:solidFill>
                  <a:srgbClr val="FFFFFF"/>
                </a:solidFill>
                <a:latin typeface="Verdana"/>
                <a:cs typeface="Verdana"/>
              </a:rPr>
              <a:t>thức</a:t>
            </a:r>
            <a:r>
              <a:rPr lang="en-AU" sz="3400" b="1" spc="-165" dirty="0">
                <a:solidFill>
                  <a:srgbClr val="FFFFFF"/>
                </a:solidFill>
                <a:latin typeface="Verdana"/>
                <a:cs typeface="Verdana"/>
              </a:rPr>
              <a:t> </a:t>
            </a:r>
            <a:r>
              <a:rPr lang="en-AU" sz="3400" b="1" spc="-165" dirty="0" err="1">
                <a:solidFill>
                  <a:srgbClr val="FFFFFF"/>
                </a:solidFill>
                <a:latin typeface="Verdana"/>
                <a:cs typeface="Verdana"/>
              </a:rPr>
              <a:t>mở</a:t>
            </a:r>
            <a:r>
              <a:rPr lang="en-AU" sz="3400" spc="-165" dirty="0">
                <a:solidFill>
                  <a:srgbClr val="FFFFFF"/>
                </a:solidFill>
                <a:latin typeface="Verdana"/>
                <a:cs typeface="Verdana"/>
              </a:rPr>
              <a:t> </a:t>
            </a:r>
            <a:br>
              <a:rPr lang="vi-VN" sz="3400" spc="-165" dirty="0">
                <a:solidFill>
                  <a:srgbClr val="FFFFFF"/>
                </a:solidFill>
                <a:latin typeface="Verdana"/>
                <a:cs typeface="Verdana"/>
              </a:rPr>
            </a:br>
            <a:r>
              <a:rPr lang="en-AU" sz="3400" spc="-165" dirty="0" err="1">
                <a:solidFill>
                  <a:srgbClr val="FFFFFF"/>
                </a:solidFill>
                <a:latin typeface="Verdana"/>
                <a:cs typeface="Verdana"/>
              </a:rPr>
              <a:t>cho</a:t>
            </a:r>
            <a:r>
              <a:rPr lang="en-AU" sz="3400" spc="-165" dirty="0">
                <a:solidFill>
                  <a:srgbClr val="FFFFFF"/>
                </a:solidFill>
                <a:latin typeface="Verdana"/>
                <a:cs typeface="Verdana"/>
              </a:rPr>
              <a:t> </a:t>
            </a:r>
            <a:r>
              <a:rPr lang="en-AU" sz="3400" spc="-165" dirty="0" err="1">
                <a:solidFill>
                  <a:srgbClr val="FFFFFF"/>
                </a:solidFill>
                <a:latin typeface="Verdana"/>
                <a:cs typeface="Verdana"/>
              </a:rPr>
              <a:t>mạng</a:t>
            </a:r>
            <a:r>
              <a:rPr lang="en-AU" sz="3400" spc="-165" dirty="0">
                <a:solidFill>
                  <a:srgbClr val="FFFFFF"/>
                </a:solidFill>
                <a:latin typeface="Verdana"/>
                <a:cs typeface="Verdana"/>
              </a:rPr>
              <a:t> </a:t>
            </a:r>
            <a:r>
              <a:rPr lang="en-AU" sz="3400" spc="-165" dirty="0" err="1">
                <a:solidFill>
                  <a:srgbClr val="FFFFFF"/>
                </a:solidFill>
                <a:latin typeface="Verdana"/>
                <a:cs typeface="Verdana"/>
              </a:rPr>
              <a:t>truyền</a:t>
            </a:r>
            <a:r>
              <a:rPr lang="en-AU" sz="3400" spc="-165" dirty="0">
                <a:solidFill>
                  <a:srgbClr val="FFFFFF"/>
                </a:solidFill>
                <a:latin typeface="Verdana"/>
                <a:cs typeface="Verdana"/>
              </a:rPr>
              <a:t> </a:t>
            </a:r>
            <a:r>
              <a:rPr lang="en-AU" sz="3400" spc="-165" dirty="0" err="1">
                <a:solidFill>
                  <a:srgbClr val="FFFFFF"/>
                </a:solidFill>
                <a:latin typeface="Verdana"/>
                <a:cs typeface="Verdana"/>
              </a:rPr>
              <a:t>thông</a:t>
            </a:r>
            <a:r>
              <a:rPr lang="en-AU" sz="3400" spc="-165" dirty="0">
                <a:solidFill>
                  <a:srgbClr val="FFFFFF"/>
                </a:solidFill>
                <a:latin typeface="Verdana"/>
                <a:cs typeface="Verdana"/>
              </a:rPr>
              <a:t> </a:t>
            </a:r>
            <a:r>
              <a:rPr lang="vi-VN" sz="3400" spc="-165" dirty="0">
                <a:solidFill>
                  <a:srgbClr val="FFFFFF"/>
                </a:solidFill>
                <a:latin typeface="Verdana"/>
                <a:cs typeface="Verdana"/>
              </a:rPr>
              <a:t>tự do </a:t>
            </a:r>
            <a:br>
              <a:rPr lang="vi-VN" sz="3400" spc="-165" dirty="0">
                <a:solidFill>
                  <a:srgbClr val="FFFFFF"/>
                </a:solidFill>
                <a:latin typeface="Verdana"/>
                <a:cs typeface="Verdana"/>
              </a:rPr>
            </a:br>
            <a:r>
              <a:rPr lang="vi-VN" sz="3400" spc="-165" dirty="0">
                <a:solidFill>
                  <a:srgbClr val="FFFFFF"/>
                </a:solidFill>
                <a:latin typeface="Verdana"/>
                <a:cs typeface="Verdana"/>
              </a:rPr>
              <a:t>do </a:t>
            </a:r>
            <a:r>
              <a:rPr sz="3400" spc="-30" dirty="0">
                <a:solidFill>
                  <a:srgbClr val="FFFFFF"/>
                </a:solidFill>
                <a:latin typeface="Verdana"/>
                <a:cs typeface="Verdana"/>
              </a:rPr>
              <a:t>@fiatjaf</a:t>
            </a:r>
            <a:r>
              <a:rPr lang="vi-VN" sz="3400" spc="-30" dirty="0">
                <a:solidFill>
                  <a:srgbClr val="FFFFFF"/>
                </a:solidFill>
                <a:latin typeface="Verdana"/>
                <a:cs typeface="Verdana"/>
              </a:rPr>
              <a:t> </a:t>
            </a:r>
            <a:r>
              <a:rPr lang="vi-VN" sz="3400" spc="-165" dirty="0">
                <a:solidFill>
                  <a:srgbClr val="FFFFFF"/>
                </a:solidFill>
                <a:latin typeface="Verdana"/>
                <a:cs typeface="Verdana"/>
              </a:rPr>
              <a:t>sáng lập</a:t>
            </a:r>
            <a:endParaRPr sz="3400" dirty="0">
              <a:latin typeface="Verdana"/>
              <a:cs typeface="Verdana"/>
            </a:endParaRPr>
          </a:p>
        </p:txBody>
      </p:sp>
      <p:sp>
        <p:nvSpPr>
          <p:cNvPr id="4" name="object 4"/>
          <p:cNvSpPr txBox="1"/>
          <p:nvPr/>
        </p:nvSpPr>
        <p:spPr>
          <a:xfrm>
            <a:off x="8799841" y="4064874"/>
            <a:ext cx="275590" cy="1008380"/>
          </a:xfrm>
          <a:prstGeom prst="rect">
            <a:avLst/>
          </a:prstGeom>
        </p:spPr>
        <p:txBody>
          <a:bodyPr vert="vert270" wrap="square" lIns="0" tIns="21590" rIns="0" bIns="0" rtlCol="0">
            <a:spAutoFit/>
          </a:bodyPr>
          <a:lstStyle/>
          <a:p>
            <a:pPr marL="12700">
              <a:lnSpc>
                <a:spcPct val="100000"/>
              </a:lnSpc>
              <a:spcBef>
                <a:spcPts val="170"/>
              </a:spcBef>
            </a:pPr>
            <a:r>
              <a:rPr sz="1500" spc="-10" dirty="0">
                <a:solidFill>
                  <a:srgbClr val="FFFFFF"/>
                </a:solidFill>
                <a:latin typeface="Calibri"/>
                <a:cs typeface="Calibri"/>
              </a:rPr>
              <a:t>@anilsaidso</a:t>
            </a:r>
            <a:endParaRPr sz="15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502637"/>
            <a:ext cx="4419599" cy="3983142"/>
          </a:xfrm>
          <a:prstGeom prst="rect">
            <a:avLst/>
          </a:prstGeom>
        </p:spPr>
        <p:txBody>
          <a:bodyPr vert="horz" wrap="square" lIns="0" tIns="12700" rIns="0" bIns="0" rtlCol="0">
            <a:spAutoFit/>
          </a:bodyPr>
          <a:lstStyle/>
          <a:p>
            <a:pPr marL="12700" marR="5080" indent="1703388">
              <a:lnSpc>
                <a:spcPct val="100000"/>
              </a:lnSpc>
              <a:spcBef>
                <a:spcPts val="100"/>
              </a:spcBef>
            </a:pPr>
            <a:r>
              <a:rPr lang="vi-VN" sz="8600" spc="-1805" dirty="0">
                <a:solidFill>
                  <a:srgbClr val="DCD1B1"/>
                </a:solidFill>
                <a:latin typeface="Calibri"/>
                <a:cs typeface="Calibri"/>
              </a:rPr>
              <a:t>THÀNH </a:t>
            </a:r>
            <a:br>
              <a:rPr lang="vi-VN" sz="8600" spc="-1805" dirty="0">
                <a:solidFill>
                  <a:srgbClr val="DCD1B1"/>
                </a:solidFill>
                <a:latin typeface="Calibri"/>
                <a:cs typeface="Calibri"/>
              </a:rPr>
            </a:br>
            <a:r>
              <a:rPr lang="vi-VN" sz="8600" spc="-1805" dirty="0">
                <a:solidFill>
                  <a:srgbClr val="DCD1B1"/>
                </a:solidFill>
                <a:latin typeface="Calibri"/>
                <a:cs typeface="Calibri"/>
              </a:rPr>
              <a:t>		PHẦN </a:t>
            </a:r>
            <a:br>
              <a:rPr lang="vi-VN" sz="8600" spc="-1805" dirty="0">
                <a:solidFill>
                  <a:srgbClr val="DCD1B1"/>
                </a:solidFill>
                <a:latin typeface="Calibri"/>
                <a:cs typeface="Calibri"/>
              </a:rPr>
            </a:br>
            <a:r>
              <a:rPr lang="vi-VN" sz="8600" spc="-1805" dirty="0">
                <a:solidFill>
                  <a:srgbClr val="DCD1B1"/>
                </a:solidFill>
                <a:latin typeface="Calibri"/>
                <a:cs typeface="Calibri"/>
              </a:rPr>
              <a:t>     </a:t>
            </a:r>
            <a:endParaRPr sz="8600" dirty="0">
              <a:latin typeface="Calibri"/>
              <a:cs typeface="Calibri"/>
            </a:endParaRPr>
          </a:p>
        </p:txBody>
      </p:sp>
      <p:sp>
        <p:nvSpPr>
          <p:cNvPr id="3" name="object 3"/>
          <p:cNvSpPr txBox="1"/>
          <p:nvPr/>
        </p:nvSpPr>
        <p:spPr>
          <a:xfrm>
            <a:off x="1864505" y="3123916"/>
            <a:ext cx="2172970" cy="1336040"/>
          </a:xfrm>
          <a:prstGeom prst="rect">
            <a:avLst/>
          </a:prstGeom>
        </p:spPr>
        <p:txBody>
          <a:bodyPr vert="horz" wrap="square" lIns="0" tIns="12700" rIns="0" bIns="0" rtlCol="0">
            <a:spAutoFit/>
          </a:bodyPr>
          <a:lstStyle/>
          <a:p>
            <a:pPr marL="12700">
              <a:lnSpc>
                <a:spcPct val="100000"/>
              </a:lnSpc>
              <a:spcBef>
                <a:spcPts val="100"/>
              </a:spcBef>
            </a:pPr>
            <a:r>
              <a:rPr sz="8600" spc="-1455" dirty="0">
                <a:solidFill>
                  <a:srgbClr val="DCD1B1"/>
                </a:solidFill>
                <a:latin typeface="Calibri"/>
                <a:cs typeface="Calibri"/>
              </a:rPr>
              <a:t>NOSTR</a:t>
            </a:r>
            <a:endParaRPr sz="8600" dirty="0">
              <a:latin typeface="Calibri"/>
              <a:cs typeface="Calibri"/>
            </a:endParaRPr>
          </a:p>
        </p:txBody>
      </p:sp>
      <p:sp>
        <p:nvSpPr>
          <p:cNvPr id="4" name="object 4"/>
          <p:cNvSpPr txBox="1"/>
          <p:nvPr/>
        </p:nvSpPr>
        <p:spPr>
          <a:xfrm>
            <a:off x="5152349" y="897274"/>
            <a:ext cx="3364229" cy="562333"/>
          </a:xfrm>
          <a:prstGeom prst="rect">
            <a:avLst/>
          </a:prstGeom>
          <a:solidFill>
            <a:srgbClr val="674EA7"/>
          </a:solidFill>
        </p:spPr>
        <p:txBody>
          <a:bodyPr vert="horz" wrap="square" lIns="0" tIns="69215" rIns="0" bIns="0" rtlCol="0">
            <a:spAutoFit/>
          </a:bodyPr>
          <a:lstStyle/>
          <a:p>
            <a:pPr marL="688975" algn="l">
              <a:lnSpc>
                <a:spcPct val="100000"/>
              </a:lnSpc>
              <a:spcBef>
                <a:spcPts val="545"/>
              </a:spcBef>
            </a:pPr>
            <a:r>
              <a:rPr lang="vi-VN" sz="3200" b="1" spc="-270" dirty="0">
                <a:solidFill>
                  <a:srgbClr val="F6EAC5"/>
                </a:solidFill>
                <a:latin typeface="+mn-lt"/>
                <a:cs typeface="Arial Black"/>
              </a:rPr>
              <a:t>Người </a:t>
            </a:r>
            <a:r>
              <a:rPr lang="vi-VN" sz="3200" b="1" spc="-270" dirty="0">
                <a:solidFill>
                  <a:srgbClr val="F6EAC5"/>
                </a:solidFill>
                <a:latin typeface="+mn-lt"/>
              </a:rPr>
              <a:t>dùng</a:t>
            </a:r>
            <a:endParaRPr sz="3200" b="1" spc="-270" dirty="0">
              <a:solidFill>
                <a:srgbClr val="F6EAC5"/>
              </a:solidFill>
              <a:latin typeface="+mn-lt"/>
            </a:endParaRPr>
          </a:p>
        </p:txBody>
      </p:sp>
      <p:sp>
        <p:nvSpPr>
          <p:cNvPr id="5" name="object 5"/>
          <p:cNvSpPr txBox="1"/>
          <p:nvPr/>
        </p:nvSpPr>
        <p:spPr>
          <a:xfrm>
            <a:off x="5152349" y="3569149"/>
            <a:ext cx="3364229" cy="562333"/>
          </a:xfrm>
          <a:prstGeom prst="rect">
            <a:avLst/>
          </a:prstGeom>
          <a:solidFill>
            <a:srgbClr val="674EA7"/>
          </a:solidFill>
        </p:spPr>
        <p:txBody>
          <a:bodyPr vert="horz" wrap="square" lIns="0" tIns="69215" rIns="0" bIns="0" rtlCol="0">
            <a:spAutoFit/>
          </a:bodyPr>
          <a:lstStyle/>
          <a:p>
            <a:pPr marL="457200">
              <a:lnSpc>
                <a:spcPct val="100000"/>
              </a:lnSpc>
              <a:spcBef>
                <a:spcPts val="545"/>
              </a:spcBef>
            </a:pPr>
            <a:r>
              <a:rPr lang="vi-VN" sz="3200" b="1" spc="-270" dirty="0">
                <a:solidFill>
                  <a:srgbClr val="F6EAC5"/>
                </a:solidFill>
                <a:latin typeface="+mn-lt"/>
              </a:rPr>
              <a:t>Ứng dụng cuối</a:t>
            </a:r>
            <a:endParaRPr sz="3200" b="1" spc="-270" dirty="0">
              <a:solidFill>
                <a:srgbClr val="F6EAC5"/>
              </a:solidFill>
              <a:latin typeface="+mn-lt"/>
            </a:endParaRPr>
          </a:p>
        </p:txBody>
      </p:sp>
      <p:sp>
        <p:nvSpPr>
          <p:cNvPr id="6" name="object 6"/>
          <p:cNvSpPr txBox="1"/>
          <p:nvPr/>
        </p:nvSpPr>
        <p:spPr>
          <a:xfrm>
            <a:off x="5152349" y="2678525"/>
            <a:ext cx="3364229" cy="562333"/>
          </a:xfrm>
          <a:prstGeom prst="rect">
            <a:avLst/>
          </a:prstGeom>
          <a:solidFill>
            <a:srgbClr val="674EA7"/>
          </a:solidFill>
        </p:spPr>
        <p:txBody>
          <a:bodyPr vert="horz" wrap="square" lIns="0" tIns="69215" rIns="0" bIns="0" rtlCol="0">
            <a:spAutoFit/>
          </a:bodyPr>
          <a:lstStyle/>
          <a:p>
            <a:pPr marL="231775">
              <a:lnSpc>
                <a:spcPct val="100000"/>
              </a:lnSpc>
              <a:spcBef>
                <a:spcPts val="545"/>
              </a:spcBef>
            </a:pPr>
            <a:r>
              <a:rPr lang="vi-VN" sz="3200" b="1" spc="-270" dirty="0">
                <a:solidFill>
                  <a:srgbClr val="F6EAC5"/>
                </a:solidFill>
                <a:latin typeface="+mn-lt"/>
              </a:rPr>
              <a:t>Trạm chuyển tiếp</a:t>
            </a:r>
            <a:endParaRPr sz="3200" b="1" spc="-270" dirty="0">
              <a:solidFill>
                <a:srgbClr val="F6EAC5"/>
              </a:solidFill>
              <a:latin typeface="+mn-lt"/>
            </a:endParaRPr>
          </a:p>
        </p:txBody>
      </p:sp>
      <p:sp>
        <p:nvSpPr>
          <p:cNvPr id="7" name="object 7"/>
          <p:cNvSpPr txBox="1"/>
          <p:nvPr/>
        </p:nvSpPr>
        <p:spPr>
          <a:xfrm>
            <a:off x="5152349" y="1787899"/>
            <a:ext cx="3364229" cy="562333"/>
          </a:xfrm>
          <a:prstGeom prst="rect">
            <a:avLst/>
          </a:prstGeom>
          <a:solidFill>
            <a:srgbClr val="674EA7"/>
          </a:solidFill>
        </p:spPr>
        <p:txBody>
          <a:bodyPr vert="horz" wrap="square" lIns="0" tIns="69215" rIns="0" bIns="0" rtlCol="0">
            <a:spAutoFit/>
          </a:bodyPr>
          <a:lstStyle/>
          <a:p>
            <a:pPr marL="1010285">
              <a:lnSpc>
                <a:spcPct val="100000"/>
              </a:lnSpc>
              <a:spcBef>
                <a:spcPts val="545"/>
              </a:spcBef>
            </a:pPr>
            <a:r>
              <a:rPr lang="vi-VN" sz="3200" b="1" spc="-270" dirty="0">
                <a:solidFill>
                  <a:srgbClr val="F6EAC5"/>
                </a:solidFill>
                <a:latin typeface="+mn-lt"/>
              </a:rPr>
              <a:t>Sự kiện</a:t>
            </a:r>
            <a:endParaRPr sz="3200" b="1" spc="-270" dirty="0">
              <a:solidFill>
                <a:srgbClr val="F6EAC5"/>
              </a:solidFill>
              <a:latin typeface="+mn-lt"/>
            </a:endParaRPr>
          </a:p>
        </p:txBody>
      </p:sp>
      <p:sp>
        <p:nvSpPr>
          <p:cNvPr id="8" name="object 8"/>
          <p:cNvSpPr/>
          <p:nvPr/>
        </p:nvSpPr>
        <p:spPr>
          <a:xfrm>
            <a:off x="4109999" y="1235749"/>
            <a:ext cx="1042669" cy="2672715"/>
          </a:xfrm>
          <a:custGeom>
            <a:avLst/>
            <a:gdLst/>
            <a:ahLst/>
            <a:cxnLst/>
            <a:rect l="l" t="t" r="r" b="b"/>
            <a:pathLst>
              <a:path w="1042670" h="2672715">
                <a:moveTo>
                  <a:pt x="0" y="1315499"/>
                </a:moveTo>
                <a:lnTo>
                  <a:pt x="40081" y="1312814"/>
                </a:lnTo>
                <a:lnTo>
                  <a:pt x="78111" y="1304951"/>
                </a:lnTo>
                <a:lnTo>
                  <a:pt x="114203" y="1292197"/>
                </a:lnTo>
                <a:lnTo>
                  <a:pt x="148471" y="1274840"/>
                </a:lnTo>
                <a:lnTo>
                  <a:pt x="181030" y="1253167"/>
                </a:lnTo>
                <a:lnTo>
                  <a:pt x="211992" y="1227467"/>
                </a:lnTo>
                <a:lnTo>
                  <a:pt x="241473" y="1198027"/>
                </a:lnTo>
                <a:lnTo>
                  <a:pt x="269587" y="1165135"/>
                </a:lnTo>
                <a:lnTo>
                  <a:pt x="296446" y="1129078"/>
                </a:lnTo>
                <a:lnTo>
                  <a:pt x="322166" y="1090144"/>
                </a:lnTo>
                <a:lnTo>
                  <a:pt x="346861" y="1048621"/>
                </a:lnTo>
                <a:lnTo>
                  <a:pt x="370643" y="1004797"/>
                </a:lnTo>
                <a:lnTo>
                  <a:pt x="393629" y="958959"/>
                </a:lnTo>
                <a:lnTo>
                  <a:pt x="415930" y="911394"/>
                </a:lnTo>
                <a:lnTo>
                  <a:pt x="437662" y="862391"/>
                </a:lnTo>
                <a:lnTo>
                  <a:pt x="458939" y="812238"/>
                </a:lnTo>
                <a:lnTo>
                  <a:pt x="479874" y="761221"/>
                </a:lnTo>
                <a:lnTo>
                  <a:pt x="500582" y="709629"/>
                </a:lnTo>
                <a:lnTo>
                  <a:pt x="521176" y="657749"/>
                </a:lnTo>
                <a:lnTo>
                  <a:pt x="541771" y="605870"/>
                </a:lnTo>
                <a:lnTo>
                  <a:pt x="562481" y="554278"/>
                </a:lnTo>
                <a:lnTo>
                  <a:pt x="583419" y="503261"/>
                </a:lnTo>
                <a:lnTo>
                  <a:pt x="604700" y="453108"/>
                </a:lnTo>
                <a:lnTo>
                  <a:pt x="626437" y="404105"/>
                </a:lnTo>
                <a:lnTo>
                  <a:pt x="648744" y="356540"/>
                </a:lnTo>
                <a:lnTo>
                  <a:pt x="671736" y="310702"/>
                </a:lnTo>
                <a:lnTo>
                  <a:pt x="695526" y="266878"/>
                </a:lnTo>
                <a:lnTo>
                  <a:pt x="720228" y="225355"/>
                </a:lnTo>
                <a:lnTo>
                  <a:pt x="745957" y="186421"/>
                </a:lnTo>
                <a:lnTo>
                  <a:pt x="772826" y="150364"/>
                </a:lnTo>
                <a:lnTo>
                  <a:pt x="800949" y="117472"/>
                </a:lnTo>
                <a:lnTo>
                  <a:pt x="830440" y="88032"/>
                </a:lnTo>
                <a:lnTo>
                  <a:pt x="861413" y="62332"/>
                </a:lnTo>
                <a:lnTo>
                  <a:pt x="893983" y="40659"/>
                </a:lnTo>
                <a:lnTo>
                  <a:pt x="928262" y="23302"/>
                </a:lnTo>
                <a:lnTo>
                  <a:pt x="964365" y="10548"/>
                </a:lnTo>
                <a:lnTo>
                  <a:pt x="1002406" y="2685"/>
                </a:lnTo>
                <a:lnTo>
                  <a:pt x="1042499" y="0"/>
                </a:lnTo>
              </a:path>
              <a:path w="1042670" h="2672715">
                <a:moveTo>
                  <a:pt x="0" y="1315499"/>
                </a:moveTo>
                <a:lnTo>
                  <a:pt x="62507" y="1313348"/>
                </a:lnTo>
                <a:lnTo>
                  <a:pt x="120038" y="1307141"/>
                </a:lnTo>
                <a:lnTo>
                  <a:pt x="173044" y="1297246"/>
                </a:lnTo>
                <a:lnTo>
                  <a:pt x="221978" y="1284033"/>
                </a:lnTo>
                <a:lnTo>
                  <a:pt x="267293" y="1267869"/>
                </a:lnTo>
                <a:lnTo>
                  <a:pt x="309442" y="1249124"/>
                </a:lnTo>
                <a:lnTo>
                  <a:pt x="348876" y="1228167"/>
                </a:lnTo>
                <a:lnTo>
                  <a:pt x="386048" y="1205366"/>
                </a:lnTo>
                <a:lnTo>
                  <a:pt x="421412" y="1181090"/>
                </a:lnTo>
                <a:lnTo>
                  <a:pt x="455420" y="1155708"/>
                </a:lnTo>
                <a:lnTo>
                  <a:pt x="488524" y="1129588"/>
                </a:lnTo>
                <a:lnTo>
                  <a:pt x="521176" y="1103099"/>
                </a:lnTo>
                <a:lnTo>
                  <a:pt x="553831" y="1076611"/>
                </a:lnTo>
                <a:lnTo>
                  <a:pt x="586939" y="1050491"/>
                </a:lnTo>
                <a:lnTo>
                  <a:pt x="620953" y="1025109"/>
                </a:lnTo>
                <a:lnTo>
                  <a:pt x="656326" y="1000833"/>
                </a:lnTo>
                <a:lnTo>
                  <a:pt x="693510" y="978032"/>
                </a:lnTo>
                <a:lnTo>
                  <a:pt x="732957" y="957074"/>
                </a:lnTo>
                <a:lnTo>
                  <a:pt x="775120" y="938330"/>
                </a:lnTo>
                <a:lnTo>
                  <a:pt x="820451" y="922166"/>
                </a:lnTo>
                <a:lnTo>
                  <a:pt x="869402" y="908953"/>
                </a:lnTo>
                <a:lnTo>
                  <a:pt x="922425" y="899058"/>
                </a:lnTo>
                <a:lnTo>
                  <a:pt x="979974" y="892851"/>
                </a:lnTo>
                <a:lnTo>
                  <a:pt x="1042499" y="890699"/>
                </a:lnTo>
              </a:path>
              <a:path w="1042670" h="2672715">
                <a:moveTo>
                  <a:pt x="0" y="1315499"/>
                </a:moveTo>
                <a:lnTo>
                  <a:pt x="62507" y="1317859"/>
                </a:lnTo>
                <a:lnTo>
                  <a:pt x="120038" y="1324667"/>
                </a:lnTo>
                <a:lnTo>
                  <a:pt x="173044" y="1335519"/>
                </a:lnTo>
                <a:lnTo>
                  <a:pt x="221978" y="1350011"/>
                </a:lnTo>
                <a:lnTo>
                  <a:pt x="267293" y="1367738"/>
                </a:lnTo>
                <a:lnTo>
                  <a:pt x="309442" y="1388296"/>
                </a:lnTo>
                <a:lnTo>
                  <a:pt x="348876" y="1411281"/>
                </a:lnTo>
                <a:lnTo>
                  <a:pt x="386048" y="1436288"/>
                </a:lnTo>
                <a:lnTo>
                  <a:pt x="421412" y="1462913"/>
                </a:lnTo>
                <a:lnTo>
                  <a:pt x="455420" y="1490751"/>
                </a:lnTo>
                <a:lnTo>
                  <a:pt x="488524" y="1519398"/>
                </a:lnTo>
                <a:lnTo>
                  <a:pt x="521176" y="1548449"/>
                </a:lnTo>
                <a:lnTo>
                  <a:pt x="553831" y="1577501"/>
                </a:lnTo>
                <a:lnTo>
                  <a:pt x="586939" y="1606148"/>
                </a:lnTo>
                <a:lnTo>
                  <a:pt x="620953" y="1633986"/>
                </a:lnTo>
                <a:lnTo>
                  <a:pt x="656326" y="1660611"/>
                </a:lnTo>
                <a:lnTo>
                  <a:pt x="693510" y="1685618"/>
                </a:lnTo>
                <a:lnTo>
                  <a:pt x="732957" y="1708603"/>
                </a:lnTo>
                <a:lnTo>
                  <a:pt x="775120" y="1729161"/>
                </a:lnTo>
                <a:lnTo>
                  <a:pt x="820451" y="1746888"/>
                </a:lnTo>
                <a:lnTo>
                  <a:pt x="869402" y="1761380"/>
                </a:lnTo>
                <a:lnTo>
                  <a:pt x="922425" y="1772232"/>
                </a:lnTo>
                <a:lnTo>
                  <a:pt x="979974" y="1779040"/>
                </a:lnTo>
                <a:lnTo>
                  <a:pt x="1042499" y="1781399"/>
                </a:lnTo>
              </a:path>
              <a:path w="1042670" h="2672715">
                <a:moveTo>
                  <a:pt x="0" y="1315499"/>
                </a:moveTo>
                <a:lnTo>
                  <a:pt x="40081" y="1318268"/>
                </a:lnTo>
                <a:lnTo>
                  <a:pt x="78111" y="1326378"/>
                </a:lnTo>
                <a:lnTo>
                  <a:pt x="114203" y="1339530"/>
                </a:lnTo>
                <a:lnTo>
                  <a:pt x="148471" y="1357430"/>
                </a:lnTo>
                <a:lnTo>
                  <a:pt x="181030" y="1379779"/>
                </a:lnTo>
                <a:lnTo>
                  <a:pt x="211992" y="1406282"/>
                </a:lnTo>
                <a:lnTo>
                  <a:pt x="241473" y="1436642"/>
                </a:lnTo>
                <a:lnTo>
                  <a:pt x="269587" y="1470562"/>
                </a:lnTo>
                <a:lnTo>
                  <a:pt x="296446" y="1507745"/>
                </a:lnTo>
                <a:lnTo>
                  <a:pt x="322166" y="1547896"/>
                </a:lnTo>
                <a:lnTo>
                  <a:pt x="346861" y="1590716"/>
                </a:lnTo>
                <a:lnTo>
                  <a:pt x="370643" y="1635909"/>
                </a:lnTo>
                <a:lnTo>
                  <a:pt x="393629" y="1683180"/>
                </a:lnTo>
                <a:lnTo>
                  <a:pt x="415930" y="1732230"/>
                </a:lnTo>
                <a:lnTo>
                  <a:pt x="437662" y="1782764"/>
                </a:lnTo>
                <a:lnTo>
                  <a:pt x="458939" y="1834485"/>
                </a:lnTo>
                <a:lnTo>
                  <a:pt x="479874" y="1887095"/>
                </a:lnTo>
                <a:lnTo>
                  <a:pt x="500582" y="1940299"/>
                </a:lnTo>
                <a:lnTo>
                  <a:pt x="521176" y="1993799"/>
                </a:lnTo>
                <a:lnTo>
                  <a:pt x="541771" y="2047300"/>
                </a:lnTo>
                <a:lnTo>
                  <a:pt x="562481" y="2100504"/>
                </a:lnTo>
                <a:lnTo>
                  <a:pt x="583419" y="2153114"/>
                </a:lnTo>
                <a:lnTo>
                  <a:pt x="604700" y="2204835"/>
                </a:lnTo>
                <a:lnTo>
                  <a:pt x="626437" y="2255369"/>
                </a:lnTo>
                <a:lnTo>
                  <a:pt x="648744" y="2304419"/>
                </a:lnTo>
                <a:lnTo>
                  <a:pt x="671736" y="2351690"/>
                </a:lnTo>
                <a:lnTo>
                  <a:pt x="695526" y="2396883"/>
                </a:lnTo>
                <a:lnTo>
                  <a:pt x="720228" y="2439703"/>
                </a:lnTo>
                <a:lnTo>
                  <a:pt x="745957" y="2479854"/>
                </a:lnTo>
                <a:lnTo>
                  <a:pt x="772826" y="2517037"/>
                </a:lnTo>
                <a:lnTo>
                  <a:pt x="800949" y="2550957"/>
                </a:lnTo>
                <a:lnTo>
                  <a:pt x="830440" y="2581317"/>
                </a:lnTo>
                <a:lnTo>
                  <a:pt x="861413" y="2607820"/>
                </a:lnTo>
                <a:lnTo>
                  <a:pt x="893983" y="2630169"/>
                </a:lnTo>
                <a:lnTo>
                  <a:pt x="928262" y="2648069"/>
                </a:lnTo>
                <a:lnTo>
                  <a:pt x="964365" y="2661221"/>
                </a:lnTo>
                <a:lnTo>
                  <a:pt x="1002406" y="2669331"/>
                </a:lnTo>
                <a:lnTo>
                  <a:pt x="1042499" y="2672099"/>
                </a:lnTo>
              </a:path>
            </a:pathLst>
          </a:custGeom>
          <a:ln w="19049">
            <a:solidFill>
              <a:srgbClr val="F6EAC5"/>
            </a:solidFill>
          </a:ln>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7650" y="461359"/>
            <a:ext cx="5085950" cy="2101857"/>
          </a:xfrm>
          <a:prstGeom prst="rect">
            <a:avLst/>
          </a:prstGeom>
        </p:spPr>
        <p:txBody>
          <a:bodyPr vert="horz" wrap="square" lIns="0" tIns="288290" rIns="0" bIns="0" rtlCol="0">
            <a:spAutoFit/>
          </a:bodyPr>
          <a:lstStyle/>
          <a:p>
            <a:pPr marL="902969">
              <a:lnSpc>
                <a:spcPct val="100000"/>
              </a:lnSpc>
              <a:spcBef>
                <a:spcPts val="2270"/>
              </a:spcBef>
            </a:pPr>
            <a:r>
              <a:rPr lang="vi-VN" sz="6500" i="1" spc="-10" dirty="0">
                <a:solidFill>
                  <a:srgbClr val="DCD1B1"/>
                </a:solidFill>
                <a:latin typeface="Calibri"/>
                <a:cs typeface="Calibri"/>
              </a:rPr>
              <a:t>Người dùng</a:t>
            </a:r>
            <a:endParaRPr sz="6500" dirty="0">
              <a:latin typeface="Calibri"/>
              <a:cs typeface="Calibri"/>
            </a:endParaRPr>
          </a:p>
          <a:p>
            <a:pPr marL="12700" marR="5080">
              <a:lnSpc>
                <a:spcPct val="100499"/>
              </a:lnSpc>
              <a:spcBef>
                <a:spcPts val="755"/>
              </a:spcBef>
            </a:pPr>
            <a:r>
              <a:rPr lang="vi-VN" sz="2300" spc="-150" dirty="0">
                <a:solidFill>
                  <a:srgbClr val="FFFFFF"/>
                </a:solidFill>
                <a:latin typeface="Tahoma"/>
                <a:cs typeface="Tahoma"/>
              </a:rPr>
              <a:t>Giống như</a:t>
            </a:r>
            <a:r>
              <a:rPr sz="2300" spc="-150" dirty="0">
                <a:solidFill>
                  <a:srgbClr val="FFFFFF"/>
                </a:solidFill>
                <a:latin typeface="Tahoma"/>
                <a:cs typeface="Tahoma"/>
              </a:rPr>
              <a:t> </a:t>
            </a:r>
            <a:r>
              <a:rPr lang="vi-VN" sz="2300" spc="-150" dirty="0">
                <a:solidFill>
                  <a:srgbClr val="FFFFFF"/>
                </a:solidFill>
                <a:latin typeface="Tahoma"/>
                <a:cs typeface="Tahoma"/>
              </a:rPr>
              <a:t>giao thức </a:t>
            </a:r>
            <a:r>
              <a:rPr sz="2300" spc="-150" dirty="0">
                <a:solidFill>
                  <a:srgbClr val="FFFFFF"/>
                </a:solidFill>
                <a:latin typeface="Tahoma"/>
                <a:cs typeface="Tahoma"/>
              </a:rPr>
              <a:t>bitcoin, </a:t>
            </a:r>
            <a:br>
              <a:rPr lang="vi-VN" sz="2300" spc="-150" dirty="0">
                <a:solidFill>
                  <a:srgbClr val="FFFFFF"/>
                </a:solidFill>
                <a:latin typeface="Tahoma"/>
                <a:cs typeface="Tahoma"/>
              </a:rPr>
            </a:br>
            <a:r>
              <a:rPr lang="vi-VN" sz="2300" spc="-150" dirty="0">
                <a:solidFill>
                  <a:srgbClr val="FFFFFF"/>
                </a:solidFill>
                <a:latin typeface="Tahoma"/>
                <a:cs typeface="Tahoma"/>
              </a:rPr>
              <a:t>tham gia </a:t>
            </a:r>
            <a:r>
              <a:rPr sz="2300" spc="-150" dirty="0" err="1">
                <a:solidFill>
                  <a:srgbClr val="FFFFFF"/>
                </a:solidFill>
                <a:latin typeface="Tahoma"/>
                <a:cs typeface="Tahoma"/>
              </a:rPr>
              <a:t>nostr</a:t>
            </a:r>
            <a:r>
              <a:rPr sz="2300" spc="-150" dirty="0">
                <a:solidFill>
                  <a:srgbClr val="FFFFFF"/>
                </a:solidFill>
                <a:latin typeface="Tahoma"/>
                <a:cs typeface="Tahoma"/>
              </a:rPr>
              <a:t> </a:t>
            </a:r>
            <a:r>
              <a:rPr lang="vi-VN" sz="2300" spc="-150" dirty="0">
                <a:solidFill>
                  <a:srgbClr val="FFFFFF"/>
                </a:solidFill>
                <a:latin typeface="Tahoma"/>
                <a:cs typeface="Tahoma"/>
              </a:rPr>
              <a:t>không cần xin phép</a:t>
            </a:r>
            <a:r>
              <a:rPr sz="2300" spc="-150" dirty="0">
                <a:solidFill>
                  <a:srgbClr val="FFFFFF"/>
                </a:solidFill>
                <a:latin typeface="Tahoma"/>
                <a:cs typeface="Tahoma"/>
              </a:rPr>
              <a:t>.</a:t>
            </a:r>
            <a:endParaRPr sz="2300" spc="-150" dirty="0">
              <a:latin typeface="Tahoma"/>
              <a:cs typeface="Tahoma"/>
            </a:endParaRPr>
          </a:p>
        </p:txBody>
      </p:sp>
      <p:sp>
        <p:nvSpPr>
          <p:cNvPr id="3" name="object 3"/>
          <p:cNvSpPr txBox="1"/>
          <p:nvPr/>
        </p:nvSpPr>
        <p:spPr>
          <a:xfrm>
            <a:off x="857650" y="3234841"/>
            <a:ext cx="3714350" cy="1072730"/>
          </a:xfrm>
          <a:prstGeom prst="rect">
            <a:avLst/>
          </a:prstGeom>
        </p:spPr>
        <p:txBody>
          <a:bodyPr vert="horz" wrap="square" lIns="0" tIns="10795" rIns="0" bIns="0" rtlCol="0">
            <a:spAutoFit/>
          </a:bodyPr>
          <a:lstStyle/>
          <a:p>
            <a:pPr marL="12700" marR="5080">
              <a:lnSpc>
                <a:spcPct val="100499"/>
              </a:lnSpc>
              <a:spcBef>
                <a:spcPts val="85"/>
              </a:spcBef>
            </a:pPr>
            <a:r>
              <a:rPr lang="vi-VN" sz="2300" spc="-150" dirty="0">
                <a:solidFill>
                  <a:srgbClr val="FFFFFF"/>
                </a:solidFill>
                <a:latin typeface="Tahoma"/>
                <a:cs typeface="Tahoma"/>
              </a:rPr>
              <a:t>Để sử dụng giao thức, người tham gia phải tạo 1 cặp khóa</a:t>
            </a:r>
            <a:r>
              <a:rPr sz="2300" spc="-150" dirty="0">
                <a:solidFill>
                  <a:srgbClr val="FFFFFF"/>
                </a:solidFill>
                <a:latin typeface="Tahoma"/>
                <a:cs typeface="Tahoma"/>
              </a:rPr>
              <a:t>:</a:t>
            </a:r>
            <a:r>
              <a:rPr sz="2300" spc="-10" dirty="0">
                <a:solidFill>
                  <a:srgbClr val="FFFFFF"/>
                </a:solidFill>
                <a:latin typeface="Tahoma"/>
                <a:cs typeface="Tahoma"/>
              </a:rPr>
              <a:t> </a:t>
            </a:r>
            <a:r>
              <a:rPr lang="vi-VN" sz="2300" b="1" spc="-150" dirty="0">
                <a:solidFill>
                  <a:srgbClr val="FFE400"/>
                </a:solidFill>
                <a:latin typeface="Verdana"/>
                <a:cs typeface="Verdana"/>
              </a:rPr>
              <a:t>khóa chung</a:t>
            </a:r>
            <a:r>
              <a:rPr sz="2300" b="1" spc="-150" dirty="0">
                <a:solidFill>
                  <a:srgbClr val="FFE400"/>
                </a:solidFill>
                <a:latin typeface="Verdana"/>
                <a:cs typeface="Verdana"/>
              </a:rPr>
              <a:t> </a:t>
            </a:r>
            <a:r>
              <a:rPr sz="2300" spc="-150" dirty="0">
                <a:solidFill>
                  <a:srgbClr val="FFFFFF"/>
                </a:solidFill>
                <a:latin typeface="Tahoma"/>
                <a:cs typeface="Tahoma"/>
              </a:rPr>
              <a:t>&amp; </a:t>
            </a:r>
            <a:r>
              <a:rPr lang="vi-VN" sz="2300" b="1" spc="-150" dirty="0">
                <a:solidFill>
                  <a:srgbClr val="FF595E"/>
                </a:solidFill>
                <a:latin typeface="Verdana"/>
                <a:cs typeface="Verdana"/>
              </a:rPr>
              <a:t>khóa riêng</a:t>
            </a:r>
            <a:endParaRPr sz="2300" spc="-150" dirty="0">
              <a:latin typeface="Verdana"/>
              <a:cs typeface="Verdana"/>
            </a:endParaRPr>
          </a:p>
        </p:txBody>
      </p:sp>
      <p:sp>
        <p:nvSpPr>
          <p:cNvPr id="4" name="object 4"/>
          <p:cNvSpPr txBox="1"/>
          <p:nvPr/>
        </p:nvSpPr>
        <p:spPr>
          <a:xfrm>
            <a:off x="8010125" y="91925"/>
            <a:ext cx="936625" cy="238760"/>
          </a:xfrm>
          <a:prstGeom prst="rect">
            <a:avLst/>
          </a:prstGeom>
        </p:spPr>
        <p:txBody>
          <a:bodyPr vert="horz" wrap="square" lIns="0" tIns="12700" rIns="0" bIns="0" rtlCol="0">
            <a:spAutoFit/>
          </a:bodyPr>
          <a:lstStyle/>
          <a:p>
            <a:pPr marL="12700">
              <a:lnSpc>
                <a:spcPct val="100000"/>
              </a:lnSpc>
              <a:spcBef>
                <a:spcPts val="100"/>
              </a:spcBef>
            </a:pPr>
            <a:r>
              <a:rPr sz="1400" i="1" spc="-10" dirty="0">
                <a:solidFill>
                  <a:srgbClr val="999999"/>
                </a:solidFill>
                <a:latin typeface="Calibri"/>
                <a:cs typeface="Calibri"/>
              </a:rPr>
              <a:t>@anilsaidso</a:t>
            </a:r>
            <a:endParaRPr sz="1400">
              <a:latin typeface="Calibri"/>
              <a:cs typeface="Calibri"/>
            </a:endParaRPr>
          </a:p>
        </p:txBody>
      </p:sp>
      <p:pic>
        <p:nvPicPr>
          <p:cNvPr id="5" name="object 5"/>
          <p:cNvPicPr/>
          <p:nvPr/>
        </p:nvPicPr>
        <p:blipFill>
          <a:blip r:embed="rId2" cstate="print"/>
          <a:stretch>
            <a:fillRect/>
          </a:stretch>
        </p:blipFill>
        <p:spPr>
          <a:xfrm>
            <a:off x="871050" y="882749"/>
            <a:ext cx="779873" cy="749023"/>
          </a:xfrm>
          <a:prstGeom prst="rect">
            <a:avLst/>
          </a:prstGeom>
        </p:spPr>
      </p:pic>
      <p:sp>
        <p:nvSpPr>
          <p:cNvPr id="6" name="object 6"/>
          <p:cNvSpPr/>
          <p:nvPr/>
        </p:nvSpPr>
        <p:spPr>
          <a:xfrm>
            <a:off x="6605850" y="2733974"/>
            <a:ext cx="2063114" cy="1631950"/>
          </a:xfrm>
          <a:custGeom>
            <a:avLst/>
            <a:gdLst/>
            <a:ahLst/>
            <a:cxnLst/>
            <a:rect l="l" t="t" r="r" b="b"/>
            <a:pathLst>
              <a:path w="2063115" h="1631950">
                <a:moveTo>
                  <a:pt x="2063099" y="1631699"/>
                </a:moveTo>
                <a:lnTo>
                  <a:pt x="0" y="1631699"/>
                </a:lnTo>
                <a:lnTo>
                  <a:pt x="0" y="0"/>
                </a:lnTo>
                <a:lnTo>
                  <a:pt x="2063099" y="0"/>
                </a:lnTo>
                <a:lnTo>
                  <a:pt x="2063099" y="1631699"/>
                </a:lnTo>
                <a:close/>
              </a:path>
            </a:pathLst>
          </a:custGeom>
          <a:solidFill>
            <a:srgbClr val="FF595E"/>
          </a:solidFill>
        </p:spPr>
        <p:txBody>
          <a:bodyPr wrap="square" lIns="0" tIns="0" rIns="0" bIns="0" rtlCol="0"/>
          <a:lstStyle/>
          <a:p>
            <a:endParaRPr/>
          </a:p>
        </p:txBody>
      </p:sp>
      <p:sp>
        <p:nvSpPr>
          <p:cNvPr id="7" name="object 7"/>
          <p:cNvSpPr txBox="1"/>
          <p:nvPr/>
        </p:nvSpPr>
        <p:spPr>
          <a:xfrm>
            <a:off x="6678875" y="2795824"/>
            <a:ext cx="1731645" cy="1520929"/>
          </a:xfrm>
          <a:prstGeom prst="rect">
            <a:avLst/>
          </a:prstGeom>
        </p:spPr>
        <p:txBody>
          <a:bodyPr vert="horz" wrap="square" lIns="0" tIns="12700" rIns="0" bIns="0" rtlCol="0">
            <a:spAutoFit/>
          </a:bodyPr>
          <a:lstStyle/>
          <a:p>
            <a:pPr marL="12700">
              <a:lnSpc>
                <a:spcPct val="100000"/>
              </a:lnSpc>
              <a:spcBef>
                <a:spcPts val="100"/>
              </a:spcBef>
            </a:pPr>
            <a:r>
              <a:rPr lang="vi-VN" sz="2200" b="1" spc="-25" dirty="0">
                <a:solidFill>
                  <a:srgbClr val="FFFFFF"/>
                </a:solidFill>
                <a:latin typeface="Verdana"/>
                <a:cs typeface="Verdana"/>
              </a:rPr>
              <a:t>Khóa riêng</a:t>
            </a:r>
            <a:endParaRPr sz="2200" dirty="0">
              <a:latin typeface="Verdana"/>
              <a:cs typeface="Verdana"/>
            </a:endParaRPr>
          </a:p>
          <a:p>
            <a:pPr marL="12700" marR="5080">
              <a:lnSpc>
                <a:spcPct val="100000"/>
              </a:lnSpc>
              <a:spcBef>
                <a:spcPts val="25"/>
              </a:spcBef>
            </a:pPr>
            <a:r>
              <a:rPr lang="vi-VN" sz="1500" i="1" spc="-150" dirty="0">
                <a:solidFill>
                  <a:srgbClr val="FFFFFF"/>
                </a:solidFill>
                <a:latin typeface="Verdana"/>
                <a:cs typeface="Verdana"/>
              </a:rPr>
              <a:t>Vai trò giống như mật khẩu</a:t>
            </a:r>
            <a:r>
              <a:rPr sz="1500" i="1" spc="-150" dirty="0">
                <a:solidFill>
                  <a:srgbClr val="FFFFFF"/>
                </a:solidFill>
                <a:latin typeface="Verdana"/>
                <a:cs typeface="Verdana"/>
              </a:rPr>
              <a:t>, </a:t>
            </a:r>
            <a:r>
              <a:rPr lang="vi-VN" sz="1500" i="1" spc="-150" dirty="0">
                <a:solidFill>
                  <a:srgbClr val="FFFFFF"/>
                </a:solidFill>
                <a:latin typeface="Verdana"/>
                <a:cs typeface="Verdana"/>
              </a:rPr>
              <a:t>dùng để ký xác nhận tin nhắn định danh của bạn</a:t>
            </a:r>
            <a:r>
              <a:rPr sz="1500" i="1" spc="-10" dirty="0">
                <a:solidFill>
                  <a:srgbClr val="FFFFFF"/>
                </a:solidFill>
                <a:latin typeface="Verdana"/>
                <a:cs typeface="Verdana"/>
              </a:rPr>
              <a:t>.</a:t>
            </a:r>
            <a:endParaRPr sz="1500" dirty="0">
              <a:latin typeface="Verdana"/>
              <a:cs typeface="Verdana"/>
            </a:endParaRPr>
          </a:p>
          <a:p>
            <a:pPr marL="12700">
              <a:lnSpc>
                <a:spcPct val="100000"/>
              </a:lnSpc>
              <a:spcBef>
                <a:spcPts val="15"/>
              </a:spcBef>
            </a:pPr>
            <a:r>
              <a:rPr sz="1200" b="1" i="1" spc="-145" dirty="0">
                <a:solidFill>
                  <a:srgbClr val="FFFFFF"/>
                </a:solidFill>
                <a:latin typeface="Verdana"/>
                <a:cs typeface="Verdana"/>
              </a:rPr>
              <a:t>*</a:t>
            </a:r>
            <a:r>
              <a:rPr lang="vi-VN" sz="1600" b="1" i="1" spc="-145" dirty="0">
                <a:solidFill>
                  <a:srgbClr val="FFFFFF"/>
                </a:solidFill>
                <a:latin typeface="Verdana"/>
                <a:cs typeface="Verdana"/>
              </a:rPr>
              <a:t>BÍ MẬT </a:t>
            </a:r>
            <a:endParaRPr sz="1600" dirty="0">
              <a:latin typeface="Verdana"/>
              <a:cs typeface="Verdana"/>
            </a:endParaRPr>
          </a:p>
        </p:txBody>
      </p:sp>
      <p:sp>
        <p:nvSpPr>
          <p:cNvPr id="8" name="object 8"/>
          <p:cNvSpPr/>
          <p:nvPr/>
        </p:nvSpPr>
        <p:spPr>
          <a:xfrm>
            <a:off x="6572399" y="1313624"/>
            <a:ext cx="2063114" cy="1216025"/>
          </a:xfrm>
          <a:custGeom>
            <a:avLst/>
            <a:gdLst/>
            <a:ahLst/>
            <a:cxnLst/>
            <a:rect l="l" t="t" r="r" b="b"/>
            <a:pathLst>
              <a:path w="2063115" h="1216025">
                <a:moveTo>
                  <a:pt x="2063099" y="1215899"/>
                </a:moveTo>
                <a:lnTo>
                  <a:pt x="0" y="1215899"/>
                </a:lnTo>
                <a:lnTo>
                  <a:pt x="0" y="0"/>
                </a:lnTo>
                <a:lnTo>
                  <a:pt x="2063099" y="0"/>
                </a:lnTo>
                <a:lnTo>
                  <a:pt x="2063099" y="1215899"/>
                </a:lnTo>
                <a:close/>
              </a:path>
            </a:pathLst>
          </a:custGeom>
          <a:solidFill>
            <a:srgbClr val="FFE400"/>
          </a:solidFill>
        </p:spPr>
        <p:txBody>
          <a:bodyPr wrap="square" lIns="0" tIns="0" rIns="0" bIns="0" rtlCol="0"/>
          <a:lstStyle/>
          <a:p>
            <a:endParaRPr/>
          </a:p>
        </p:txBody>
      </p:sp>
      <p:sp>
        <p:nvSpPr>
          <p:cNvPr id="9" name="object 9"/>
          <p:cNvSpPr txBox="1"/>
          <p:nvPr/>
        </p:nvSpPr>
        <p:spPr>
          <a:xfrm>
            <a:off x="6645425" y="1375474"/>
            <a:ext cx="1888975" cy="1043876"/>
          </a:xfrm>
          <a:prstGeom prst="rect">
            <a:avLst/>
          </a:prstGeom>
        </p:spPr>
        <p:txBody>
          <a:bodyPr vert="horz" wrap="square" lIns="0" tIns="12700" rIns="0" bIns="0" rtlCol="0">
            <a:spAutoFit/>
          </a:bodyPr>
          <a:lstStyle/>
          <a:p>
            <a:pPr marL="12700">
              <a:lnSpc>
                <a:spcPct val="100000"/>
              </a:lnSpc>
              <a:spcBef>
                <a:spcPts val="100"/>
              </a:spcBef>
            </a:pPr>
            <a:r>
              <a:rPr lang="vi-VN" sz="2200" b="1" spc="-25" dirty="0">
                <a:latin typeface="Verdana"/>
                <a:cs typeface="Verdana"/>
              </a:rPr>
              <a:t>Khóa chung</a:t>
            </a:r>
            <a:endParaRPr sz="2200" dirty="0">
              <a:latin typeface="Verdana"/>
              <a:cs typeface="Verdana"/>
            </a:endParaRPr>
          </a:p>
          <a:p>
            <a:pPr marL="12700" marR="5080">
              <a:lnSpc>
                <a:spcPct val="100000"/>
              </a:lnSpc>
              <a:spcBef>
                <a:spcPts val="25"/>
              </a:spcBef>
            </a:pPr>
            <a:r>
              <a:rPr lang="vi-VN" sz="1500" i="1" spc="-150" dirty="0">
                <a:latin typeface="Verdana"/>
                <a:cs typeface="Verdana"/>
              </a:rPr>
              <a:t>Vai trò giống như tên tài khoản</a:t>
            </a:r>
            <a:r>
              <a:rPr sz="1500" i="1" spc="-150" dirty="0">
                <a:latin typeface="Verdana"/>
                <a:cs typeface="Verdana"/>
              </a:rPr>
              <a:t> </a:t>
            </a:r>
            <a:r>
              <a:rPr lang="vi-VN" sz="1500" i="1" spc="-150" dirty="0">
                <a:latin typeface="Verdana"/>
                <a:cs typeface="Verdana"/>
              </a:rPr>
              <a:t>để mọi người tìm bạn</a:t>
            </a:r>
            <a:r>
              <a:rPr sz="1500" i="1" spc="-150" dirty="0">
                <a:latin typeface="Verdana"/>
                <a:cs typeface="Verdana"/>
              </a:rPr>
              <a:t>.</a:t>
            </a:r>
            <a:endParaRPr sz="1500" spc="-150" dirty="0">
              <a:latin typeface="Verdana"/>
              <a:cs typeface="Verdana"/>
            </a:endParaRPr>
          </a:p>
        </p:txBody>
      </p:sp>
      <p:pic>
        <p:nvPicPr>
          <p:cNvPr id="10" name="object 10"/>
          <p:cNvPicPr/>
          <p:nvPr/>
        </p:nvPicPr>
        <p:blipFill>
          <a:blip r:embed="rId3" cstate="print"/>
          <a:stretch>
            <a:fillRect/>
          </a:stretch>
        </p:blipFill>
        <p:spPr>
          <a:xfrm>
            <a:off x="3865251" y="923138"/>
            <a:ext cx="3381448" cy="338142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3005" y="211305"/>
            <a:ext cx="5750704" cy="1013098"/>
          </a:xfrm>
          <a:prstGeom prst="rect">
            <a:avLst/>
          </a:prstGeom>
        </p:spPr>
        <p:txBody>
          <a:bodyPr vert="horz" wrap="square" lIns="0" tIns="12700" rIns="0" bIns="0" rtlCol="0">
            <a:spAutoFit/>
          </a:bodyPr>
          <a:lstStyle/>
          <a:p>
            <a:pPr marL="12700">
              <a:lnSpc>
                <a:spcPct val="100000"/>
              </a:lnSpc>
              <a:spcBef>
                <a:spcPts val="100"/>
              </a:spcBef>
            </a:pPr>
            <a:r>
              <a:rPr lang="vi-VN" sz="6500" i="1" spc="-150" dirty="0">
                <a:solidFill>
                  <a:srgbClr val="DCD1B1"/>
                </a:solidFill>
                <a:latin typeface="Calibri"/>
                <a:cs typeface="Calibri"/>
              </a:rPr>
              <a:t>Sự kiện (Events)</a:t>
            </a:r>
            <a:endParaRPr sz="6500" spc="-150" dirty="0">
              <a:latin typeface="Calibri"/>
              <a:cs typeface="Calibri"/>
            </a:endParaRPr>
          </a:p>
        </p:txBody>
      </p:sp>
      <p:sp>
        <p:nvSpPr>
          <p:cNvPr id="3" name="object 3"/>
          <p:cNvSpPr txBox="1"/>
          <p:nvPr/>
        </p:nvSpPr>
        <p:spPr>
          <a:xfrm>
            <a:off x="975292" y="1457342"/>
            <a:ext cx="3470876" cy="2228815"/>
          </a:xfrm>
          <a:prstGeom prst="rect">
            <a:avLst/>
          </a:prstGeom>
        </p:spPr>
        <p:txBody>
          <a:bodyPr vert="horz" wrap="square" lIns="0" tIns="27940" rIns="0" bIns="0" rtlCol="0">
            <a:spAutoFit/>
          </a:bodyPr>
          <a:lstStyle/>
          <a:p>
            <a:pPr marL="12700" marR="382905">
              <a:lnSpc>
                <a:spcPts val="2850"/>
              </a:lnSpc>
              <a:spcBef>
                <a:spcPts val="220"/>
              </a:spcBef>
            </a:pPr>
            <a:r>
              <a:rPr sz="2400" spc="-150" dirty="0" err="1">
                <a:solidFill>
                  <a:srgbClr val="FFFFFF"/>
                </a:solidFill>
                <a:latin typeface="Tahoma"/>
                <a:cs typeface="Tahoma"/>
              </a:rPr>
              <a:t>Nostr</a:t>
            </a:r>
            <a:r>
              <a:rPr sz="2400" spc="-150" dirty="0">
                <a:solidFill>
                  <a:srgbClr val="FFFFFF"/>
                </a:solidFill>
                <a:latin typeface="Tahoma"/>
                <a:cs typeface="Tahoma"/>
              </a:rPr>
              <a:t> </a:t>
            </a:r>
            <a:r>
              <a:rPr lang="vi-VN" sz="2400" spc="-150" dirty="0">
                <a:solidFill>
                  <a:srgbClr val="FFFFFF"/>
                </a:solidFill>
                <a:latin typeface="Tahoma"/>
                <a:cs typeface="Tahoma"/>
              </a:rPr>
              <a:t>là giao thức để </a:t>
            </a:r>
            <a:r>
              <a:rPr lang="vi-VN" sz="2400" b="1" spc="-150" dirty="0">
                <a:solidFill>
                  <a:srgbClr val="FFFFFF"/>
                </a:solidFill>
                <a:latin typeface="Tahoma"/>
                <a:cs typeface="Tahoma"/>
              </a:rPr>
              <a:t>đóng gói </a:t>
            </a:r>
            <a:r>
              <a:rPr lang="vi-VN" sz="2400" spc="-150" dirty="0">
                <a:solidFill>
                  <a:srgbClr val="FFFFFF"/>
                </a:solidFill>
                <a:latin typeface="Tahoma"/>
                <a:cs typeface="Tahoma"/>
              </a:rPr>
              <a:t>các đối tượng văn bản đơn giản</a:t>
            </a:r>
            <a:r>
              <a:rPr sz="2400" spc="40" dirty="0">
                <a:solidFill>
                  <a:srgbClr val="FFFFFF"/>
                </a:solidFill>
                <a:latin typeface="Tahoma"/>
                <a:cs typeface="Tahoma"/>
              </a:rPr>
              <a:t>.</a:t>
            </a:r>
            <a:endParaRPr sz="2400" dirty="0">
              <a:latin typeface="Tahoma"/>
              <a:cs typeface="Tahoma"/>
            </a:endParaRPr>
          </a:p>
          <a:p>
            <a:pPr marL="12700">
              <a:lnSpc>
                <a:spcPct val="100000"/>
              </a:lnSpc>
              <a:spcBef>
                <a:spcPts val="2680"/>
              </a:spcBef>
            </a:pPr>
            <a:r>
              <a:rPr lang="vi-VN" sz="2400" spc="-150" dirty="0">
                <a:solidFill>
                  <a:srgbClr val="FFFFFF"/>
                </a:solidFill>
                <a:latin typeface="Tahoma"/>
                <a:cs typeface="Tahoma"/>
              </a:rPr>
              <a:t>Những đối tượng này gọi là sự kiện</a:t>
            </a:r>
            <a:r>
              <a:rPr sz="2400" spc="-150" dirty="0">
                <a:solidFill>
                  <a:srgbClr val="FFFFFF"/>
                </a:solidFill>
                <a:latin typeface="Tahoma"/>
                <a:cs typeface="Tahoma"/>
              </a:rPr>
              <a:t>.</a:t>
            </a:r>
            <a:endParaRPr sz="2400" spc="-150" dirty="0">
              <a:latin typeface="Tahoma"/>
              <a:cs typeface="Tahoma"/>
            </a:endParaRPr>
          </a:p>
        </p:txBody>
      </p:sp>
      <p:sp>
        <p:nvSpPr>
          <p:cNvPr id="4" name="object 4"/>
          <p:cNvSpPr txBox="1"/>
          <p:nvPr/>
        </p:nvSpPr>
        <p:spPr>
          <a:xfrm>
            <a:off x="8010125" y="91925"/>
            <a:ext cx="936625" cy="238760"/>
          </a:xfrm>
          <a:prstGeom prst="rect">
            <a:avLst/>
          </a:prstGeom>
        </p:spPr>
        <p:txBody>
          <a:bodyPr vert="horz" wrap="square" lIns="0" tIns="12700" rIns="0" bIns="0" rtlCol="0">
            <a:spAutoFit/>
          </a:bodyPr>
          <a:lstStyle/>
          <a:p>
            <a:pPr marL="12700">
              <a:lnSpc>
                <a:spcPct val="100000"/>
              </a:lnSpc>
              <a:spcBef>
                <a:spcPts val="100"/>
              </a:spcBef>
            </a:pPr>
            <a:r>
              <a:rPr sz="1400" i="1" spc="-10" dirty="0">
                <a:solidFill>
                  <a:srgbClr val="999999"/>
                </a:solidFill>
                <a:latin typeface="Calibri"/>
                <a:cs typeface="Calibri"/>
              </a:rPr>
              <a:t>@anilsaidso</a:t>
            </a:r>
            <a:endParaRPr sz="1400">
              <a:latin typeface="Calibri"/>
              <a:cs typeface="Calibri"/>
            </a:endParaRPr>
          </a:p>
        </p:txBody>
      </p:sp>
      <p:pic>
        <p:nvPicPr>
          <p:cNvPr id="5" name="object 5"/>
          <p:cNvPicPr/>
          <p:nvPr/>
        </p:nvPicPr>
        <p:blipFill>
          <a:blip r:embed="rId2" cstate="print"/>
          <a:stretch>
            <a:fillRect/>
          </a:stretch>
        </p:blipFill>
        <p:spPr>
          <a:xfrm>
            <a:off x="975292" y="365354"/>
            <a:ext cx="704999" cy="704999"/>
          </a:xfrm>
          <a:prstGeom prst="rect">
            <a:avLst/>
          </a:prstGeom>
        </p:spPr>
      </p:pic>
      <p:grpSp>
        <p:nvGrpSpPr>
          <p:cNvPr id="6" name="object 6"/>
          <p:cNvGrpSpPr/>
          <p:nvPr/>
        </p:nvGrpSpPr>
        <p:grpSpPr>
          <a:xfrm>
            <a:off x="4805950" y="1198300"/>
            <a:ext cx="3536950" cy="2966720"/>
            <a:chOff x="4805950" y="1198300"/>
            <a:chExt cx="3536950" cy="2966720"/>
          </a:xfrm>
        </p:grpSpPr>
        <p:pic>
          <p:nvPicPr>
            <p:cNvPr id="7" name="object 7"/>
            <p:cNvPicPr/>
            <p:nvPr/>
          </p:nvPicPr>
          <p:blipFill>
            <a:blip r:embed="rId3" cstate="print"/>
            <a:stretch>
              <a:fillRect/>
            </a:stretch>
          </p:blipFill>
          <p:spPr>
            <a:xfrm>
              <a:off x="4815475" y="1207825"/>
              <a:ext cx="3517574" cy="2947149"/>
            </a:xfrm>
            <a:prstGeom prst="rect">
              <a:avLst/>
            </a:prstGeom>
          </p:spPr>
        </p:pic>
        <p:sp>
          <p:nvSpPr>
            <p:cNvPr id="8" name="object 8"/>
            <p:cNvSpPr/>
            <p:nvPr/>
          </p:nvSpPr>
          <p:spPr>
            <a:xfrm>
              <a:off x="4810712" y="1203062"/>
              <a:ext cx="3527425" cy="2957195"/>
            </a:xfrm>
            <a:custGeom>
              <a:avLst/>
              <a:gdLst/>
              <a:ahLst/>
              <a:cxnLst/>
              <a:rect l="l" t="t" r="r" b="b"/>
              <a:pathLst>
                <a:path w="3527425" h="2957195">
                  <a:moveTo>
                    <a:pt x="0" y="0"/>
                  </a:moveTo>
                  <a:lnTo>
                    <a:pt x="3527099" y="0"/>
                  </a:lnTo>
                  <a:lnTo>
                    <a:pt x="3527099" y="2956674"/>
                  </a:lnTo>
                  <a:lnTo>
                    <a:pt x="0" y="2956674"/>
                  </a:lnTo>
                  <a:lnTo>
                    <a:pt x="0" y="0"/>
                  </a:lnTo>
                  <a:close/>
                </a:path>
              </a:pathLst>
            </a:custGeom>
            <a:ln w="9524">
              <a:solidFill>
                <a:srgbClr val="DCD1B1"/>
              </a:solidFill>
            </a:ln>
          </p:spPr>
          <p:txBody>
            <a:bodyPr wrap="square" lIns="0" tIns="0" rIns="0" bIns="0" rtlCol="0"/>
            <a:lstStyle/>
            <a:p>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9214" y="423433"/>
            <a:ext cx="5218430" cy="766877"/>
          </a:xfrm>
          <a:prstGeom prst="rect">
            <a:avLst/>
          </a:prstGeom>
        </p:spPr>
        <p:txBody>
          <a:bodyPr vert="horz" wrap="square" lIns="0" tIns="12700" rIns="0" bIns="0" rtlCol="0">
            <a:spAutoFit/>
          </a:bodyPr>
          <a:lstStyle/>
          <a:p>
            <a:pPr marL="12700">
              <a:lnSpc>
                <a:spcPct val="100000"/>
              </a:lnSpc>
              <a:spcBef>
                <a:spcPts val="100"/>
              </a:spcBef>
            </a:pPr>
            <a:r>
              <a:rPr lang="vi-VN" sz="4900" i="1" spc="-300" dirty="0">
                <a:solidFill>
                  <a:srgbClr val="8E7BC3"/>
                </a:solidFill>
                <a:latin typeface="Calibri"/>
                <a:cs typeface="Calibri"/>
              </a:rPr>
              <a:t>Thành phần của </a:t>
            </a:r>
            <a:r>
              <a:rPr lang="vi-VN" sz="4900" i="1" spc="-300" dirty="0">
                <a:solidFill>
                  <a:srgbClr val="DCD1B1"/>
                </a:solidFill>
                <a:latin typeface="Calibri"/>
                <a:cs typeface="Calibri"/>
              </a:rPr>
              <a:t>Sự kiện</a:t>
            </a:r>
            <a:endParaRPr sz="4900" spc="-300" dirty="0">
              <a:latin typeface="Calibri"/>
              <a:cs typeface="Calibri"/>
            </a:endParaRPr>
          </a:p>
        </p:txBody>
      </p:sp>
      <p:sp>
        <p:nvSpPr>
          <p:cNvPr id="3" name="object 3"/>
          <p:cNvSpPr txBox="1"/>
          <p:nvPr/>
        </p:nvSpPr>
        <p:spPr>
          <a:xfrm>
            <a:off x="8010125" y="91925"/>
            <a:ext cx="936625" cy="238760"/>
          </a:xfrm>
          <a:prstGeom prst="rect">
            <a:avLst/>
          </a:prstGeom>
        </p:spPr>
        <p:txBody>
          <a:bodyPr vert="horz" wrap="square" lIns="0" tIns="12700" rIns="0" bIns="0" rtlCol="0">
            <a:spAutoFit/>
          </a:bodyPr>
          <a:lstStyle/>
          <a:p>
            <a:pPr marL="12700">
              <a:lnSpc>
                <a:spcPct val="100000"/>
              </a:lnSpc>
              <a:spcBef>
                <a:spcPts val="100"/>
              </a:spcBef>
            </a:pPr>
            <a:r>
              <a:rPr sz="1400" i="1" spc="-10" dirty="0">
                <a:solidFill>
                  <a:srgbClr val="999999"/>
                </a:solidFill>
                <a:latin typeface="Calibri"/>
                <a:cs typeface="Calibri"/>
              </a:rPr>
              <a:t>@anilsaidso</a:t>
            </a:r>
            <a:endParaRPr sz="1400">
              <a:latin typeface="Calibri"/>
              <a:cs typeface="Calibri"/>
            </a:endParaRPr>
          </a:p>
        </p:txBody>
      </p:sp>
      <p:grpSp>
        <p:nvGrpSpPr>
          <p:cNvPr id="4" name="object 4"/>
          <p:cNvGrpSpPr/>
          <p:nvPr/>
        </p:nvGrpSpPr>
        <p:grpSpPr>
          <a:xfrm>
            <a:off x="2879887" y="1633349"/>
            <a:ext cx="3536950" cy="2966720"/>
            <a:chOff x="2879887" y="1633349"/>
            <a:chExt cx="3536950" cy="2966720"/>
          </a:xfrm>
        </p:grpSpPr>
        <p:pic>
          <p:nvPicPr>
            <p:cNvPr id="5" name="object 5"/>
            <p:cNvPicPr/>
            <p:nvPr/>
          </p:nvPicPr>
          <p:blipFill>
            <a:blip r:embed="rId2" cstate="print"/>
            <a:stretch>
              <a:fillRect/>
            </a:stretch>
          </p:blipFill>
          <p:spPr>
            <a:xfrm>
              <a:off x="2889412" y="1642874"/>
              <a:ext cx="3517574" cy="2947149"/>
            </a:xfrm>
            <a:prstGeom prst="rect">
              <a:avLst/>
            </a:prstGeom>
          </p:spPr>
        </p:pic>
        <p:sp>
          <p:nvSpPr>
            <p:cNvPr id="6" name="object 6"/>
            <p:cNvSpPr/>
            <p:nvPr/>
          </p:nvSpPr>
          <p:spPr>
            <a:xfrm>
              <a:off x="2884649" y="1638112"/>
              <a:ext cx="3527425" cy="2957195"/>
            </a:xfrm>
            <a:custGeom>
              <a:avLst/>
              <a:gdLst/>
              <a:ahLst/>
              <a:cxnLst/>
              <a:rect l="l" t="t" r="r" b="b"/>
              <a:pathLst>
                <a:path w="3527425" h="2957195">
                  <a:moveTo>
                    <a:pt x="0" y="0"/>
                  </a:moveTo>
                  <a:lnTo>
                    <a:pt x="3527099" y="0"/>
                  </a:lnTo>
                  <a:lnTo>
                    <a:pt x="3527099" y="2956674"/>
                  </a:lnTo>
                  <a:lnTo>
                    <a:pt x="0" y="2956674"/>
                  </a:lnTo>
                  <a:lnTo>
                    <a:pt x="0" y="0"/>
                  </a:lnTo>
                  <a:close/>
                </a:path>
              </a:pathLst>
            </a:custGeom>
            <a:ln w="9524">
              <a:solidFill>
                <a:srgbClr val="FFFFFF"/>
              </a:solidFill>
            </a:ln>
          </p:spPr>
          <p:txBody>
            <a:bodyPr wrap="square" lIns="0" tIns="0" rIns="0" bIns="0" rtlCol="0"/>
            <a:lstStyle/>
            <a:p>
              <a:endParaRPr/>
            </a:p>
          </p:txBody>
        </p:sp>
      </p:grpSp>
      <p:sp>
        <p:nvSpPr>
          <p:cNvPr id="7" name="object 7"/>
          <p:cNvSpPr txBox="1"/>
          <p:nvPr/>
        </p:nvSpPr>
        <p:spPr>
          <a:xfrm>
            <a:off x="1281707" y="1994298"/>
            <a:ext cx="1383030" cy="474489"/>
          </a:xfrm>
          <a:prstGeom prst="rect">
            <a:avLst/>
          </a:prstGeom>
        </p:spPr>
        <p:txBody>
          <a:bodyPr vert="horz" wrap="square" lIns="0" tIns="12700" rIns="0" bIns="0" rtlCol="0">
            <a:spAutoFit/>
          </a:bodyPr>
          <a:lstStyle/>
          <a:p>
            <a:pPr marR="5080" algn="r">
              <a:lnSpc>
                <a:spcPct val="100000"/>
              </a:lnSpc>
              <a:spcBef>
                <a:spcPts val="100"/>
              </a:spcBef>
            </a:pPr>
            <a:r>
              <a:rPr lang="vi-VN" sz="1500" b="1" spc="-135" dirty="0">
                <a:solidFill>
                  <a:srgbClr val="DCD1B1"/>
                </a:solidFill>
                <a:latin typeface="Verdana"/>
                <a:cs typeface="Verdana"/>
              </a:rPr>
              <a:t>Mã </a:t>
            </a:r>
            <a:r>
              <a:rPr lang="vi-VN" sz="1500" b="1" spc="-135">
                <a:solidFill>
                  <a:srgbClr val="DCD1B1"/>
                </a:solidFill>
                <a:latin typeface="Verdana"/>
                <a:cs typeface="Verdana"/>
              </a:rPr>
              <a:t>định danh sự kiện</a:t>
            </a:r>
            <a:endParaRPr sz="1500" dirty="0">
              <a:latin typeface="Verdana"/>
              <a:cs typeface="Verdana"/>
            </a:endParaRPr>
          </a:p>
        </p:txBody>
      </p:sp>
      <p:sp>
        <p:nvSpPr>
          <p:cNvPr id="8" name="object 8"/>
          <p:cNvSpPr txBox="1"/>
          <p:nvPr/>
        </p:nvSpPr>
        <p:spPr>
          <a:xfrm>
            <a:off x="6699600" y="2380280"/>
            <a:ext cx="1310525" cy="243656"/>
          </a:xfrm>
          <a:prstGeom prst="rect">
            <a:avLst/>
          </a:prstGeom>
        </p:spPr>
        <p:txBody>
          <a:bodyPr vert="horz" wrap="square" lIns="0" tIns="12700" rIns="0" bIns="0" rtlCol="0">
            <a:spAutoFit/>
          </a:bodyPr>
          <a:lstStyle/>
          <a:p>
            <a:pPr marL="12700">
              <a:lnSpc>
                <a:spcPct val="100000"/>
              </a:lnSpc>
              <a:spcBef>
                <a:spcPts val="100"/>
              </a:spcBef>
            </a:pPr>
            <a:r>
              <a:rPr lang="vi-VN" sz="1500" b="1" spc="-95">
                <a:solidFill>
                  <a:srgbClr val="DCD1B1"/>
                </a:solidFill>
                <a:latin typeface="Verdana"/>
                <a:cs typeface="Verdana"/>
              </a:rPr>
              <a:t>Người dùng</a:t>
            </a:r>
            <a:endParaRPr sz="1500" dirty="0">
              <a:latin typeface="Verdana"/>
              <a:cs typeface="Verdana"/>
            </a:endParaRPr>
          </a:p>
        </p:txBody>
      </p:sp>
      <p:sp>
        <p:nvSpPr>
          <p:cNvPr id="9" name="object 9"/>
          <p:cNvSpPr txBox="1"/>
          <p:nvPr/>
        </p:nvSpPr>
        <p:spPr>
          <a:xfrm>
            <a:off x="838201" y="2701505"/>
            <a:ext cx="1791812" cy="243656"/>
          </a:xfrm>
          <a:prstGeom prst="rect">
            <a:avLst/>
          </a:prstGeom>
        </p:spPr>
        <p:txBody>
          <a:bodyPr vert="horz" wrap="square" lIns="0" tIns="12700" rIns="0" bIns="0" rtlCol="0">
            <a:spAutoFit/>
          </a:bodyPr>
          <a:lstStyle/>
          <a:p>
            <a:pPr marL="12700">
              <a:lnSpc>
                <a:spcPct val="100000"/>
              </a:lnSpc>
              <a:spcBef>
                <a:spcPts val="100"/>
              </a:spcBef>
            </a:pPr>
            <a:r>
              <a:rPr lang="vi-VN" sz="1500" b="1" spc="-120">
                <a:solidFill>
                  <a:srgbClr val="DCD1B1"/>
                </a:solidFill>
                <a:latin typeface="Verdana"/>
                <a:cs typeface="Verdana"/>
              </a:rPr>
              <a:t>Đóng dấu thời gian</a:t>
            </a:r>
            <a:endParaRPr sz="1500" dirty="0">
              <a:latin typeface="Verdana"/>
              <a:cs typeface="Verdana"/>
            </a:endParaRPr>
          </a:p>
        </p:txBody>
      </p:sp>
      <p:sp>
        <p:nvSpPr>
          <p:cNvPr id="10" name="object 10"/>
          <p:cNvSpPr txBox="1"/>
          <p:nvPr/>
        </p:nvSpPr>
        <p:spPr>
          <a:xfrm>
            <a:off x="6699600" y="3579979"/>
            <a:ext cx="1834800" cy="243656"/>
          </a:xfrm>
          <a:prstGeom prst="rect">
            <a:avLst/>
          </a:prstGeom>
        </p:spPr>
        <p:txBody>
          <a:bodyPr vert="horz" wrap="square" lIns="0" tIns="12700" rIns="0" bIns="0" rtlCol="0">
            <a:spAutoFit/>
          </a:bodyPr>
          <a:lstStyle/>
          <a:p>
            <a:pPr marL="12700">
              <a:lnSpc>
                <a:spcPct val="100000"/>
              </a:lnSpc>
              <a:spcBef>
                <a:spcPts val="100"/>
              </a:spcBef>
            </a:pPr>
            <a:r>
              <a:rPr lang="vi-VN" sz="1500" b="1" spc="-85">
                <a:solidFill>
                  <a:srgbClr val="DCD1B1"/>
                </a:solidFill>
                <a:latin typeface="Verdana"/>
                <a:cs typeface="Verdana"/>
              </a:rPr>
              <a:t>Nội dung tin </a:t>
            </a:r>
            <a:r>
              <a:rPr lang="vi-VN" sz="1500" b="1" spc="-85" dirty="0">
                <a:solidFill>
                  <a:srgbClr val="DCD1B1"/>
                </a:solidFill>
                <a:latin typeface="Verdana"/>
                <a:cs typeface="Verdana"/>
              </a:rPr>
              <a:t>nhắn</a:t>
            </a:r>
            <a:endParaRPr sz="1500" dirty="0">
              <a:latin typeface="Verdana"/>
              <a:cs typeface="Verdana"/>
            </a:endParaRPr>
          </a:p>
        </p:txBody>
      </p:sp>
      <p:sp>
        <p:nvSpPr>
          <p:cNvPr id="11" name="object 11"/>
          <p:cNvSpPr txBox="1"/>
          <p:nvPr/>
        </p:nvSpPr>
        <p:spPr>
          <a:xfrm>
            <a:off x="383922" y="3152080"/>
            <a:ext cx="2256155" cy="1341393"/>
          </a:xfrm>
          <a:prstGeom prst="rect">
            <a:avLst/>
          </a:prstGeom>
        </p:spPr>
        <p:txBody>
          <a:bodyPr vert="horz" wrap="square" lIns="0" tIns="12700" rIns="0" bIns="0" rtlCol="0">
            <a:spAutoFit/>
          </a:bodyPr>
          <a:lstStyle/>
          <a:p>
            <a:pPr marR="48260" algn="r">
              <a:lnSpc>
                <a:spcPct val="100000"/>
              </a:lnSpc>
              <a:spcBef>
                <a:spcPts val="100"/>
              </a:spcBef>
            </a:pPr>
            <a:r>
              <a:rPr sz="1500" b="1" spc="-20" dirty="0">
                <a:solidFill>
                  <a:srgbClr val="DCD1B1"/>
                </a:solidFill>
                <a:latin typeface="Verdana"/>
                <a:cs typeface="Verdana"/>
              </a:rPr>
              <a:t>Tags</a:t>
            </a:r>
            <a:endParaRPr sz="1500" dirty="0">
              <a:latin typeface="Verdana"/>
              <a:cs typeface="Verdana"/>
            </a:endParaRPr>
          </a:p>
          <a:p>
            <a:pPr marR="50165" algn="r">
              <a:lnSpc>
                <a:spcPct val="100000"/>
              </a:lnSpc>
              <a:spcBef>
                <a:spcPts val="10"/>
              </a:spcBef>
            </a:pPr>
            <a:r>
              <a:rPr sz="1200" i="1" spc="-85" dirty="0">
                <a:solidFill>
                  <a:srgbClr val="DCD1B1"/>
                </a:solidFill>
                <a:latin typeface="Verdana"/>
                <a:cs typeface="Verdana"/>
              </a:rPr>
              <a:t>(</a:t>
            </a:r>
            <a:r>
              <a:rPr lang="vi-VN" sz="1200" i="1" spc="-85" dirty="0">
                <a:solidFill>
                  <a:srgbClr val="DCD1B1"/>
                </a:solidFill>
                <a:latin typeface="Verdana"/>
                <a:cs typeface="Verdana"/>
              </a:rPr>
              <a:t>ví dụ:</a:t>
            </a:r>
            <a:r>
              <a:rPr sz="1200" i="1" spc="-80" dirty="0">
                <a:solidFill>
                  <a:srgbClr val="DCD1B1"/>
                </a:solidFill>
                <a:latin typeface="Verdana"/>
                <a:cs typeface="Verdana"/>
              </a:rPr>
              <a:t> </a:t>
            </a:r>
            <a:r>
              <a:rPr lang="vi-VN" sz="1200" i="1" spc="-80" dirty="0">
                <a:solidFill>
                  <a:srgbClr val="DCD1B1"/>
                </a:solidFill>
                <a:latin typeface="Verdana"/>
                <a:cs typeface="Verdana"/>
              </a:rPr>
              <a:t>xác</a:t>
            </a:r>
            <a:r>
              <a:rPr lang="en-AU" sz="1200" i="1" spc="-20" dirty="0">
                <a:solidFill>
                  <a:srgbClr val="DCD1B1"/>
                </a:solidFill>
                <a:latin typeface="Verdana"/>
                <a:cs typeface="Verdana"/>
              </a:rPr>
              <a:t> </a:t>
            </a:r>
            <a:r>
              <a:rPr lang="en-AU" sz="1200" i="1" spc="-20" dirty="0" err="1">
                <a:solidFill>
                  <a:srgbClr val="DCD1B1"/>
                </a:solidFill>
                <a:latin typeface="Verdana"/>
                <a:cs typeface="Verdana"/>
              </a:rPr>
              <a:t>định</a:t>
            </a:r>
            <a:r>
              <a:rPr lang="en-AU" sz="1200" i="1" spc="-20" dirty="0">
                <a:solidFill>
                  <a:srgbClr val="DCD1B1"/>
                </a:solidFill>
                <a:latin typeface="Verdana"/>
                <a:cs typeface="Verdana"/>
              </a:rPr>
              <a:t> </a:t>
            </a:r>
            <a:r>
              <a:rPr lang="en-AU" sz="1200" i="1" spc="-20" dirty="0" err="1">
                <a:solidFill>
                  <a:srgbClr val="DCD1B1"/>
                </a:solidFill>
                <a:latin typeface="Verdana"/>
                <a:cs typeface="Verdana"/>
              </a:rPr>
              <a:t>bài</a:t>
            </a:r>
            <a:r>
              <a:rPr lang="en-AU" sz="1200" i="1" spc="-20" dirty="0">
                <a:solidFill>
                  <a:srgbClr val="DCD1B1"/>
                </a:solidFill>
                <a:latin typeface="Verdana"/>
                <a:cs typeface="Verdana"/>
              </a:rPr>
              <a:t> </a:t>
            </a:r>
            <a:r>
              <a:rPr lang="vi-VN" sz="1200" i="1" spc="-20" dirty="0">
                <a:solidFill>
                  <a:srgbClr val="DCD1B1"/>
                </a:solidFill>
                <a:latin typeface="Verdana"/>
                <a:cs typeface="Verdana"/>
              </a:rPr>
              <a:t>viết</a:t>
            </a:r>
            <a:r>
              <a:rPr lang="en-AU" sz="1200" i="1" spc="-20" dirty="0">
                <a:solidFill>
                  <a:srgbClr val="DCD1B1"/>
                </a:solidFill>
                <a:latin typeface="Verdana"/>
                <a:cs typeface="Verdana"/>
              </a:rPr>
              <a:t> </a:t>
            </a:r>
            <a:r>
              <a:rPr lang="en-AU" sz="1200" i="1" spc="-20" dirty="0" err="1">
                <a:solidFill>
                  <a:srgbClr val="DCD1B1"/>
                </a:solidFill>
                <a:latin typeface="Verdana"/>
                <a:cs typeface="Verdana"/>
              </a:rPr>
              <a:t>là</a:t>
            </a:r>
            <a:r>
              <a:rPr lang="en-AU" sz="1200" i="1" spc="-20" dirty="0">
                <a:solidFill>
                  <a:srgbClr val="DCD1B1"/>
                </a:solidFill>
                <a:latin typeface="Verdana"/>
                <a:cs typeface="Verdana"/>
              </a:rPr>
              <a:t> </a:t>
            </a:r>
            <a:r>
              <a:rPr lang="en-AU" sz="1200" i="1" spc="-20" dirty="0" err="1">
                <a:solidFill>
                  <a:srgbClr val="DCD1B1"/>
                </a:solidFill>
                <a:latin typeface="Verdana"/>
                <a:cs typeface="Verdana"/>
              </a:rPr>
              <a:t>phản</a:t>
            </a:r>
            <a:r>
              <a:rPr lang="en-AU" sz="1200" i="1" spc="-20" dirty="0">
                <a:solidFill>
                  <a:srgbClr val="DCD1B1"/>
                </a:solidFill>
                <a:latin typeface="Verdana"/>
                <a:cs typeface="Verdana"/>
              </a:rPr>
              <a:t> </a:t>
            </a:r>
            <a:r>
              <a:rPr lang="en-AU" sz="1200" i="1" spc="-20" dirty="0" err="1">
                <a:solidFill>
                  <a:srgbClr val="DCD1B1"/>
                </a:solidFill>
                <a:latin typeface="Verdana"/>
                <a:cs typeface="Verdana"/>
              </a:rPr>
              <a:t>hồi</a:t>
            </a:r>
            <a:r>
              <a:rPr lang="en-AU" sz="1200" i="1" spc="-20" dirty="0">
                <a:solidFill>
                  <a:srgbClr val="DCD1B1"/>
                </a:solidFill>
                <a:latin typeface="Verdana"/>
                <a:cs typeface="Verdana"/>
              </a:rPr>
              <a:t> </a:t>
            </a:r>
            <a:r>
              <a:rPr lang="en-AU" sz="1200" i="1" spc="-20" dirty="0" err="1">
                <a:solidFill>
                  <a:srgbClr val="DCD1B1"/>
                </a:solidFill>
                <a:latin typeface="Verdana"/>
                <a:cs typeface="Verdana"/>
              </a:rPr>
              <a:t>cho</a:t>
            </a:r>
            <a:r>
              <a:rPr lang="en-AU" sz="1200" i="1" spc="-20" dirty="0">
                <a:solidFill>
                  <a:srgbClr val="DCD1B1"/>
                </a:solidFill>
                <a:latin typeface="Verdana"/>
                <a:cs typeface="Verdana"/>
              </a:rPr>
              <a:t> </a:t>
            </a:r>
            <a:r>
              <a:rPr lang="en-AU" sz="1200" i="1" spc="-20" dirty="0" err="1">
                <a:solidFill>
                  <a:srgbClr val="DCD1B1"/>
                </a:solidFill>
                <a:latin typeface="Verdana"/>
                <a:cs typeface="Verdana"/>
              </a:rPr>
              <a:t>sự</a:t>
            </a:r>
            <a:r>
              <a:rPr lang="en-AU" sz="1200" i="1" spc="-20" dirty="0">
                <a:solidFill>
                  <a:srgbClr val="DCD1B1"/>
                </a:solidFill>
                <a:latin typeface="Verdana"/>
                <a:cs typeface="Verdana"/>
              </a:rPr>
              <a:t> </a:t>
            </a:r>
            <a:r>
              <a:rPr lang="en-AU" sz="1200" i="1" spc="-20" dirty="0" err="1">
                <a:solidFill>
                  <a:srgbClr val="DCD1B1"/>
                </a:solidFill>
                <a:latin typeface="Verdana"/>
                <a:cs typeface="Verdana"/>
              </a:rPr>
              <a:t>kiện</a:t>
            </a:r>
            <a:r>
              <a:rPr lang="en-AU" sz="1200" i="1" spc="-20" dirty="0">
                <a:solidFill>
                  <a:srgbClr val="DCD1B1"/>
                </a:solidFill>
                <a:latin typeface="Verdana"/>
                <a:cs typeface="Verdana"/>
              </a:rPr>
              <a:t> XYZ.</a:t>
            </a:r>
            <a:r>
              <a:rPr sz="1200" i="1" spc="-20" dirty="0">
                <a:solidFill>
                  <a:srgbClr val="DCD1B1"/>
                </a:solidFill>
                <a:latin typeface="Verdana"/>
                <a:cs typeface="Verdana"/>
              </a:rPr>
              <a:t>)</a:t>
            </a:r>
            <a:endParaRPr sz="1200" dirty="0">
              <a:latin typeface="Verdana"/>
              <a:cs typeface="Verdana"/>
            </a:endParaRPr>
          </a:p>
          <a:p>
            <a:pPr marR="50800" algn="r">
              <a:lnSpc>
                <a:spcPct val="100000"/>
              </a:lnSpc>
              <a:spcBef>
                <a:spcPts val="965"/>
              </a:spcBef>
            </a:pPr>
            <a:r>
              <a:rPr lang="vi-VN" sz="1500" b="1" spc="-135" dirty="0">
                <a:solidFill>
                  <a:srgbClr val="DCD1B1"/>
                </a:solidFill>
                <a:latin typeface="Verdana"/>
                <a:cs typeface="Verdana"/>
              </a:rPr>
              <a:t>Xác nhận định danh </a:t>
            </a:r>
            <a:endParaRPr sz="1500" dirty="0">
              <a:latin typeface="Verdana"/>
              <a:cs typeface="Verdana"/>
            </a:endParaRPr>
          </a:p>
          <a:p>
            <a:pPr marR="5080" algn="r">
              <a:lnSpc>
                <a:spcPct val="100000"/>
              </a:lnSpc>
              <a:spcBef>
                <a:spcPts val="10"/>
              </a:spcBef>
            </a:pPr>
            <a:r>
              <a:rPr sz="1200" i="1" spc="-50" dirty="0">
                <a:solidFill>
                  <a:srgbClr val="DCD1B1"/>
                </a:solidFill>
                <a:latin typeface="Verdana"/>
                <a:cs typeface="Verdana"/>
              </a:rPr>
              <a:t>(</a:t>
            </a:r>
            <a:r>
              <a:rPr lang="vi-VN" sz="1200" i="1" spc="-50" dirty="0">
                <a:solidFill>
                  <a:srgbClr val="DCD1B1"/>
                </a:solidFill>
                <a:latin typeface="Verdana"/>
                <a:cs typeface="Verdana"/>
              </a:rPr>
              <a:t>được ký xác minh bởi khóa riêng của người dùng</a:t>
            </a:r>
            <a:r>
              <a:rPr sz="1200" i="1" spc="-20" dirty="0">
                <a:solidFill>
                  <a:srgbClr val="DCD1B1"/>
                </a:solidFill>
                <a:latin typeface="Verdana"/>
                <a:cs typeface="Verdana"/>
              </a:rPr>
              <a:t>)</a:t>
            </a:r>
            <a:endParaRPr sz="1200" dirty="0">
              <a:latin typeface="Verdana"/>
              <a:cs typeface="Verdana"/>
            </a:endParaRPr>
          </a:p>
        </p:txBody>
      </p:sp>
      <p:sp>
        <p:nvSpPr>
          <p:cNvPr id="12" name="object 12"/>
          <p:cNvSpPr txBox="1"/>
          <p:nvPr/>
        </p:nvSpPr>
        <p:spPr>
          <a:xfrm>
            <a:off x="6699600" y="2888405"/>
            <a:ext cx="2037080" cy="602409"/>
          </a:xfrm>
          <a:prstGeom prst="rect">
            <a:avLst/>
          </a:prstGeom>
        </p:spPr>
        <p:txBody>
          <a:bodyPr vert="horz" wrap="square" lIns="0" tIns="10795" rIns="0" bIns="0" rtlCol="0">
            <a:spAutoFit/>
          </a:bodyPr>
          <a:lstStyle/>
          <a:p>
            <a:pPr marL="12700" marR="5080">
              <a:lnSpc>
                <a:spcPct val="100699"/>
              </a:lnSpc>
              <a:spcBef>
                <a:spcPts val="85"/>
              </a:spcBef>
            </a:pPr>
            <a:r>
              <a:rPr lang="vi-VN" sz="1500" b="1" spc="-114" dirty="0">
                <a:solidFill>
                  <a:srgbClr val="DCD1B1"/>
                </a:solidFill>
                <a:latin typeface="Verdana"/>
                <a:cs typeface="Verdana"/>
              </a:rPr>
              <a:t>Loại sự kiện</a:t>
            </a:r>
            <a:r>
              <a:rPr sz="1500" b="1" spc="-125" dirty="0">
                <a:solidFill>
                  <a:srgbClr val="DCD1B1"/>
                </a:solidFill>
                <a:latin typeface="Verdana"/>
                <a:cs typeface="Verdana"/>
              </a:rPr>
              <a:t> </a:t>
            </a:r>
            <a:br>
              <a:rPr lang="vi-VN" sz="1500" b="1" spc="-125" dirty="0">
                <a:solidFill>
                  <a:srgbClr val="DCD1B1"/>
                </a:solidFill>
                <a:latin typeface="Verdana"/>
                <a:cs typeface="Verdana"/>
              </a:rPr>
            </a:br>
            <a:r>
              <a:rPr sz="1200" i="1" spc="-85" dirty="0">
                <a:solidFill>
                  <a:srgbClr val="DCD1B1"/>
                </a:solidFill>
                <a:latin typeface="Verdana"/>
                <a:cs typeface="Verdana"/>
              </a:rPr>
              <a:t>(</a:t>
            </a:r>
            <a:r>
              <a:rPr lang="vi-VN" sz="1200" i="1" spc="-85" dirty="0">
                <a:solidFill>
                  <a:srgbClr val="DCD1B1"/>
                </a:solidFill>
                <a:latin typeface="Verdana"/>
                <a:cs typeface="Verdana"/>
              </a:rPr>
              <a:t>ví dụ:</a:t>
            </a:r>
            <a:r>
              <a:rPr sz="1200" i="1" spc="-65" dirty="0">
                <a:solidFill>
                  <a:srgbClr val="DCD1B1"/>
                </a:solidFill>
                <a:latin typeface="Verdana"/>
                <a:cs typeface="Verdana"/>
              </a:rPr>
              <a:t> </a:t>
            </a:r>
            <a:r>
              <a:rPr lang="vi-VN" sz="1200" i="1" spc="-65" dirty="0">
                <a:solidFill>
                  <a:srgbClr val="DCD1B1"/>
                </a:solidFill>
                <a:latin typeface="Verdana"/>
                <a:cs typeface="Verdana"/>
              </a:rPr>
              <a:t>ghi chú</a:t>
            </a:r>
            <a:r>
              <a:rPr sz="1200" i="1" spc="-60" dirty="0">
                <a:solidFill>
                  <a:srgbClr val="DCD1B1"/>
                </a:solidFill>
                <a:latin typeface="Verdana"/>
                <a:cs typeface="Verdana"/>
              </a:rPr>
              <a:t>,</a:t>
            </a:r>
            <a:r>
              <a:rPr sz="1200" i="1" spc="-70" dirty="0">
                <a:solidFill>
                  <a:srgbClr val="DCD1B1"/>
                </a:solidFill>
                <a:latin typeface="Verdana"/>
                <a:cs typeface="Verdana"/>
              </a:rPr>
              <a:t> </a:t>
            </a:r>
            <a:r>
              <a:rPr lang="vi-VN" sz="1200" i="1" spc="-70" dirty="0">
                <a:solidFill>
                  <a:srgbClr val="DCD1B1"/>
                </a:solidFill>
                <a:latin typeface="Verdana"/>
                <a:cs typeface="Verdana"/>
              </a:rPr>
              <a:t>tin nhắn,</a:t>
            </a:r>
            <a:r>
              <a:rPr sz="1200" i="1" spc="-70" dirty="0">
                <a:solidFill>
                  <a:srgbClr val="DCD1B1"/>
                </a:solidFill>
                <a:latin typeface="Verdana"/>
                <a:cs typeface="Verdana"/>
              </a:rPr>
              <a:t> </a:t>
            </a:r>
            <a:r>
              <a:rPr lang="vi-VN" sz="1200" i="1" spc="-10" dirty="0">
                <a:solidFill>
                  <a:srgbClr val="DCD1B1"/>
                </a:solidFill>
                <a:latin typeface="Verdana"/>
                <a:cs typeface="Verdana"/>
              </a:rPr>
              <a:t>v.v</a:t>
            </a:r>
            <a:r>
              <a:rPr sz="1200" i="1" spc="-10" dirty="0">
                <a:solidFill>
                  <a:srgbClr val="DCD1B1"/>
                </a:solidFill>
                <a:latin typeface="Verdana"/>
                <a:cs typeface="Verdana"/>
              </a:rPr>
              <a:t>.)</a:t>
            </a:r>
            <a:endParaRPr sz="1200" dirty="0">
              <a:latin typeface="Verdana"/>
              <a:cs typeface="Verdana"/>
            </a:endParaRPr>
          </a:p>
        </p:txBody>
      </p:sp>
      <p:sp>
        <p:nvSpPr>
          <p:cNvPr id="13" name="object 13"/>
          <p:cNvSpPr/>
          <p:nvPr/>
        </p:nvSpPr>
        <p:spPr>
          <a:xfrm>
            <a:off x="2669825" y="2263075"/>
            <a:ext cx="3957320" cy="1842135"/>
          </a:xfrm>
          <a:custGeom>
            <a:avLst/>
            <a:gdLst/>
            <a:ahLst/>
            <a:cxnLst/>
            <a:rect l="l" t="t" r="r" b="b"/>
            <a:pathLst>
              <a:path w="3957320" h="1842135">
                <a:moveTo>
                  <a:pt x="3956749" y="259549"/>
                </a:moveTo>
                <a:lnTo>
                  <a:pt x="3370249" y="273649"/>
                </a:lnTo>
              </a:path>
              <a:path w="3957320" h="1842135">
                <a:moveTo>
                  <a:pt x="523699" y="0"/>
                </a:moveTo>
                <a:lnTo>
                  <a:pt x="33499" y="14699"/>
                </a:lnTo>
              </a:path>
              <a:path w="3957320" h="1842135">
                <a:moveTo>
                  <a:pt x="433399" y="568474"/>
                </a:moveTo>
                <a:lnTo>
                  <a:pt x="33499" y="580774"/>
                </a:lnTo>
              </a:path>
              <a:path w="3957320" h="1842135">
                <a:moveTo>
                  <a:pt x="488699" y="1115649"/>
                </a:moveTo>
                <a:lnTo>
                  <a:pt x="0" y="1216149"/>
                </a:lnTo>
              </a:path>
              <a:path w="3957320" h="1842135">
                <a:moveTo>
                  <a:pt x="502799" y="1705199"/>
                </a:moveTo>
                <a:lnTo>
                  <a:pt x="0" y="1841999"/>
                </a:lnTo>
              </a:path>
              <a:path w="3957320" h="1842135">
                <a:moveTo>
                  <a:pt x="3956749" y="860074"/>
                </a:moveTo>
                <a:lnTo>
                  <a:pt x="1814749" y="863074"/>
                </a:lnTo>
              </a:path>
              <a:path w="3957320" h="1842135">
                <a:moveTo>
                  <a:pt x="3956749" y="1459249"/>
                </a:moveTo>
                <a:lnTo>
                  <a:pt x="3611149" y="1431649"/>
                </a:lnTo>
              </a:path>
            </a:pathLst>
          </a:custGeom>
          <a:ln w="9524">
            <a:solidFill>
              <a:srgbClr val="DCD1B1"/>
            </a:solidFill>
          </a:ln>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4628775" y="631155"/>
            <a:ext cx="4515224" cy="4512344"/>
          </a:xfrm>
          <a:prstGeom prst="rect">
            <a:avLst/>
          </a:prstGeom>
        </p:spPr>
      </p:pic>
      <p:sp>
        <p:nvSpPr>
          <p:cNvPr id="3" name="object 3"/>
          <p:cNvSpPr txBox="1"/>
          <p:nvPr/>
        </p:nvSpPr>
        <p:spPr>
          <a:xfrm>
            <a:off x="925501" y="1508095"/>
            <a:ext cx="3898265" cy="3411190"/>
          </a:xfrm>
          <a:prstGeom prst="rect">
            <a:avLst/>
          </a:prstGeom>
        </p:spPr>
        <p:txBody>
          <a:bodyPr vert="horz" wrap="square" lIns="0" tIns="12700" rIns="0" bIns="0" rtlCol="0">
            <a:spAutoFit/>
          </a:bodyPr>
          <a:lstStyle/>
          <a:p>
            <a:pPr marL="12700" marR="55244" algn="just">
              <a:lnSpc>
                <a:spcPct val="100000"/>
              </a:lnSpc>
              <a:spcBef>
                <a:spcPts val="100"/>
              </a:spcBef>
            </a:pPr>
            <a:r>
              <a:rPr lang="vi-VN" sz="2000" spc="-150" dirty="0">
                <a:solidFill>
                  <a:srgbClr val="FFFFFF"/>
                </a:solidFill>
                <a:latin typeface="Tahoma"/>
                <a:cs typeface="Tahoma"/>
              </a:rPr>
              <a:t>Nội dung đăng không được gửi trực tiếp đến tất cả người dùng hoặc đến một người nhận cụ thể (P2P).</a:t>
            </a:r>
            <a:br>
              <a:rPr lang="vi-VN" sz="2000" spc="-150" dirty="0">
                <a:solidFill>
                  <a:srgbClr val="FFFFFF"/>
                </a:solidFill>
                <a:latin typeface="Tahoma"/>
                <a:cs typeface="Tahoma"/>
              </a:rPr>
            </a:br>
            <a:endParaRPr lang="vi-VN" sz="2000" spc="-150" dirty="0">
              <a:solidFill>
                <a:srgbClr val="FFFFFF"/>
              </a:solidFill>
              <a:latin typeface="Tahoma"/>
              <a:cs typeface="Tahoma"/>
            </a:endParaRPr>
          </a:p>
          <a:p>
            <a:pPr marL="12700" marR="55244" algn="just">
              <a:lnSpc>
                <a:spcPct val="100000"/>
              </a:lnSpc>
              <a:spcBef>
                <a:spcPts val="100"/>
              </a:spcBef>
            </a:pPr>
            <a:r>
              <a:rPr lang="vi-VN" sz="2000" spc="-150" dirty="0">
                <a:solidFill>
                  <a:srgbClr val="FFFFFF"/>
                </a:solidFill>
                <a:latin typeface="Tahoma"/>
                <a:cs typeface="Tahoma"/>
              </a:rPr>
              <a:t>Nội dung được gửi đến một </a:t>
            </a:r>
            <a:r>
              <a:rPr lang="vi-VN" sz="2000" b="1" spc="-150" dirty="0">
                <a:solidFill>
                  <a:srgbClr val="FFFFFF"/>
                </a:solidFill>
                <a:latin typeface="Tahoma"/>
                <a:cs typeface="Tahoma"/>
              </a:rPr>
              <a:t>máy chủ trung gian</a:t>
            </a:r>
            <a:r>
              <a:rPr lang="vi-VN" sz="2000" spc="-150" dirty="0">
                <a:solidFill>
                  <a:srgbClr val="FFFFFF"/>
                </a:solidFill>
                <a:latin typeface="Tahoma"/>
                <a:cs typeface="Tahoma"/>
              </a:rPr>
              <a:t>, người dùng có thể đọc được khi kết nối với máy chủ đó</a:t>
            </a:r>
            <a:r>
              <a:rPr lang="en-US" sz="2000" spc="-150" dirty="0">
                <a:solidFill>
                  <a:srgbClr val="FFFFFF"/>
                </a:solidFill>
                <a:latin typeface="Tahoma"/>
                <a:cs typeface="Tahoma"/>
              </a:rPr>
              <a:t>.</a:t>
            </a:r>
            <a:endParaRPr lang="en-US" sz="2000" spc="-150" dirty="0">
              <a:latin typeface="Tahoma"/>
              <a:cs typeface="Tahoma"/>
            </a:endParaRPr>
          </a:p>
          <a:p>
            <a:pPr marL="12700" marR="24130">
              <a:lnSpc>
                <a:spcPct val="100000"/>
              </a:lnSpc>
              <a:spcBef>
                <a:spcPts val="2400"/>
              </a:spcBef>
            </a:pPr>
            <a:r>
              <a:rPr lang="en-US" sz="2000" spc="-150" dirty="0" err="1">
                <a:solidFill>
                  <a:srgbClr val="FFFFFF"/>
                </a:solidFill>
                <a:latin typeface="Tahoma"/>
                <a:cs typeface="Tahoma"/>
              </a:rPr>
              <a:t>Máy</a:t>
            </a:r>
            <a:r>
              <a:rPr lang="en-US" sz="2000" spc="-150" dirty="0">
                <a:solidFill>
                  <a:srgbClr val="FFFFFF"/>
                </a:solidFill>
                <a:latin typeface="Tahoma"/>
                <a:cs typeface="Tahoma"/>
              </a:rPr>
              <a:t> </a:t>
            </a:r>
            <a:r>
              <a:rPr lang="en-US" sz="2000" spc="-150" dirty="0" err="1">
                <a:solidFill>
                  <a:srgbClr val="FFFFFF"/>
                </a:solidFill>
                <a:latin typeface="Tahoma"/>
                <a:cs typeface="Tahoma"/>
              </a:rPr>
              <a:t>chủ</a:t>
            </a:r>
            <a:r>
              <a:rPr lang="en-US" sz="2000" spc="-150" dirty="0">
                <a:solidFill>
                  <a:srgbClr val="FFFFFF"/>
                </a:solidFill>
                <a:latin typeface="Tahoma"/>
                <a:cs typeface="Tahoma"/>
              </a:rPr>
              <a:t> </a:t>
            </a:r>
            <a:r>
              <a:rPr lang="en-US" sz="2000" spc="-150" dirty="0" err="1">
                <a:solidFill>
                  <a:srgbClr val="FFFFFF"/>
                </a:solidFill>
                <a:latin typeface="Tahoma"/>
                <a:cs typeface="Tahoma"/>
              </a:rPr>
              <a:t>trung</a:t>
            </a:r>
            <a:r>
              <a:rPr lang="en-US" sz="2000" spc="-150" dirty="0">
                <a:solidFill>
                  <a:srgbClr val="FFFFFF"/>
                </a:solidFill>
                <a:latin typeface="Tahoma"/>
                <a:cs typeface="Tahoma"/>
              </a:rPr>
              <a:t> </a:t>
            </a:r>
            <a:r>
              <a:rPr lang="en-US" sz="2000" spc="-150" dirty="0" err="1">
                <a:solidFill>
                  <a:srgbClr val="FFFFFF"/>
                </a:solidFill>
                <a:latin typeface="Tahoma"/>
                <a:cs typeface="Tahoma"/>
              </a:rPr>
              <a:t>gian</a:t>
            </a:r>
            <a:r>
              <a:rPr lang="en-US" sz="2000" spc="-150" dirty="0">
                <a:solidFill>
                  <a:srgbClr val="FFFFFF"/>
                </a:solidFill>
                <a:latin typeface="Tahoma"/>
                <a:cs typeface="Tahoma"/>
              </a:rPr>
              <a:t> </a:t>
            </a:r>
            <a:r>
              <a:rPr lang="en-US" sz="2000" spc="-150" dirty="0" err="1">
                <a:solidFill>
                  <a:srgbClr val="FFFFFF"/>
                </a:solidFill>
                <a:latin typeface="Tahoma"/>
                <a:cs typeface="Tahoma"/>
              </a:rPr>
              <a:t>có</a:t>
            </a:r>
            <a:r>
              <a:rPr lang="en-US" sz="2000" spc="-150" dirty="0">
                <a:solidFill>
                  <a:srgbClr val="FFFFFF"/>
                </a:solidFill>
                <a:latin typeface="Tahoma"/>
                <a:cs typeface="Tahoma"/>
              </a:rPr>
              <a:t> </a:t>
            </a:r>
            <a:r>
              <a:rPr lang="en-US" sz="2000" spc="-150" dirty="0" err="1">
                <a:solidFill>
                  <a:srgbClr val="FFFFFF"/>
                </a:solidFill>
                <a:latin typeface="Tahoma"/>
                <a:cs typeface="Tahoma"/>
              </a:rPr>
              <a:t>thể</a:t>
            </a:r>
            <a:r>
              <a:rPr lang="en-US" sz="2000" spc="-150" dirty="0">
                <a:solidFill>
                  <a:srgbClr val="FFFFFF"/>
                </a:solidFill>
                <a:latin typeface="Tahoma"/>
                <a:cs typeface="Tahoma"/>
              </a:rPr>
              <a:t> </a:t>
            </a:r>
            <a:r>
              <a:rPr lang="en-US" sz="2000" spc="-150" dirty="0" err="1">
                <a:solidFill>
                  <a:srgbClr val="FFFFFF"/>
                </a:solidFill>
                <a:latin typeface="Tahoma"/>
                <a:cs typeface="Tahoma"/>
              </a:rPr>
              <a:t>là</a:t>
            </a:r>
            <a:r>
              <a:rPr lang="en-US" sz="2000" spc="-150" dirty="0">
                <a:solidFill>
                  <a:srgbClr val="FFFFFF"/>
                </a:solidFill>
                <a:latin typeface="Tahoma"/>
                <a:cs typeface="Tahoma"/>
              </a:rPr>
              <a:t> </a:t>
            </a:r>
            <a:r>
              <a:rPr lang="en-US" sz="2000" spc="-150" dirty="0" err="1">
                <a:solidFill>
                  <a:srgbClr val="FFFFFF"/>
                </a:solidFill>
                <a:latin typeface="Tahoma"/>
                <a:cs typeface="Tahoma"/>
              </a:rPr>
              <a:t>công</a:t>
            </a:r>
            <a:r>
              <a:rPr lang="vi-VN" sz="2000" spc="-150" dirty="0">
                <a:solidFill>
                  <a:srgbClr val="FFFFFF"/>
                </a:solidFill>
                <a:latin typeface="Tahoma"/>
                <a:cs typeface="Tahoma"/>
              </a:rPr>
              <a:t> cộng</a:t>
            </a:r>
            <a:r>
              <a:rPr lang="en-US" sz="2000" spc="-150" dirty="0">
                <a:solidFill>
                  <a:srgbClr val="FFFFFF"/>
                </a:solidFill>
                <a:latin typeface="Tahoma"/>
                <a:cs typeface="Tahoma"/>
              </a:rPr>
              <a:t> /</a:t>
            </a:r>
            <a:r>
              <a:rPr lang="vi-VN" sz="2000" spc="-150" dirty="0">
                <a:solidFill>
                  <a:srgbClr val="FFFFFF"/>
                </a:solidFill>
                <a:latin typeface="Tahoma"/>
                <a:cs typeface="Tahoma"/>
              </a:rPr>
              <a:t>tư nhân</a:t>
            </a:r>
            <a:r>
              <a:rPr lang="en-US" sz="2000" spc="-150" dirty="0">
                <a:solidFill>
                  <a:srgbClr val="FFFFFF"/>
                </a:solidFill>
                <a:latin typeface="Tahoma"/>
                <a:cs typeface="Tahoma"/>
              </a:rPr>
              <a:t>, </a:t>
            </a:r>
            <a:r>
              <a:rPr lang="en-US" sz="2000" spc="-150" dirty="0" err="1">
                <a:solidFill>
                  <a:srgbClr val="FFFFFF"/>
                </a:solidFill>
                <a:latin typeface="Tahoma"/>
                <a:cs typeface="Tahoma"/>
              </a:rPr>
              <a:t>miễn</a:t>
            </a:r>
            <a:r>
              <a:rPr lang="en-US" sz="2000" spc="-150" dirty="0">
                <a:solidFill>
                  <a:srgbClr val="FFFFFF"/>
                </a:solidFill>
                <a:latin typeface="Tahoma"/>
                <a:cs typeface="Tahoma"/>
              </a:rPr>
              <a:t> </a:t>
            </a:r>
            <a:r>
              <a:rPr lang="en-US" sz="2000" spc="-150" dirty="0" err="1">
                <a:solidFill>
                  <a:srgbClr val="FFFFFF"/>
                </a:solidFill>
                <a:latin typeface="Tahoma"/>
                <a:cs typeface="Tahoma"/>
              </a:rPr>
              <a:t>phí</a:t>
            </a:r>
            <a:r>
              <a:rPr lang="en-US" sz="2000" spc="-150" dirty="0">
                <a:solidFill>
                  <a:srgbClr val="FFFFFF"/>
                </a:solidFill>
                <a:latin typeface="Tahoma"/>
                <a:cs typeface="Tahoma"/>
              </a:rPr>
              <a:t>/</a:t>
            </a:r>
            <a:r>
              <a:rPr lang="en-US" sz="2000" spc="-150" dirty="0" err="1">
                <a:solidFill>
                  <a:srgbClr val="FFFFFF"/>
                </a:solidFill>
                <a:latin typeface="Tahoma"/>
                <a:cs typeface="Tahoma"/>
              </a:rPr>
              <a:t>thu</a:t>
            </a:r>
            <a:r>
              <a:rPr lang="en-US" sz="2000" spc="-150" dirty="0">
                <a:solidFill>
                  <a:srgbClr val="FFFFFF"/>
                </a:solidFill>
                <a:latin typeface="Tahoma"/>
                <a:cs typeface="Tahoma"/>
              </a:rPr>
              <a:t> </a:t>
            </a:r>
            <a:r>
              <a:rPr lang="en-US" sz="2000" spc="-150" dirty="0" err="1">
                <a:solidFill>
                  <a:srgbClr val="FFFFFF"/>
                </a:solidFill>
                <a:latin typeface="Tahoma"/>
                <a:cs typeface="Tahoma"/>
              </a:rPr>
              <a:t>phí</a:t>
            </a:r>
            <a:r>
              <a:rPr lang="en-US" sz="2000" spc="-150" dirty="0">
                <a:solidFill>
                  <a:srgbClr val="FFFFFF"/>
                </a:solidFill>
                <a:latin typeface="Tahoma"/>
                <a:cs typeface="Tahoma"/>
              </a:rPr>
              <a:t>, </a:t>
            </a:r>
            <a:r>
              <a:rPr lang="en-US" sz="2000" spc="-150" dirty="0" err="1">
                <a:solidFill>
                  <a:srgbClr val="FFFFFF"/>
                </a:solidFill>
                <a:latin typeface="Tahoma"/>
                <a:cs typeface="Tahoma"/>
              </a:rPr>
              <a:t>hoặc</a:t>
            </a:r>
            <a:r>
              <a:rPr lang="en-US" sz="2000" spc="-150" dirty="0">
                <a:solidFill>
                  <a:srgbClr val="FFFFFF"/>
                </a:solidFill>
                <a:latin typeface="Tahoma"/>
                <a:cs typeface="Tahoma"/>
              </a:rPr>
              <a:t> </a:t>
            </a:r>
            <a:r>
              <a:rPr lang="en-US" sz="2000" spc="-150" dirty="0" err="1">
                <a:solidFill>
                  <a:srgbClr val="FFFFFF"/>
                </a:solidFill>
                <a:latin typeface="Tahoma"/>
                <a:cs typeface="Tahoma"/>
              </a:rPr>
              <a:t>cụ</a:t>
            </a:r>
            <a:r>
              <a:rPr lang="en-US" sz="2000" spc="-150" dirty="0">
                <a:solidFill>
                  <a:srgbClr val="FFFFFF"/>
                </a:solidFill>
                <a:latin typeface="Tahoma"/>
                <a:cs typeface="Tahoma"/>
              </a:rPr>
              <a:t> </a:t>
            </a:r>
            <a:r>
              <a:rPr lang="en-US" sz="2000" spc="-150" dirty="0" err="1">
                <a:solidFill>
                  <a:srgbClr val="FFFFFF"/>
                </a:solidFill>
                <a:latin typeface="Tahoma"/>
                <a:cs typeface="Tahoma"/>
              </a:rPr>
              <a:t>thể</a:t>
            </a:r>
            <a:r>
              <a:rPr lang="en-US" sz="2000" spc="-150" dirty="0">
                <a:solidFill>
                  <a:srgbClr val="FFFFFF"/>
                </a:solidFill>
                <a:latin typeface="Tahoma"/>
                <a:cs typeface="Tahoma"/>
              </a:rPr>
              <a:t> </a:t>
            </a:r>
            <a:r>
              <a:rPr lang="en-US" sz="2000" spc="-150" dirty="0" err="1">
                <a:solidFill>
                  <a:srgbClr val="FFFFFF"/>
                </a:solidFill>
                <a:latin typeface="Tahoma"/>
                <a:cs typeface="Tahoma"/>
              </a:rPr>
              <a:t>cho</a:t>
            </a:r>
            <a:r>
              <a:rPr lang="en-US" sz="2000" spc="-150" dirty="0">
                <a:solidFill>
                  <a:srgbClr val="FFFFFF"/>
                </a:solidFill>
                <a:latin typeface="Tahoma"/>
                <a:cs typeface="Tahoma"/>
              </a:rPr>
              <a:t> </a:t>
            </a:r>
            <a:r>
              <a:rPr lang="en-US" sz="2000" spc="-150" dirty="0" err="1">
                <a:solidFill>
                  <a:srgbClr val="FFFFFF"/>
                </a:solidFill>
                <a:latin typeface="Tahoma"/>
                <a:cs typeface="Tahoma"/>
              </a:rPr>
              <a:t>ứng</a:t>
            </a:r>
            <a:r>
              <a:rPr lang="en-US" sz="2000" spc="-150" dirty="0">
                <a:solidFill>
                  <a:srgbClr val="FFFFFF"/>
                </a:solidFill>
                <a:latin typeface="Tahoma"/>
                <a:cs typeface="Tahoma"/>
              </a:rPr>
              <a:t> </a:t>
            </a:r>
            <a:r>
              <a:rPr lang="en-US" sz="2000" spc="-150" dirty="0" err="1">
                <a:solidFill>
                  <a:srgbClr val="FFFFFF"/>
                </a:solidFill>
                <a:latin typeface="Tahoma"/>
                <a:cs typeface="Tahoma"/>
              </a:rPr>
              <a:t>dụng</a:t>
            </a:r>
            <a:r>
              <a:rPr lang="en-US" sz="2000" spc="-150" dirty="0">
                <a:solidFill>
                  <a:srgbClr val="FFFFFF"/>
                </a:solidFill>
                <a:latin typeface="Tahoma"/>
                <a:cs typeface="Tahoma"/>
              </a:rPr>
              <a:t>.</a:t>
            </a:r>
            <a:endParaRPr lang="en-US" sz="2000" spc="-150" dirty="0">
              <a:latin typeface="Tahoma"/>
              <a:cs typeface="Tahoma"/>
            </a:endParaRPr>
          </a:p>
        </p:txBody>
      </p:sp>
      <p:sp>
        <p:nvSpPr>
          <p:cNvPr id="2" name="object 2"/>
          <p:cNvSpPr txBox="1">
            <a:spLocks noGrp="1"/>
          </p:cNvSpPr>
          <p:nvPr>
            <p:ph type="title"/>
          </p:nvPr>
        </p:nvSpPr>
        <p:spPr>
          <a:xfrm>
            <a:off x="1350068" y="438150"/>
            <a:ext cx="6557414" cy="2013372"/>
          </a:xfrm>
          <a:prstGeom prst="rect">
            <a:avLst/>
          </a:prstGeom>
        </p:spPr>
        <p:txBody>
          <a:bodyPr vert="horz" wrap="square" lIns="0" tIns="12700" rIns="0" bIns="0" rtlCol="0">
            <a:spAutoFit/>
          </a:bodyPr>
          <a:lstStyle/>
          <a:p>
            <a:pPr marL="12700" algn="r">
              <a:lnSpc>
                <a:spcPct val="100000"/>
              </a:lnSpc>
              <a:spcBef>
                <a:spcPts val="100"/>
              </a:spcBef>
            </a:pPr>
            <a:r>
              <a:rPr lang="vi-VN" sz="6500" i="1" spc="-150" dirty="0">
                <a:solidFill>
                  <a:srgbClr val="DCD1B1"/>
                </a:solidFill>
                <a:latin typeface="Calibri"/>
                <a:cs typeface="Calibri"/>
              </a:rPr>
              <a:t>Máy chủ trung gian</a:t>
            </a:r>
            <a:br>
              <a:rPr lang="vi-VN" sz="6500" i="1" spc="-150" dirty="0">
                <a:solidFill>
                  <a:srgbClr val="DCD1B1"/>
                </a:solidFill>
                <a:latin typeface="Calibri"/>
                <a:cs typeface="Calibri"/>
              </a:rPr>
            </a:br>
            <a:r>
              <a:rPr lang="vi-VN" sz="6500" i="1" spc="-150" dirty="0">
                <a:solidFill>
                  <a:srgbClr val="DCD1B1"/>
                </a:solidFill>
                <a:latin typeface="Calibri"/>
                <a:cs typeface="Calibri"/>
              </a:rPr>
              <a:t>(Relays)</a:t>
            </a:r>
            <a:endParaRPr sz="6500" spc="-150" dirty="0">
              <a:latin typeface="Calibri"/>
              <a:cs typeface="Calibri"/>
            </a:endParaRPr>
          </a:p>
        </p:txBody>
      </p:sp>
      <p:sp>
        <p:nvSpPr>
          <p:cNvPr id="4" name="object 4"/>
          <p:cNvSpPr txBox="1"/>
          <p:nvPr/>
        </p:nvSpPr>
        <p:spPr>
          <a:xfrm>
            <a:off x="8010125" y="91925"/>
            <a:ext cx="936625" cy="238760"/>
          </a:xfrm>
          <a:prstGeom prst="rect">
            <a:avLst/>
          </a:prstGeom>
        </p:spPr>
        <p:txBody>
          <a:bodyPr vert="horz" wrap="square" lIns="0" tIns="12700" rIns="0" bIns="0" rtlCol="0">
            <a:spAutoFit/>
          </a:bodyPr>
          <a:lstStyle/>
          <a:p>
            <a:pPr marL="12700">
              <a:lnSpc>
                <a:spcPct val="100000"/>
              </a:lnSpc>
              <a:spcBef>
                <a:spcPts val="100"/>
              </a:spcBef>
            </a:pPr>
            <a:r>
              <a:rPr sz="1400" i="1" spc="-10" dirty="0">
                <a:solidFill>
                  <a:srgbClr val="999999"/>
                </a:solidFill>
                <a:latin typeface="Calibri"/>
                <a:cs typeface="Calibri"/>
              </a:rPr>
              <a:t>@anilsaidso</a:t>
            </a:r>
            <a:endParaRPr sz="1400">
              <a:latin typeface="Calibri"/>
              <a:cs typeface="Calibri"/>
            </a:endParaRPr>
          </a:p>
        </p:txBody>
      </p:sp>
      <p:pic>
        <p:nvPicPr>
          <p:cNvPr id="5" name="object 5"/>
          <p:cNvPicPr/>
          <p:nvPr/>
        </p:nvPicPr>
        <p:blipFill>
          <a:blip r:embed="rId3" cstate="print"/>
          <a:stretch>
            <a:fillRect/>
          </a:stretch>
        </p:blipFill>
        <p:spPr>
          <a:xfrm>
            <a:off x="891150" y="572650"/>
            <a:ext cx="784624" cy="78462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1348" y="268030"/>
            <a:ext cx="7281652" cy="2013372"/>
          </a:xfrm>
          <a:prstGeom prst="rect">
            <a:avLst/>
          </a:prstGeom>
        </p:spPr>
        <p:txBody>
          <a:bodyPr vert="horz" wrap="square" lIns="0" tIns="12700" rIns="0" bIns="0" rtlCol="0">
            <a:spAutoFit/>
          </a:bodyPr>
          <a:lstStyle/>
          <a:p>
            <a:pPr marL="12700">
              <a:lnSpc>
                <a:spcPct val="100000"/>
              </a:lnSpc>
              <a:spcBef>
                <a:spcPts val="100"/>
              </a:spcBef>
            </a:pPr>
            <a:r>
              <a:rPr lang="vi-VN" sz="6500" i="1" spc="-150" dirty="0">
                <a:solidFill>
                  <a:srgbClr val="DCD1B1"/>
                </a:solidFill>
                <a:latin typeface="Calibri"/>
                <a:cs typeface="Calibri"/>
              </a:rPr>
              <a:t>Ứng dụng người dùng (Clients)</a:t>
            </a:r>
            <a:endParaRPr sz="6500" spc="-150" dirty="0">
              <a:latin typeface="Calibri"/>
              <a:cs typeface="Calibri"/>
            </a:endParaRPr>
          </a:p>
        </p:txBody>
      </p:sp>
      <p:sp>
        <p:nvSpPr>
          <p:cNvPr id="3" name="object 3"/>
          <p:cNvSpPr txBox="1"/>
          <p:nvPr/>
        </p:nvSpPr>
        <p:spPr>
          <a:xfrm>
            <a:off x="781450" y="2119708"/>
            <a:ext cx="2962910" cy="1025281"/>
          </a:xfrm>
          <a:prstGeom prst="rect">
            <a:avLst/>
          </a:prstGeom>
        </p:spPr>
        <p:txBody>
          <a:bodyPr vert="horz" wrap="square" lIns="0" tIns="24765" rIns="0" bIns="0" rtlCol="0">
            <a:spAutoFit/>
          </a:bodyPr>
          <a:lstStyle/>
          <a:p>
            <a:pPr marL="12700" marR="5080" algn="just">
              <a:lnSpc>
                <a:spcPts val="2630"/>
              </a:lnSpc>
              <a:spcBef>
                <a:spcPts val="195"/>
              </a:spcBef>
            </a:pPr>
            <a:r>
              <a:rPr lang="vi-VN" sz="2200" spc="-150" dirty="0">
                <a:solidFill>
                  <a:srgbClr val="FFFFFF"/>
                </a:solidFill>
                <a:latin typeface="Tahoma"/>
                <a:cs typeface="Tahoma"/>
              </a:rPr>
              <a:t>Người dùng tương tác với giao thức nostr thông qua ứng dụng mobile/web</a:t>
            </a:r>
            <a:r>
              <a:rPr sz="2200" spc="-10" dirty="0">
                <a:solidFill>
                  <a:srgbClr val="FFFFFF"/>
                </a:solidFill>
                <a:latin typeface="Tahoma"/>
                <a:cs typeface="Tahoma"/>
              </a:rPr>
              <a:t>.</a:t>
            </a:r>
            <a:endParaRPr sz="2200" dirty="0">
              <a:latin typeface="Tahoma"/>
              <a:cs typeface="Tahoma"/>
            </a:endParaRPr>
          </a:p>
        </p:txBody>
      </p:sp>
      <p:sp>
        <p:nvSpPr>
          <p:cNvPr id="4" name="object 4"/>
          <p:cNvSpPr txBox="1"/>
          <p:nvPr/>
        </p:nvSpPr>
        <p:spPr>
          <a:xfrm>
            <a:off x="781450" y="3206774"/>
            <a:ext cx="2905125" cy="1358705"/>
          </a:xfrm>
          <a:prstGeom prst="rect">
            <a:avLst/>
          </a:prstGeom>
        </p:spPr>
        <p:txBody>
          <a:bodyPr vert="horz" wrap="square" lIns="0" tIns="24765" rIns="0" bIns="0" rtlCol="0">
            <a:spAutoFit/>
          </a:bodyPr>
          <a:lstStyle/>
          <a:p>
            <a:pPr marL="12700" marR="5080" algn="just">
              <a:lnSpc>
                <a:spcPts val="2630"/>
              </a:lnSpc>
              <a:spcBef>
                <a:spcPts val="195"/>
              </a:spcBef>
            </a:pPr>
            <a:r>
              <a:rPr lang="vi-VN" sz="2200" spc="-150" dirty="0">
                <a:solidFill>
                  <a:srgbClr val="FFFFFF"/>
                </a:solidFill>
                <a:latin typeface="Tahoma"/>
                <a:cs typeface="Tahoma"/>
              </a:rPr>
              <a:t>C</a:t>
            </a:r>
            <a:r>
              <a:rPr lang="en-AU" sz="2200" spc="-150" dirty="0">
                <a:solidFill>
                  <a:srgbClr val="FFFFFF"/>
                </a:solidFill>
                <a:latin typeface="Tahoma"/>
                <a:cs typeface="Tahoma"/>
              </a:rPr>
              <a:t>ó </a:t>
            </a:r>
            <a:r>
              <a:rPr lang="en-AU" sz="2200" spc="-150" dirty="0" err="1">
                <a:solidFill>
                  <a:srgbClr val="FFFFFF"/>
                </a:solidFill>
                <a:latin typeface="Tahoma"/>
                <a:cs typeface="Tahoma"/>
              </a:rPr>
              <a:t>thể</a:t>
            </a:r>
            <a:r>
              <a:rPr lang="en-AU" sz="2200" spc="-150" dirty="0">
                <a:solidFill>
                  <a:srgbClr val="FFFFFF"/>
                </a:solidFill>
                <a:latin typeface="Tahoma"/>
                <a:cs typeface="Tahoma"/>
              </a:rPr>
              <a:t> </a:t>
            </a:r>
            <a:r>
              <a:rPr lang="en-AU" sz="2200" spc="-150" dirty="0" err="1">
                <a:solidFill>
                  <a:srgbClr val="FFFFFF"/>
                </a:solidFill>
                <a:latin typeface="Tahoma"/>
                <a:cs typeface="Tahoma"/>
              </a:rPr>
              <a:t>sử</a:t>
            </a:r>
            <a:r>
              <a:rPr lang="en-AU" sz="2200" spc="-150" dirty="0">
                <a:solidFill>
                  <a:srgbClr val="FFFFFF"/>
                </a:solidFill>
                <a:latin typeface="Tahoma"/>
                <a:cs typeface="Tahoma"/>
              </a:rPr>
              <a:t> </a:t>
            </a:r>
            <a:r>
              <a:rPr lang="en-AU" sz="2200" spc="-150" dirty="0" err="1">
                <a:solidFill>
                  <a:srgbClr val="FFFFFF"/>
                </a:solidFill>
                <a:latin typeface="Tahoma"/>
                <a:cs typeface="Tahoma"/>
              </a:rPr>
              <a:t>dụng</a:t>
            </a:r>
            <a:r>
              <a:rPr lang="en-AU" sz="2200" spc="-150" dirty="0">
                <a:solidFill>
                  <a:srgbClr val="FFFFFF"/>
                </a:solidFill>
                <a:latin typeface="Tahoma"/>
                <a:cs typeface="Tahoma"/>
              </a:rPr>
              <a:t> </a:t>
            </a:r>
            <a:r>
              <a:rPr lang="en-AU" sz="2200" spc="-150" dirty="0" err="1">
                <a:solidFill>
                  <a:srgbClr val="FFFFFF"/>
                </a:solidFill>
                <a:latin typeface="Tahoma"/>
                <a:cs typeface="Tahoma"/>
              </a:rPr>
              <a:t>bất</a:t>
            </a:r>
            <a:r>
              <a:rPr lang="en-AU" sz="2200" spc="-150" dirty="0">
                <a:solidFill>
                  <a:srgbClr val="FFFFFF"/>
                </a:solidFill>
                <a:latin typeface="Tahoma"/>
                <a:cs typeface="Tahoma"/>
              </a:rPr>
              <a:t> </a:t>
            </a:r>
            <a:r>
              <a:rPr lang="en-AU" sz="2200" spc="-150" dirty="0" err="1">
                <a:solidFill>
                  <a:srgbClr val="FFFFFF"/>
                </a:solidFill>
                <a:latin typeface="Tahoma"/>
                <a:cs typeface="Tahoma"/>
              </a:rPr>
              <a:t>kỳ</a:t>
            </a:r>
            <a:r>
              <a:rPr lang="en-AU" sz="2200" spc="-150" dirty="0">
                <a:solidFill>
                  <a:srgbClr val="FFFFFF"/>
                </a:solidFill>
                <a:latin typeface="Tahoma"/>
                <a:cs typeface="Tahoma"/>
              </a:rPr>
              <a:t> </a:t>
            </a:r>
            <a:r>
              <a:rPr lang="en-AU" sz="2200" spc="-150" dirty="0" err="1">
                <a:solidFill>
                  <a:srgbClr val="FFFFFF"/>
                </a:solidFill>
                <a:latin typeface="Tahoma"/>
                <a:cs typeface="Tahoma"/>
              </a:rPr>
              <a:t>ứng</a:t>
            </a:r>
            <a:r>
              <a:rPr lang="en-AU" sz="2200" spc="-150" dirty="0">
                <a:solidFill>
                  <a:srgbClr val="FFFFFF"/>
                </a:solidFill>
                <a:latin typeface="Tahoma"/>
                <a:cs typeface="Tahoma"/>
              </a:rPr>
              <a:t> </a:t>
            </a:r>
            <a:r>
              <a:rPr lang="en-AU" sz="2200" spc="-150" dirty="0" err="1">
                <a:solidFill>
                  <a:srgbClr val="FFFFFF"/>
                </a:solidFill>
                <a:latin typeface="Tahoma"/>
                <a:cs typeface="Tahoma"/>
              </a:rPr>
              <a:t>dụng</a:t>
            </a:r>
            <a:r>
              <a:rPr lang="en-AU" sz="2200" spc="-150" dirty="0">
                <a:solidFill>
                  <a:srgbClr val="FFFFFF"/>
                </a:solidFill>
                <a:latin typeface="Tahoma"/>
                <a:cs typeface="Tahoma"/>
              </a:rPr>
              <a:t> </a:t>
            </a:r>
            <a:r>
              <a:rPr lang="en-AU" sz="2200" spc="-150" dirty="0" err="1">
                <a:solidFill>
                  <a:srgbClr val="FFFFFF"/>
                </a:solidFill>
                <a:latin typeface="Tahoma"/>
                <a:cs typeface="Tahoma"/>
              </a:rPr>
              <a:t>nào</a:t>
            </a:r>
            <a:r>
              <a:rPr lang="en-AU" sz="2200" spc="-150" dirty="0">
                <a:solidFill>
                  <a:srgbClr val="FFFFFF"/>
                </a:solidFill>
                <a:latin typeface="Tahoma"/>
                <a:cs typeface="Tahoma"/>
              </a:rPr>
              <a:t> </a:t>
            </a:r>
            <a:r>
              <a:rPr lang="en-AU" sz="2200" spc="-150" dirty="0" err="1">
                <a:solidFill>
                  <a:srgbClr val="FFFFFF"/>
                </a:solidFill>
                <a:latin typeface="Tahoma"/>
                <a:cs typeface="Tahoma"/>
              </a:rPr>
              <a:t>hoặc</a:t>
            </a:r>
            <a:r>
              <a:rPr lang="en-AU" sz="2200" spc="-150" dirty="0">
                <a:solidFill>
                  <a:srgbClr val="FFFFFF"/>
                </a:solidFill>
                <a:latin typeface="Tahoma"/>
                <a:cs typeface="Tahoma"/>
              </a:rPr>
              <a:t> </a:t>
            </a:r>
            <a:r>
              <a:rPr lang="en-AU" sz="2200" spc="-150" dirty="0" err="1">
                <a:solidFill>
                  <a:srgbClr val="FFFFFF"/>
                </a:solidFill>
                <a:latin typeface="Tahoma"/>
                <a:cs typeface="Tahoma"/>
              </a:rPr>
              <a:t>thậm</a:t>
            </a:r>
            <a:r>
              <a:rPr lang="en-AU" sz="2200" spc="-150" dirty="0">
                <a:solidFill>
                  <a:srgbClr val="FFFFFF"/>
                </a:solidFill>
                <a:latin typeface="Tahoma"/>
                <a:cs typeface="Tahoma"/>
              </a:rPr>
              <a:t> </a:t>
            </a:r>
            <a:r>
              <a:rPr lang="en-AU" sz="2200" spc="-150" dirty="0" err="1">
                <a:solidFill>
                  <a:srgbClr val="FFFFFF"/>
                </a:solidFill>
                <a:latin typeface="Tahoma"/>
                <a:cs typeface="Tahoma"/>
              </a:rPr>
              <a:t>chí</a:t>
            </a:r>
            <a:r>
              <a:rPr lang="en-AU" sz="2200" spc="-150" dirty="0">
                <a:solidFill>
                  <a:srgbClr val="FFFFFF"/>
                </a:solidFill>
                <a:latin typeface="Tahoma"/>
                <a:cs typeface="Tahoma"/>
              </a:rPr>
              <a:t> </a:t>
            </a:r>
            <a:r>
              <a:rPr lang="vi-VN" sz="2200" spc="-150" dirty="0">
                <a:solidFill>
                  <a:srgbClr val="FFFFFF"/>
                </a:solidFill>
                <a:latin typeface="Tahoma"/>
                <a:cs typeface="Tahoma"/>
              </a:rPr>
              <a:t>tự tạo ứng dụng</a:t>
            </a:r>
            <a:r>
              <a:rPr lang="en-AU" sz="2200" spc="-150" dirty="0">
                <a:solidFill>
                  <a:srgbClr val="FFFFFF"/>
                </a:solidFill>
                <a:latin typeface="Tahoma"/>
                <a:cs typeface="Tahoma"/>
              </a:rPr>
              <a:t> </a:t>
            </a:r>
            <a:r>
              <a:rPr lang="en-AU" sz="2200" spc="-150" dirty="0" err="1">
                <a:solidFill>
                  <a:srgbClr val="FFFFFF"/>
                </a:solidFill>
                <a:latin typeface="Tahoma"/>
                <a:cs typeface="Tahoma"/>
              </a:rPr>
              <a:t>riêng</a:t>
            </a:r>
            <a:r>
              <a:rPr lang="en-AU" sz="2200" spc="-150" dirty="0">
                <a:solidFill>
                  <a:srgbClr val="FFFFFF"/>
                </a:solidFill>
                <a:latin typeface="Tahoma"/>
                <a:cs typeface="Tahoma"/>
              </a:rPr>
              <a:t> </a:t>
            </a:r>
            <a:r>
              <a:rPr lang="en-AU" sz="2200" spc="-150" dirty="0" err="1">
                <a:solidFill>
                  <a:srgbClr val="FFFFFF"/>
                </a:solidFill>
                <a:latin typeface="Tahoma"/>
                <a:cs typeface="Tahoma"/>
              </a:rPr>
              <a:t>của</a:t>
            </a:r>
            <a:r>
              <a:rPr lang="en-AU" sz="2200" spc="-150" dirty="0">
                <a:solidFill>
                  <a:srgbClr val="FFFFFF"/>
                </a:solidFill>
                <a:latin typeface="Tahoma"/>
                <a:cs typeface="Tahoma"/>
              </a:rPr>
              <a:t> </a:t>
            </a:r>
            <a:r>
              <a:rPr lang="en-AU" sz="2200" spc="-150" dirty="0" err="1">
                <a:solidFill>
                  <a:srgbClr val="FFFFFF"/>
                </a:solidFill>
                <a:latin typeface="Tahoma"/>
                <a:cs typeface="Tahoma"/>
              </a:rPr>
              <a:t>bạn</a:t>
            </a:r>
            <a:r>
              <a:rPr lang="en-AU" sz="2200" spc="-150" dirty="0">
                <a:solidFill>
                  <a:srgbClr val="FFFFFF"/>
                </a:solidFill>
                <a:latin typeface="Tahoma"/>
                <a:cs typeface="Tahoma"/>
              </a:rPr>
              <a:t>.</a:t>
            </a:r>
            <a:endParaRPr sz="2200" spc="-150" dirty="0">
              <a:latin typeface="Tahoma"/>
              <a:cs typeface="Tahoma"/>
            </a:endParaRPr>
          </a:p>
        </p:txBody>
      </p:sp>
      <p:sp>
        <p:nvSpPr>
          <p:cNvPr id="5" name="object 5"/>
          <p:cNvSpPr txBox="1"/>
          <p:nvPr/>
        </p:nvSpPr>
        <p:spPr>
          <a:xfrm>
            <a:off x="8010125" y="91925"/>
            <a:ext cx="936625" cy="238760"/>
          </a:xfrm>
          <a:prstGeom prst="rect">
            <a:avLst/>
          </a:prstGeom>
        </p:spPr>
        <p:txBody>
          <a:bodyPr vert="horz" wrap="square" lIns="0" tIns="12700" rIns="0" bIns="0" rtlCol="0">
            <a:spAutoFit/>
          </a:bodyPr>
          <a:lstStyle/>
          <a:p>
            <a:pPr marL="12700">
              <a:lnSpc>
                <a:spcPct val="100000"/>
              </a:lnSpc>
              <a:spcBef>
                <a:spcPts val="100"/>
              </a:spcBef>
            </a:pPr>
            <a:r>
              <a:rPr sz="1400" i="1" spc="-10" dirty="0">
                <a:solidFill>
                  <a:srgbClr val="999999"/>
                </a:solidFill>
                <a:latin typeface="Calibri"/>
                <a:cs typeface="Calibri"/>
              </a:rPr>
              <a:t>@anilsaidso</a:t>
            </a:r>
            <a:endParaRPr sz="1400">
              <a:latin typeface="Calibri"/>
              <a:cs typeface="Calibri"/>
            </a:endParaRPr>
          </a:p>
        </p:txBody>
      </p:sp>
      <p:grpSp>
        <p:nvGrpSpPr>
          <p:cNvPr id="6" name="object 6"/>
          <p:cNvGrpSpPr/>
          <p:nvPr/>
        </p:nvGrpSpPr>
        <p:grpSpPr>
          <a:xfrm>
            <a:off x="4426049" y="3600450"/>
            <a:ext cx="2021205" cy="1548130"/>
            <a:chOff x="4426049" y="3600450"/>
            <a:chExt cx="2021205" cy="1548130"/>
          </a:xfrm>
        </p:grpSpPr>
        <p:pic>
          <p:nvPicPr>
            <p:cNvPr id="7" name="object 7"/>
            <p:cNvPicPr/>
            <p:nvPr/>
          </p:nvPicPr>
          <p:blipFill>
            <a:blip r:embed="rId2" cstate="print"/>
            <a:stretch>
              <a:fillRect/>
            </a:stretch>
          </p:blipFill>
          <p:spPr>
            <a:xfrm>
              <a:off x="4435575" y="3609975"/>
              <a:ext cx="2001601" cy="1533524"/>
            </a:xfrm>
            <a:prstGeom prst="rect">
              <a:avLst/>
            </a:prstGeom>
          </p:spPr>
        </p:pic>
        <p:sp>
          <p:nvSpPr>
            <p:cNvPr id="8" name="object 8"/>
            <p:cNvSpPr/>
            <p:nvPr/>
          </p:nvSpPr>
          <p:spPr>
            <a:xfrm>
              <a:off x="4430812" y="3605212"/>
              <a:ext cx="2011680" cy="1538605"/>
            </a:xfrm>
            <a:custGeom>
              <a:avLst/>
              <a:gdLst/>
              <a:ahLst/>
              <a:cxnLst/>
              <a:rect l="l" t="t" r="r" b="b"/>
              <a:pathLst>
                <a:path w="2011679" h="1538604">
                  <a:moveTo>
                    <a:pt x="0" y="0"/>
                  </a:moveTo>
                  <a:lnTo>
                    <a:pt x="2011126" y="0"/>
                  </a:lnTo>
                  <a:lnTo>
                    <a:pt x="2011126" y="1538287"/>
                  </a:lnTo>
                </a:path>
                <a:path w="2011679" h="1538604">
                  <a:moveTo>
                    <a:pt x="0" y="1538287"/>
                  </a:moveTo>
                  <a:lnTo>
                    <a:pt x="0" y="0"/>
                  </a:lnTo>
                </a:path>
              </a:pathLst>
            </a:custGeom>
            <a:ln w="9524">
              <a:solidFill>
                <a:srgbClr val="FFFFFF"/>
              </a:solidFill>
            </a:ln>
          </p:spPr>
          <p:txBody>
            <a:bodyPr wrap="square" lIns="0" tIns="0" rIns="0" bIns="0" rtlCol="0"/>
            <a:lstStyle/>
            <a:p>
              <a:endParaRPr/>
            </a:p>
          </p:txBody>
        </p:sp>
      </p:grpSp>
      <p:grpSp>
        <p:nvGrpSpPr>
          <p:cNvPr id="9" name="object 9"/>
          <p:cNvGrpSpPr/>
          <p:nvPr/>
        </p:nvGrpSpPr>
        <p:grpSpPr>
          <a:xfrm>
            <a:off x="6666375" y="3600450"/>
            <a:ext cx="1866900" cy="1548130"/>
            <a:chOff x="6666375" y="3600450"/>
            <a:chExt cx="1866900" cy="1548130"/>
          </a:xfrm>
        </p:grpSpPr>
        <p:pic>
          <p:nvPicPr>
            <p:cNvPr id="10" name="object 10"/>
            <p:cNvPicPr/>
            <p:nvPr/>
          </p:nvPicPr>
          <p:blipFill>
            <a:blip r:embed="rId3" cstate="print"/>
            <a:stretch>
              <a:fillRect/>
            </a:stretch>
          </p:blipFill>
          <p:spPr>
            <a:xfrm>
              <a:off x="6675900" y="3609975"/>
              <a:ext cx="1847675" cy="1533524"/>
            </a:xfrm>
            <a:prstGeom prst="rect">
              <a:avLst/>
            </a:prstGeom>
          </p:spPr>
        </p:pic>
        <p:sp>
          <p:nvSpPr>
            <p:cNvPr id="11" name="object 11"/>
            <p:cNvSpPr/>
            <p:nvPr/>
          </p:nvSpPr>
          <p:spPr>
            <a:xfrm>
              <a:off x="6671137" y="3605212"/>
              <a:ext cx="1857375" cy="1538605"/>
            </a:xfrm>
            <a:custGeom>
              <a:avLst/>
              <a:gdLst/>
              <a:ahLst/>
              <a:cxnLst/>
              <a:rect l="l" t="t" r="r" b="b"/>
              <a:pathLst>
                <a:path w="1857375" h="1538604">
                  <a:moveTo>
                    <a:pt x="0" y="0"/>
                  </a:moveTo>
                  <a:lnTo>
                    <a:pt x="1857200" y="0"/>
                  </a:lnTo>
                  <a:lnTo>
                    <a:pt x="1857200" y="1538287"/>
                  </a:lnTo>
                </a:path>
                <a:path w="1857375" h="1538604">
                  <a:moveTo>
                    <a:pt x="0" y="1538287"/>
                  </a:moveTo>
                  <a:lnTo>
                    <a:pt x="0" y="0"/>
                  </a:lnTo>
                </a:path>
              </a:pathLst>
            </a:custGeom>
            <a:ln w="9524">
              <a:solidFill>
                <a:srgbClr val="FFFFFF"/>
              </a:solidFill>
            </a:ln>
          </p:spPr>
          <p:txBody>
            <a:bodyPr wrap="square" lIns="0" tIns="0" rIns="0" bIns="0" rtlCol="0"/>
            <a:lstStyle/>
            <a:p>
              <a:endParaRPr/>
            </a:p>
          </p:txBody>
        </p:sp>
      </p:grpSp>
      <p:grpSp>
        <p:nvGrpSpPr>
          <p:cNvPr id="12" name="object 12"/>
          <p:cNvGrpSpPr/>
          <p:nvPr/>
        </p:nvGrpSpPr>
        <p:grpSpPr>
          <a:xfrm>
            <a:off x="6097208" y="1852040"/>
            <a:ext cx="946785" cy="942340"/>
            <a:chOff x="6067425" y="1504224"/>
            <a:chExt cx="946785" cy="942340"/>
          </a:xfrm>
        </p:grpSpPr>
        <p:pic>
          <p:nvPicPr>
            <p:cNvPr id="13" name="object 13"/>
            <p:cNvPicPr/>
            <p:nvPr/>
          </p:nvPicPr>
          <p:blipFill>
            <a:blip r:embed="rId4" cstate="print"/>
            <a:stretch>
              <a:fillRect/>
            </a:stretch>
          </p:blipFill>
          <p:spPr>
            <a:xfrm>
              <a:off x="6076950" y="1513749"/>
              <a:ext cx="927299" cy="922799"/>
            </a:xfrm>
            <a:prstGeom prst="rect">
              <a:avLst/>
            </a:prstGeom>
          </p:spPr>
        </p:pic>
        <p:sp>
          <p:nvSpPr>
            <p:cNvPr id="14" name="object 14"/>
            <p:cNvSpPr/>
            <p:nvPr/>
          </p:nvSpPr>
          <p:spPr>
            <a:xfrm>
              <a:off x="6072187" y="1508987"/>
              <a:ext cx="937260" cy="932815"/>
            </a:xfrm>
            <a:custGeom>
              <a:avLst/>
              <a:gdLst/>
              <a:ahLst/>
              <a:cxnLst/>
              <a:rect l="l" t="t" r="r" b="b"/>
              <a:pathLst>
                <a:path w="937259" h="932814">
                  <a:moveTo>
                    <a:pt x="0" y="155390"/>
                  </a:moveTo>
                  <a:lnTo>
                    <a:pt x="7921" y="106275"/>
                  </a:lnTo>
                  <a:lnTo>
                    <a:pt x="29979" y="63618"/>
                  </a:lnTo>
                  <a:lnTo>
                    <a:pt x="63615" y="29981"/>
                  </a:lnTo>
                  <a:lnTo>
                    <a:pt x="106269" y="7921"/>
                  </a:lnTo>
                  <a:lnTo>
                    <a:pt x="155382" y="0"/>
                  </a:lnTo>
                  <a:lnTo>
                    <a:pt x="781442" y="0"/>
                  </a:lnTo>
                  <a:lnTo>
                    <a:pt x="840904" y="11828"/>
                  </a:lnTo>
                  <a:lnTo>
                    <a:pt x="891313" y="45512"/>
                  </a:lnTo>
                  <a:lnTo>
                    <a:pt x="924997" y="95925"/>
                  </a:lnTo>
                  <a:lnTo>
                    <a:pt x="936824" y="155390"/>
                  </a:lnTo>
                  <a:lnTo>
                    <a:pt x="936824" y="776934"/>
                  </a:lnTo>
                  <a:lnTo>
                    <a:pt x="928903" y="826049"/>
                  </a:lnTo>
                  <a:lnTo>
                    <a:pt x="906845" y="868706"/>
                  </a:lnTo>
                  <a:lnTo>
                    <a:pt x="873209" y="902343"/>
                  </a:lnTo>
                  <a:lnTo>
                    <a:pt x="830555" y="924403"/>
                  </a:lnTo>
                  <a:lnTo>
                    <a:pt x="781442" y="932324"/>
                  </a:lnTo>
                  <a:lnTo>
                    <a:pt x="155382" y="932324"/>
                  </a:lnTo>
                  <a:lnTo>
                    <a:pt x="106269" y="924403"/>
                  </a:lnTo>
                  <a:lnTo>
                    <a:pt x="63615" y="902343"/>
                  </a:lnTo>
                  <a:lnTo>
                    <a:pt x="29979" y="868706"/>
                  </a:lnTo>
                  <a:lnTo>
                    <a:pt x="7921" y="826049"/>
                  </a:lnTo>
                  <a:lnTo>
                    <a:pt x="0" y="776934"/>
                  </a:lnTo>
                  <a:lnTo>
                    <a:pt x="0" y="155390"/>
                  </a:lnTo>
                  <a:close/>
                </a:path>
              </a:pathLst>
            </a:custGeom>
            <a:ln w="9524">
              <a:solidFill>
                <a:srgbClr val="FFFFFF"/>
              </a:solidFill>
            </a:ln>
          </p:spPr>
          <p:txBody>
            <a:bodyPr wrap="square" lIns="0" tIns="0" rIns="0" bIns="0" rtlCol="0"/>
            <a:lstStyle/>
            <a:p>
              <a:endParaRPr/>
            </a:p>
          </p:txBody>
        </p:sp>
      </p:grpSp>
      <p:grpSp>
        <p:nvGrpSpPr>
          <p:cNvPr id="15" name="object 15"/>
          <p:cNvGrpSpPr/>
          <p:nvPr/>
        </p:nvGrpSpPr>
        <p:grpSpPr>
          <a:xfrm>
            <a:off x="5060625" y="1852041"/>
            <a:ext cx="946785" cy="942340"/>
            <a:chOff x="5030842" y="1504225"/>
            <a:chExt cx="946785" cy="942340"/>
          </a:xfrm>
        </p:grpSpPr>
        <p:pic>
          <p:nvPicPr>
            <p:cNvPr id="16" name="object 16"/>
            <p:cNvPicPr/>
            <p:nvPr/>
          </p:nvPicPr>
          <p:blipFill>
            <a:blip r:embed="rId5" cstate="print"/>
            <a:stretch>
              <a:fillRect/>
            </a:stretch>
          </p:blipFill>
          <p:spPr>
            <a:xfrm>
              <a:off x="5040367" y="1513750"/>
              <a:ext cx="927299" cy="922799"/>
            </a:xfrm>
            <a:prstGeom prst="rect">
              <a:avLst/>
            </a:prstGeom>
          </p:spPr>
        </p:pic>
        <p:sp>
          <p:nvSpPr>
            <p:cNvPr id="17" name="object 17"/>
            <p:cNvSpPr/>
            <p:nvPr/>
          </p:nvSpPr>
          <p:spPr>
            <a:xfrm>
              <a:off x="5035604" y="1508987"/>
              <a:ext cx="937260" cy="932815"/>
            </a:xfrm>
            <a:custGeom>
              <a:avLst/>
              <a:gdLst/>
              <a:ahLst/>
              <a:cxnLst/>
              <a:rect l="l" t="t" r="r" b="b"/>
              <a:pathLst>
                <a:path w="937260" h="932814">
                  <a:moveTo>
                    <a:pt x="0" y="155390"/>
                  </a:moveTo>
                  <a:lnTo>
                    <a:pt x="7921" y="106275"/>
                  </a:lnTo>
                  <a:lnTo>
                    <a:pt x="29979" y="63618"/>
                  </a:lnTo>
                  <a:lnTo>
                    <a:pt x="63615" y="29981"/>
                  </a:lnTo>
                  <a:lnTo>
                    <a:pt x="106269" y="7921"/>
                  </a:lnTo>
                  <a:lnTo>
                    <a:pt x="155382" y="0"/>
                  </a:lnTo>
                  <a:lnTo>
                    <a:pt x="781441" y="0"/>
                  </a:lnTo>
                  <a:lnTo>
                    <a:pt x="840904" y="11828"/>
                  </a:lnTo>
                  <a:lnTo>
                    <a:pt x="891314" y="45512"/>
                  </a:lnTo>
                  <a:lnTo>
                    <a:pt x="924997" y="95925"/>
                  </a:lnTo>
                  <a:lnTo>
                    <a:pt x="936824" y="155390"/>
                  </a:lnTo>
                  <a:lnTo>
                    <a:pt x="936824" y="776934"/>
                  </a:lnTo>
                  <a:lnTo>
                    <a:pt x="928903" y="826049"/>
                  </a:lnTo>
                  <a:lnTo>
                    <a:pt x="906844" y="868705"/>
                  </a:lnTo>
                  <a:lnTo>
                    <a:pt x="873208" y="902343"/>
                  </a:lnTo>
                  <a:lnTo>
                    <a:pt x="830554" y="924402"/>
                  </a:lnTo>
                  <a:lnTo>
                    <a:pt x="781441" y="932324"/>
                  </a:lnTo>
                  <a:lnTo>
                    <a:pt x="155382" y="932324"/>
                  </a:lnTo>
                  <a:lnTo>
                    <a:pt x="106269" y="924402"/>
                  </a:lnTo>
                  <a:lnTo>
                    <a:pt x="63615" y="902343"/>
                  </a:lnTo>
                  <a:lnTo>
                    <a:pt x="29979" y="868705"/>
                  </a:lnTo>
                  <a:lnTo>
                    <a:pt x="7921" y="826049"/>
                  </a:lnTo>
                  <a:lnTo>
                    <a:pt x="0" y="776934"/>
                  </a:lnTo>
                  <a:lnTo>
                    <a:pt x="0" y="155390"/>
                  </a:lnTo>
                  <a:close/>
                </a:path>
              </a:pathLst>
            </a:custGeom>
            <a:ln w="9524">
              <a:solidFill>
                <a:srgbClr val="FFFFFF"/>
              </a:solidFill>
            </a:ln>
          </p:spPr>
          <p:txBody>
            <a:bodyPr wrap="square" lIns="0" tIns="0" rIns="0" bIns="0" rtlCol="0"/>
            <a:lstStyle/>
            <a:p>
              <a:endParaRPr/>
            </a:p>
          </p:txBody>
        </p:sp>
      </p:grpSp>
      <p:grpSp>
        <p:nvGrpSpPr>
          <p:cNvPr id="18" name="object 18"/>
          <p:cNvGrpSpPr/>
          <p:nvPr/>
        </p:nvGrpSpPr>
        <p:grpSpPr>
          <a:xfrm>
            <a:off x="7133792" y="1852041"/>
            <a:ext cx="946785" cy="942340"/>
            <a:chOff x="7104009" y="1504225"/>
            <a:chExt cx="946785" cy="942340"/>
          </a:xfrm>
        </p:grpSpPr>
        <p:pic>
          <p:nvPicPr>
            <p:cNvPr id="19" name="object 19"/>
            <p:cNvPicPr/>
            <p:nvPr/>
          </p:nvPicPr>
          <p:blipFill>
            <a:blip r:embed="rId6" cstate="print"/>
            <a:stretch>
              <a:fillRect/>
            </a:stretch>
          </p:blipFill>
          <p:spPr>
            <a:xfrm>
              <a:off x="7113535" y="1513750"/>
              <a:ext cx="927299" cy="922799"/>
            </a:xfrm>
            <a:prstGeom prst="rect">
              <a:avLst/>
            </a:prstGeom>
          </p:spPr>
        </p:pic>
        <p:sp>
          <p:nvSpPr>
            <p:cNvPr id="20" name="object 20"/>
            <p:cNvSpPr/>
            <p:nvPr/>
          </p:nvSpPr>
          <p:spPr>
            <a:xfrm>
              <a:off x="7108772" y="1508987"/>
              <a:ext cx="937260" cy="932815"/>
            </a:xfrm>
            <a:custGeom>
              <a:avLst/>
              <a:gdLst/>
              <a:ahLst/>
              <a:cxnLst/>
              <a:rect l="l" t="t" r="r" b="b"/>
              <a:pathLst>
                <a:path w="937259" h="932814">
                  <a:moveTo>
                    <a:pt x="0" y="155390"/>
                  </a:moveTo>
                  <a:lnTo>
                    <a:pt x="7921" y="106275"/>
                  </a:lnTo>
                  <a:lnTo>
                    <a:pt x="29980" y="63618"/>
                  </a:lnTo>
                  <a:lnTo>
                    <a:pt x="63616" y="29981"/>
                  </a:lnTo>
                  <a:lnTo>
                    <a:pt x="106270" y="7921"/>
                  </a:lnTo>
                  <a:lnTo>
                    <a:pt x="155383" y="0"/>
                  </a:lnTo>
                  <a:lnTo>
                    <a:pt x="781441" y="0"/>
                  </a:lnTo>
                  <a:lnTo>
                    <a:pt x="840904" y="11828"/>
                  </a:lnTo>
                  <a:lnTo>
                    <a:pt x="891314" y="45512"/>
                  </a:lnTo>
                  <a:lnTo>
                    <a:pt x="924997" y="95925"/>
                  </a:lnTo>
                  <a:lnTo>
                    <a:pt x="936824" y="155390"/>
                  </a:lnTo>
                  <a:lnTo>
                    <a:pt x="936824" y="776934"/>
                  </a:lnTo>
                  <a:lnTo>
                    <a:pt x="928903" y="826049"/>
                  </a:lnTo>
                  <a:lnTo>
                    <a:pt x="906845" y="868705"/>
                  </a:lnTo>
                  <a:lnTo>
                    <a:pt x="873209" y="902343"/>
                  </a:lnTo>
                  <a:lnTo>
                    <a:pt x="830555" y="924402"/>
                  </a:lnTo>
                  <a:lnTo>
                    <a:pt x="781441" y="932324"/>
                  </a:lnTo>
                  <a:lnTo>
                    <a:pt x="155383" y="932324"/>
                  </a:lnTo>
                  <a:lnTo>
                    <a:pt x="106270" y="924402"/>
                  </a:lnTo>
                  <a:lnTo>
                    <a:pt x="63616" y="902343"/>
                  </a:lnTo>
                  <a:lnTo>
                    <a:pt x="29980" y="868705"/>
                  </a:lnTo>
                  <a:lnTo>
                    <a:pt x="7921" y="826049"/>
                  </a:lnTo>
                  <a:lnTo>
                    <a:pt x="0" y="776934"/>
                  </a:lnTo>
                  <a:lnTo>
                    <a:pt x="0" y="155390"/>
                  </a:lnTo>
                  <a:close/>
                </a:path>
              </a:pathLst>
            </a:custGeom>
            <a:ln w="9524">
              <a:solidFill>
                <a:srgbClr val="FFFFFF"/>
              </a:solidFill>
            </a:ln>
          </p:spPr>
          <p:txBody>
            <a:bodyPr wrap="square" lIns="0" tIns="0" rIns="0" bIns="0" rtlCol="0"/>
            <a:lstStyle/>
            <a:p>
              <a:endParaRPr/>
            </a:p>
          </p:txBody>
        </p:sp>
      </p:grpSp>
      <p:sp>
        <p:nvSpPr>
          <p:cNvPr id="21" name="object 21"/>
          <p:cNvSpPr txBox="1"/>
          <p:nvPr/>
        </p:nvSpPr>
        <p:spPr>
          <a:xfrm>
            <a:off x="6096000" y="1293815"/>
            <a:ext cx="948055" cy="360680"/>
          </a:xfrm>
          <a:prstGeom prst="rect">
            <a:avLst/>
          </a:prstGeom>
        </p:spPr>
        <p:txBody>
          <a:bodyPr vert="horz" wrap="square" lIns="0" tIns="12700" rIns="0" bIns="0" rtlCol="0">
            <a:spAutoFit/>
          </a:bodyPr>
          <a:lstStyle/>
          <a:p>
            <a:pPr marL="12700">
              <a:lnSpc>
                <a:spcPct val="100000"/>
              </a:lnSpc>
              <a:spcBef>
                <a:spcPts val="100"/>
              </a:spcBef>
            </a:pPr>
            <a:r>
              <a:rPr sz="2200" b="1" spc="-140" dirty="0">
                <a:solidFill>
                  <a:srgbClr val="FFFFFF"/>
                </a:solidFill>
                <a:latin typeface="Verdana"/>
                <a:cs typeface="Verdana"/>
              </a:rPr>
              <a:t>Mobile</a:t>
            </a:r>
            <a:endParaRPr sz="2200" dirty="0">
              <a:latin typeface="Verdana"/>
              <a:cs typeface="Verdana"/>
            </a:endParaRPr>
          </a:p>
        </p:txBody>
      </p:sp>
      <p:sp>
        <p:nvSpPr>
          <p:cNvPr id="22" name="object 22"/>
          <p:cNvSpPr txBox="1"/>
          <p:nvPr/>
        </p:nvSpPr>
        <p:spPr>
          <a:xfrm>
            <a:off x="5727546" y="3015024"/>
            <a:ext cx="1842770" cy="360680"/>
          </a:xfrm>
          <a:prstGeom prst="rect">
            <a:avLst/>
          </a:prstGeom>
        </p:spPr>
        <p:txBody>
          <a:bodyPr vert="horz" wrap="square" lIns="0" tIns="12700" rIns="0" bIns="0" rtlCol="0">
            <a:spAutoFit/>
          </a:bodyPr>
          <a:lstStyle/>
          <a:p>
            <a:pPr marL="12700">
              <a:lnSpc>
                <a:spcPct val="100000"/>
              </a:lnSpc>
              <a:spcBef>
                <a:spcPts val="100"/>
              </a:spcBef>
            </a:pPr>
            <a:r>
              <a:rPr sz="2200" b="1" spc="-225" dirty="0">
                <a:solidFill>
                  <a:srgbClr val="FFFFFF"/>
                </a:solidFill>
                <a:latin typeface="Verdana"/>
                <a:cs typeface="Verdana"/>
              </a:rPr>
              <a:t>Web</a:t>
            </a:r>
            <a:r>
              <a:rPr sz="2200" b="1" spc="-229" dirty="0">
                <a:solidFill>
                  <a:srgbClr val="FFFFFF"/>
                </a:solidFill>
                <a:latin typeface="Verdana"/>
                <a:cs typeface="Verdana"/>
              </a:rPr>
              <a:t> </a:t>
            </a:r>
            <a:r>
              <a:rPr sz="2000" i="1" spc="-100" dirty="0">
                <a:solidFill>
                  <a:srgbClr val="FFFFFF"/>
                </a:solidFill>
                <a:latin typeface="Verdana"/>
                <a:cs typeface="Verdana"/>
              </a:rPr>
              <a:t>(browser)</a:t>
            </a:r>
            <a:endParaRPr sz="2000">
              <a:latin typeface="Verdana"/>
              <a:cs typeface="Verdana"/>
            </a:endParaRPr>
          </a:p>
        </p:txBody>
      </p:sp>
      <p:pic>
        <p:nvPicPr>
          <p:cNvPr id="23" name="object 23"/>
          <p:cNvPicPr/>
          <p:nvPr/>
        </p:nvPicPr>
        <p:blipFill>
          <a:blip r:embed="rId7" cstate="print"/>
          <a:stretch>
            <a:fillRect/>
          </a:stretch>
        </p:blipFill>
        <p:spPr>
          <a:xfrm>
            <a:off x="743898" y="515252"/>
            <a:ext cx="737450" cy="7374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2186" y="356005"/>
            <a:ext cx="4572488" cy="1013098"/>
          </a:xfrm>
          <a:prstGeom prst="rect">
            <a:avLst/>
          </a:prstGeom>
        </p:spPr>
        <p:txBody>
          <a:bodyPr vert="horz" wrap="square" lIns="0" tIns="12700" rIns="0" bIns="0" rtlCol="0">
            <a:spAutoFit/>
          </a:bodyPr>
          <a:lstStyle/>
          <a:p>
            <a:pPr marL="12700">
              <a:lnSpc>
                <a:spcPct val="100000"/>
              </a:lnSpc>
              <a:spcBef>
                <a:spcPts val="100"/>
              </a:spcBef>
            </a:pPr>
            <a:r>
              <a:rPr lang="vi-VN" sz="6500" i="1" spc="-150" dirty="0">
                <a:solidFill>
                  <a:srgbClr val="DCD1B1"/>
                </a:solidFill>
                <a:latin typeface="Calibri"/>
                <a:cs typeface="Calibri"/>
              </a:rPr>
              <a:t>Ủng hộ</a:t>
            </a:r>
            <a:r>
              <a:rPr lang="vi-VN" sz="6500" i="1" spc="-105" dirty="0">
                <a:solidFill>
                  <a:srgbClr val="DCD1B1"/>
                </a:solidFill>
                <a:latin typeface="Calibri"/>
                <a:cs typeface="Calibri"/>
              </a:rPr>
              <a:t> (Zaps)</a:t>
            </a:r>
            <a:endParaRPr sz="6500" dirty="0">
              <a:latin typeface="Calibri"/>
              <a:cs typeface="Calibri"/>
            </a:endParaRPr>
          </a:p>
        </p:txBody>
      </p:sp>
      <p:sp>
        <p:nvSpPr>
          <p:cNvPr id="3" name="object 3"/>
          <p:cNvSpPr txBox="1"/>
          <p:nvPr/>
        </p:nvSpPr>
        <p:spPr>
          <a:xfrm>
            <a:off x="781450" y="1549932"/>
            <a:ext cx="3844290" cy="992708"/>
          </a:xfrm>
          <a:prstGeom prst="rect">
            <a:avLst/>
          </a:prstGeom>
        </p:spPr>
        <p:txBody>
          <a:bodyPr vert="horz" wrap="square" lIns="0" tIns="20320" rIns="0" bIns="0" rtlCol="0">
            <a:spAutoFit/>
          </a:bodyPr>
          <a:lstStyle/>
          <a:p>
            <a:pPr marL="12700" marR="5080">
              <a:lnSpc>
                <a:spcPts val="2550"/>
              </a:lnSpc>
              <a:spcBef>
                <a:spcPts val="160"/>
              </a:spcBef>
            </a:pPr>
            <a:r>
              <a:rPr lang="vi-VN" sz="2100" spc="-150" dirty="0">
                <a:solidFill>
                  <a:srgbClr val="FFFFFF"/>
                </a:solidFill>
                <a:latin typeface="Tahoma"/>
                <a:cs typeface="Tahoma"/>
              </a:rPr>
              <a:t>Vì là 1 giao thức mở</a:t>
            </a:r>
            <a:r>
              <a:rPr sz="2100" spc="-150" dirty="0">
                <a:solidFill>
                  <a:srgbClr val="FFFFFF"/>
                </a:solidFill>
                <a:latin typeface="Tahoma"/>
                <a:cs typeface="Tahoma"/>
              </a:rPr>
              <a:t>, </a:t>
            </a:r>
            <a:r>
              <a:rPr sz="2100" spc="-150" dirty="0" err="1">
                <a:solidFill>
                  <a:srgbClr val="FFFFFF"/>
                </a:solidFill>
                <a:latin typeface="Tahoma"/>
                <a:cs typeface="Tahoma"/>
              </a:rPr>
              <a:t>Nostr</a:t>
            </a:r>
            <a:r>
              <a:rPr sz="2100" spc="-150" dirty="0">
                <a:solidFill>
                  <a:srgbClr val="FFFFFF"/>
                </a:solidFill>
                <a:latin typeface="Tahoma"/>
                <a:cs typeface="Tahoma"/>
              </a:rPr>
              <a:t> </a:t>
            </a:r>
            <a:r>
              <a:rPr lang="vi-VN" sz="2100" spc="-150" dirty="0">
                <a:solidFill>
                  <a:srgbClr val="FFFFFF"/>
                </a:solidFill>
                <a:latin typeface="Tahoma"/>
                <a:cs typeface="Tahoma"/>
              </a:rPr>
              <a:t>có thể tương tác với </a:t>
            </a:r>
            <a:r>
              <a:rPr lang="vi-VN" sz="2100" b="1" i="1" spc="-150" dirty="0">
                <a:solidFill>
                  <a:srgbClr val="FFFFFF"/>
                </a:solidFill>
                <a:latin typeface="Tahoma"/>
                <a:cs typeface="Tahoma"/>
              </a:rPr>
              <a:t>nhiều</a:t>
            </a:r>
            <a:r>
              <a:rPr lang="vi-VN" sz="2100" i="1" spc="-150" dirty="0">
                <a:solidFill>
                  <a:srgbClr val="FFFFFF"/>
                </a:solidFill>
                <a:latin typeface="Tahoma"/>
                <a:cs typeface="Tahoma"/>
              </a:rPr>
              <a:t> </a:t>
            </a:r>
            <a:r>
              <a:rPr lang="vi-VN" sz="2100" spc="-150" dirty="0">
                <a:solidFill>
                  <a:srgbClr val="FFFFFF"/>
                </a:solidFill>
                <a:latin typeface="Tahoma"/>
                <a:cs typeface="Tahoma"/>
              </a:rPr>
              <a:t>giao thức mở khác như</a:t>
            </a:r>
            <a:r>
              <a:rPr sz="2100" spc="-150" dirty="0">
                <a:solidFill>
                  <a:srgbClr val="FFFFFF"/>
                </a:solidFill>
                <a:latin typeface="Tahoma"/>
                <a:cs typeface="Tahoma"/>
              </a:rPr>
              <a:t> Lightning.</a:t>
            </a:r>
            <a:endParaRPr sz="2100" spc="-150" dirty="0">
              <a:latin typeface="Tahoma"/>
              <a:cs typeface="Tahoma"/>
            </a:endParaRPr>
          </a:p>
        </p:txBody>
      </p:sp>
      <p:sp>
        <p:nvSpPr>
          <p:cNvPr id="4" name="object 4"/>
          <p:cNvSpPr txBox="1"/>
          <p:nvPr/>
        </p:nvSpPr>
        <p:spPr>
          <a:xfrm>
            <a:off x="781450" y="2845332"/>
            <a:ext cx="3844290" cy="1616468"/>
          </a:xfrm>
          <a:prstGeom prst="rect">
            <a:avLst/>
          </a:prstGeom>
        </p:spPr>
        <p:txBody>
          <a:bodyPr vert="horz" wrap="square" lIns="0" tIns="10795" rIns="0" bIns="0" rtlCol="0">
            <a:spAutoFit/>
          </a:bodyPr>
          <a:lstStyle/>
          <a:p>
            <a:pPr marL="12700" marR="5080">
              <a:lnSpc>
                <a:spcPct val="100600"/>
              </a:lnSpc>
              <a:spcBef>
                <a:spcPts val="85"/>
              </a:spcBef>
            </a:pPr>
            <a:r>
              <a:rPr lang="vi-VN" sz="2100" spc="-150" dirty="0">
                <a:solidFill>
                  <a:srgbClr val="FFFFFF"/>
                </a:solidFill>
                <a:latin typeface="Tahoma"/>
                <a:cs typeface="Tahoma"/>
              </a:rPr>
              <a:t>Khi sử dụng các ứng dụng tương thích, người dùng có thể ủng hộ và thể hiện sự đánh giá của họ đối với nội dung đăng tải bằng cách tặng tiền (zapping) một bài đăng.</a:t>
            </a:r>
            <a:endParaRPr sz="2100" spc="-150" dirty="0">
              <a:latin typeface="Tahoma"/>
              <a:cs typeface="Tahoma"/>
            </a:endParaRPr>
          </a:p>
        </p:txBody>
      </p:sp>
      <p:sp>
        <p:nvSpPr>
          <p:cNvPr id="5" name="object 5"/>
          <p:cNvSpPr txBox="1"/>
          <p:nvPr/>
        </p:nvSpPr>
        <p:spPr>
          <a:xfrm>
            <a:off x="8010125" y="91925"/>
            <a:ext cx="936625" cy="238760"/>
          </a:xfrm>
          <a:prstGeom prst="rect">
            <a:avLst/>
          </a:prstGeom>
        </p:spPr>
        <p:txBody>
          <a:bodyPr vert="horz" wrap="square" lIns="0" tIns="12700" rIns="0" bIns="0" rtlCol="0">
            <a:spAutoFit/>
          </a:bodyPr>
          <a:lstStyle/>
          <a:p>
            <a:pPr marL="12700">
              <a:lnSpc>
                <a:spcPct val="100000"/>
              </a:lnSpc>
              <a:spcBef>
                <a:spcPts val="100"/>
              </a:spcBef>
            </a:pPr>
            <a:r>
              <a:rPr sz="1400" i="1" spc="-10" dirty="0">
                <a:solidFill>
                  <a:srgbClr val="999999"/>
                </a:solidFill>
                <a:latin typeface="Calibri"/>
                <a:cs typeface="Calibri"/>
              </a:rPr>
              <a:t>@anilsaidso</a:t>
            </a:r>
            <a:endParaRPr sz="1400">
              <a:latin typeface="Calibri"/>
              <a:cs typeface="Calibri"/>
            </a:endParaRPr>
          </a:p>
        </p:txBody>
      </p:sp>
      <p:pic>
        <p:nvPicPr>
          <p:cNvPr id="6" name="object 6"/>
          <p:cNvPicPr/>
          <p:nvPr/>
        </p:nvPicPr>
        <p:blipFill>
          <a:blip r:embed="rId2" cstate="print"/>
          <a:stretch>
            <a:fillRect/>
          </a:stretch>
        </p:blipFill>
        <p:spPr>
          <a:xfrm>
            <a:off x="7241475" y="1961050"/>
            <a:ext cx="1199973" cy="1199974"/>
          </a:xfrm>
          <a:prstGeom prst="rect">
            <a:avLst/>
          </a:prstGeom>
        </p:spPr>
      </p:pic>
      <p:grpSp>
        <p:nvGrpSpPr>
          <p:cNvPr id="7" name="object 7"/>
          <p:cNvGrpSpPr/>
          <p:nvPr/>
        </p:nvGrpSpPr>
        <p:grpSpPr>
          <a:xfrm>
            <a:off x="5311625" y="2190750"/>
            <a:ext cx="3262629" cy="2952750"/>
            <a:chOff x="5311625" y="2190750"/>
            <a:chExt cx="3262629" cy="2952750"/>
          </a:xfrm>
        </p:grpSpPr>
        <p:pic>
          <p:nvPicPr>
            <p:cNvPr id="8" name="object 8"/>
            <p:cNvPicPr/>
            <p:nvPr/>
          </p:nvPicPr>
          <p:blipFill>
            <a:blip r:embed="rId3" cstate="print"/>
            <a:stretch>
              <a:fillRect/>
            </a:stretch>
          </p:blipFill>
          <p:spPr>
            <a:xfrm>
              <a:off x="5311625" y="2190750"/>
              <a:ext cx="740574" cy="740574"/>
            </a:xfrm>
            <a:prstGeom prst="rect">
              <a:avLst/>
            </a:prstGeom>
          </p:spPr>
        </p:pic>
        <p:pic>
          <p:nvPicPr>
            <p:cNvPr id="9" name="object 9"/>
            <p:cNvPicPr/>
            <p:nvPr/>
          </p:nvPicPr>
          <p:blipFill>
            <a:blip r:embed="rId4" cstate="print"/>
            <a:stretch>
              <a:fillRect/>
            </a:stretch>
          </p:blipFill>
          <p:spPr>
            <a:xfrm>
              <a:off x="6390575" y="2208537"/>
              <a:ext cx="704999" cy="704999"/>
            </a:xfrm>
            <a:prstGeom prst="rect">
              <a:avLst/>
            </a:prstGeom>
          </p:spPr>
        </p:pic>
        <p:pic>
          <p:nvPicPr>
            <p:cNvPr id="10" name="object 10"/>
            <p:cNvPicPr/>
            <p:nvPr/>
          </p:nvPicPr>
          <p:blipFill>
            <a:blip r:embed="rId5" cstate="print"/>
            <a:stretch>
              <a:fillRect/>
            </a:stretch>
          </p:blipFill>
          <p:spPr>
            <a:xfrm>
              <a:off x="5587474" y="3372860"/>
              <a:ext cx="2986299" cy="1770639"/>
            </a:xfrm>
            <a:prstGeom prst="rect">
              <a:avLst/>
            </a:prstGeom>
          </p:spPr>
        </p:pic>
        <p:sp>
          <p:nvSpPr>
            <p:cNvPr id="11" name="object 11"/>
            <p:cNvSpPr/>
            <p:nvPr/>
          </p:nvSpPr>
          <p:spPr>
            <a:xfrm>
              <a:off x="5980374" y="4424475"/>
              <a:ext cx="2200910" cy="539115"/>
            </a:xfrm>
            <a:custGeom>
              <a:avLst/>
              <a:gdLst/>
              <a:ahLst/>
              <a:cxnLst/>
              <a:rect l="l" t="t" r="r" b="b"/>
              <a:pathLst>
                <a:path w="2200909" h="539114">
                  <a:moveTo>
                    <a:pt x="2110698" y="538799"/>
                  </a:moveTo>
                  <a:lnTo>
                    <a:pt x="89801" y="538799"/>
                  </a:lnTo>
                  <a:lnTo>
                    <a:pt x="54846" y="531742"/>
                  </a:lnTo>
                  <a:lnTo>
                    <a:pt x="26302" y="512497"/>
                  </a:lnTo>
                  <a:lnTo>
                    <a:pt x="7057" y="483953"/>
                  </a:lnTo>
                  <a:lnTo>
                    <a:pt x="0" y="448997"/>
                  </a:lnTo>
                  <a:lnTo>
                    <a:pt x="0" y="89801"/>
                  </a:lnTo>
                  <a:lnTo>
                    <a:pt x="7057" y="54846"/>
                  </a:lnTo>
                  <a:lnTo>
                    <a:pt x="26302" y="26302"/>
                  </a:lnTo>
                  <a:lnTo>
                    <a:pt x="54846" y="7057"/>
                  </a:lnTo>
                  <a:lnTo>
                    <a:pt x="89801" y="0"/>
                  </a:lnTo>
                  <a:lnTo>
                    <a:pt x="2110698" y="0"/>
                  </a:lnTo>
                  <a:lnTo>
                    <a:pt x="2160520" y="15087"/>
                  </a:lnTo>
                  <a:lnTo>
                    <a:pt x="2193664" y="55436"/>
                  </a:lnTo>
                  <a:lnTo>
                    <a:pt x="2200499" y="89801"/>
                  </a:lnTo>
                  <a:lnTo>
                    <a:pt x="2200499" y="448997"/>
                  </a:lnTo>
                  <a:lnTo>
                    <a:pt x="2193442" y="483953"/>
                  </a:lnTo>
                  <a:lnTo>
                    <a:pt x="2174197" y="512497"/>
                  </a:lnTo>
                  <a:lnTo>
                    <a:pt x="2145653" y="531742"/>
                  </a:lnTo>
                  <a:lnTo>
                    <a:pt x="2110698" y="538799"/>
                  </a:lnTo>
                  <a:close/>
                </a:path>
              </a:pathLst>
            </a:custGeom>
            <a:solidFill>
              <a:srgbClr val="F6D01C"/>
            </a:solidFill>
          </p:spPr>
          <p:txBody>
            <a:bodyPr wrap="square" lIns="0" tIns="0" rIns="0" bIns="0" rtlCol="0"/>
            <a:lstStyle/>
            <a:p>
              <a:endParaRPr/>
            </a:p>
          </p:txBody>
        </p:sp>
      </p:grpSp>
      <p:sp>
        <p:nvSpPr>
          <p:cNvPr id="12" name="object 12"/>
          <p:cNvSpPr txBox="1"/>
          <p:nvPr/>
        </p:nvSpPr>
        <p:spPr>
          <a:xfrm>
            <a:off x="6082000" y="4085680"/>
            <a:ext cx="906144" cy="299720"/>
          </a:xfrm>
          <a:prstGeom prst="rect">
            <a:avLst/>
          </a:prstGeom>
        </p:spPr>
        <p:txBody>
          <a:bodyPr vert="horz" wrap="square" lIns="0" tIns="12700" rIns="0" bIns="0" rtlCol="0">
            <a:spAutoFit/>
          </a:bodyPr>
          <a:lstStyle/>
          <a:p>
            <a:pPr marL="12700">
              <a:lnSpc>
                <a:spcPct val="100000"/>
              </a:lnSpc>
              <a:spcBef>
                <a:spcPts val="100"/>
              </a:spcBef>
            </a:pPr>
            <a:r>
              <a:rPr sz="1800" b="1" spc="135" dirty="0">
                <a:solidFill>
                  <a:srgbClr val="F6D01C"/>
                </a:solidFill>
                <a:latin typeface="Calibri"/>
                <a:cs typeface="Calibri"/>
              </a:rPr>
              <a:t>Balance</a:t>
            </a:r>
            <a:endParaRPr sz="1800">
              <a:latin typeface="Calibri"/>
              <a:cs typeface="Calibri"/>
            </a:endParaRPr>
          </a:p>
        </p:txBody>
      </p:sp>
      <p:sp>
        <p:nvSpPr>
          <p:cNvPr id="13" name="object 13"/>
          <p:cNvSpPr txBox="1"/>
          <p:nvPr/>
        </p:nvSpPr>
        <p:spPr>
          <a:xfrm>
            <a:off x="7120618" y="4496166"/>
            <a:ext cx="988060" cy="375920"/>
          </a:xfrm>
          <a:prstGeom prst="rect">
            <a:avLst/>
          </a:prstGeom>
        </p:spPr>
        <p:txBody>
          <a:bodyPr vert="horz" wrap="square" lIns="0" tIns="12700" rIns="0" bIns="0" rtlCol="0">
            <a:spAutoFit/>
          </a:bodyPr>
          <a:lstStyle/>
          <a:p>
            <a:pPr marL="12700">
              <a:lnSpc>
                <a:spcPct val="100000"/>
              </a:lnSpc>
              <a:spcBef>
                <a:spcPts val="100"/>
              </a:spcBef>
            </a:pPr>
            <a:r>
              <a:rPr sz="2300" spc="80" dirty="0">
                <a:latin typeface="Arial"/>
                <a:cs typeface="Arial"/>
              </a:rPr>
              <a:t>65,000</a:t>
            </a:r>
            <a:endParaRPr sz="2300">
              <a:latin typeface="Arial"/>
              <a:cs typeface="Arial"/>
            </a:endParaRPr>
          </a:p>
        </p:txBody>
      </p:sp>
      <p:grpSp>
        <p:nvGrpSpPr>
          <p:cNvPr id="14" name="object 14"/>
          <p:cNvGrpSpPr/>
          <p:nvPr/>
        </p:nvGrpSpPr>
        <p:grpSpPr>
          <a:xfrm>
            <a:off x="5677149" y="2926562"/>
            <a:ext cx="1478280" cy="1932305"/>
            <a:chOff x="5677149" y="2926562"/>
            <a:chExt cx="1478280" cy="1932305"/>
          </a:xfrm>
        </p:grpSpPr>
        <p:pic>
          <p:nvPicPr>
            <p:cNvPr id="15" name="object 15"/>
            <p:cNvPicPr/>
            <p:nvPr/>
          </p:nvPicPr>
          <p:blipFill>
            <a:blip r:embed="rId6" cstate="print"/>
            <a:stretch>
              <a:fillRect/>
            </a:stretch>
          </p:blipFill>
          <p:spPr>
            <a:xfrm>
              <a:off x="6801475" y="4529285"/>
              <a:ext cx="329174" cy="329174"/>
            </a:xfrm>
            <a:prstGeom prst="rect">
              <a:avLst/>
            </a:prstGeom>
          </p:spPr>
        </p:pic>
        <p:sp>
          <p:nvSpPr>
            <p:cNvPr id="16" name="object 16"/>
            <p:cNvSpPr/>
            <p:nvPr/>
          </p:nvSpPr>
          <p:spPr>
            <a:xfrm>
              <a:off x="5681912" y="2931324"/>
              <a:ext cx="1468755" cy="1503680"/>
            </a:xfrm>
            <a:custGeom>
              <a:avLst/>
              <a:gdLst/>
              <a:ahLst/>
              <a:cxnLst/>
              <a:rect l="l" t="t" r="r" b="b"/>
              <a:pathLst>
                <a:path w="1468754" h="1503679">
                  <a:moveTo>
                    <a:pt x="0" y="0"/>
                  </a:moveTo>
                  <a:lnTo>
                    <a:pt x="1885" y="46019"/>
                  </a:lnTo>
                  <a:lnTo>
                    <a:pt x="7435" y="90162"/>
                  </a:lnTo>
                  <a:lnTo>
                    <a:pt x="16491" y="132510"/>
                  </a:lnTo>
                  <a:lnTo>
                    <a:pt x="28894" y="173146"/>
                  </a:lnTo>
                  <a:lnTo>
                    <a:pt x="44483" y="212150"/>
                  </a:lnTo>
                  <a:lnTo>
                    <a:pt x="63099" y="249604"/>
                  </a:lnTo>
                  <a:lnTo>
                    <a:pt x="84584" y="285590"/>
                  </a:lnTo>
                  <a:lnTo>
                    <a:pt x="108777" y="320189"/>
                  </a:lnTo>
                  <a:lnTo>
                    <a:pt x="135520" y="353483"/>
                  </a:lnTo>
                  <a:lnTo>
                    <a:pt x="164653" y="385553"/>
                  </a:lnTo>
                  <a:lnTo>
                    <a:pt x="196017" y="416482"/>
                  </a:lnTo>
                  <a:lnTo>
                    <a:pt x="229453" y="446350"/>
                  </a:lnTo>
                  <a:lnTo>
                    <a:pt x="264800" y="475239"/>
                  </a:lnTo>
                  <a:lnTo>
                    <a:pt x="301900" y="503231"/>
                  </a:lnTo>
                  <a:lnTo>
                    <a:pt x="340594" y="530407"/>
                  </a:lnTo>
                  <a:lnTo>
                    <a:pt x="380722" y="556850"/>
                  </a:lnTo>
                  <a:lnTo>
                    <a:pt x="422124" y="582640"/>
                  </a:lnTo>
                  <a:lnTo>
                    <a:pt x="464642" y="607859"/>
                  </a:lnTo>
                  <a:lnTo>
                    <a:pt x="508116" y="632589"/>
                  </a:lnTo>
                  <a:lnTo>
                    <a:pt x="552387" y="656911"/>
                  </a:lnTo>
                  <a:lnTo>
                    <a:pt x="597295" y="680907"/>
                  </a:lnTo>
                  <a:lnTo>
                    <a:pt x="642681" y="704658"/>
                  </a:lnTo>
                  <a:lnTo>
                    <a:pt x="688385" y="728247"/>
                  </a:lnTo>
                  <a:lnTo>
                    <a:pt x="734249" y="751754"/>
                  </a:lnTo>
                  <a:lnTo>
                    <a:pt x="780114" y="775262"/>
                  </a:lnTo>
                  <a:lnTo>
                    <a:pt x="825818" y="798851"/>
                  </a:lnTo>
                  <a:lnTo>
                    <a:pt x="871204" y="822604"/>
                  </a:lnTo>
                  <a:lnTo>
                    <a:pt x="916112" y="846601"/>
                  </a:lnTo>
                  <a:lnTo>
                    <a:pt x="960383" y="870925"/>
                  </a:lnTo>
                  <a:lnTo>
                    <a:pt x="1003857" y="895657"/>
                  </a:lnTo>
                  <a:lnTo>
                    <a:pt x="1046375" y="920879"/>
                  </a:lnTo>
                  <a:lnTo>
                    <a:pt x="1087777" y="946672"/>
                  </a:lnTo>
                  <a:lnTo>
                    <a:pt x="1127905" y="973118"/>
                  </a:lnTo>
                  <a:lnTo>
                    <a:pt x="1166599" y="1000298"/>
                  </a:lnTo>
                  <a:lnTo>
                    <a:pt x="1203699" y="1028294"/>
                  </a:lnTo>
                  <a:lnTo>
                    <a:pt x="1239046" y="1057187"/>
                  </a:lnTo>
                  <a:lnTo>
                    <a:pt x="1272482" y="1087060"/>
                  </a:lnTo>
                  <a:lnTo>
                    <a:pt x="1303846" y="1117993"/>
                  </a:lnTo>
                  <a:lnTo>
                    <a:pt x="1332979" y="1150068"/>
                  </a:lnTo>
                  <a:lnTo>
                    <a:pt x="1359722" y="1183367"/>
                  </a:lnTo>
                  <a:lnTo>
                    <a:pt x="1383915" y="1217971"/>
                  </a:lnTo>
                  <a:lnTo>
                    <a:pt x="1405400" y="1253962"/>
                  </a:lnTo>
                  <a:lnTo>
                    <a:pt x="1424016" y="1291421"/>
                  </a:lnTo>
                  <a:lnTo>
                    <a:pt x="1439605" y="1330431"/>
                  </a:lnTo>
                  <a:lnTo>
                    <a:pt x="1452008" y="1371072"/>
                  </a:lnTo>
                  <a:lnTo>
                    <a:pt x="1461064" y="1413426"/>
                  </a:lnTo>
                  <a:lnTo>
                    <a:pt x="1466614" y="1457574"/>
                  </a:lnTo>
                  <a:lnTo>
                    <a:pt x="1468499" y="1503599"/>
                  </a:lnTo>
                </a:path>
              </a:pathLst>
            </a:custGeom>
            <a:ln w="9524">
              <a:solidFill>
                <a:srgbClr val="FFFFFF"/>
              </a:solidFill>
            </a:ln>
          </p:spPr>
          <p:txBody>
            <a:bodyPr wrap="square" lIns="0" tIns="0" rIns="0" bIns="0" rtlCol="0"/>
            <a:lstStyle/>
            <a:p>
              <a:endParaRPr/>
            </a:p>
          </p:txBody>
        </p:sp>
      </p:grpSp>
      <p:pic>
        <p:nvPicPr>
          <p:cNvPr id="17" name="object 17"/>
          <p:cNvPicPr/>
          <p:nvPr/>
        </p:nvPicPr>
        <p:blipFill>
          <a:blip r:embed="rId7" cstate="print"/>
          <a:stretch>
            <a:fillRect/>
          </a:stretch>
        </p:blipFill>
        <p:spPr>
          <a:xfrm>
            <a:off x="772550" y="426225"/>
            <a:ext cx="868424" cy="8684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55475" y="1251617"/>
            <a:ext cx="1973580" cy="1844675"/>
          </a:xfrm>
          <a:prstGeom prst="rect">
            <a:avLst/>
          </a:prstGeom>
        </p:spPr>
        <p:txBody>
          <a:bodyPr vert="horz" wrap="square" lIns="0" tIns="320675" rIns="0" bIns="0" rtlCol="0">
            <a:spAutoFit/>
          </a:bodyPr>
          <a:lstStyle/>
          <a:p>
            <a:pPr marL="12700">
              <a:lnSpc>
                <a:spcPct val="100000"/>
              </a:lnSpc>
              <a:spcBef>
                <a:spcPts val="2525"/>
              </a:spcBef>
            </a:pPr>
            <a:r>
              <a:rPr sz="6200" i="1" spc="-20" dirty="0">
                <a:solidFill>
                  <a:srgbClr val="FF595E"/>
                </a:solidFill>
                <a:latin typeface="Calibri"/>
                <a:cs typeface="Calibri"/>
              </a:rPr>
              <a:t>Anil</a:t>
            </a:r>
            <a:endParaRPr sz="6200" dirty="0">
              <a:latin typeface="Calibri"/>
              <a:cs typeface="Calibri"/>
            </a:endParaRPr>
          </a:p>
          <a:p>
            <a:pPr marL="12700">
              <a:lnSpc>
                <a:spcPct val="100000"/>
              </a:lnSpc>
              <a:spcBef>
                <a:spcPts val="1095"/>
              </a:spcBef>
            </a:pPr>
            <a:r>
              <a:rPr sz="2800" spc="50" dirty="0">
                <a:solidFill>
                  <a:srgbClr val="FFFFFF"/>
                </a:solidFill>
                <a:latin typeface="Tahoma"/>
                <a:cs typeface="Tahoma"/>
              </a:rPr>
              <a:t>@anilsaidso</a:t>
            </a:r>
            <a:endParaRPr sz="2800" dirty="0">
              <a:latin typeface="Tahoma"/>
              <a:cs typeface="Tahoma"/>
            </a:endParaRPr>
          </a:p>
        </p:txBody>
      </p:sp>
      <p:pic>
        <p:nvPicPr>
          <p:cNvPr id="3" name="object 3"/>
          <p:cNvPicPr/>
          <p:nvPr/>
        </p:nvPicPr>
        <p:blipFill>
          <a:blip r:embed="rId2" cstate="print"/>
          <a:stretch>
            <a:fillRect/>
          </a:stretch>
        </p:blipFill>
        <p:spPr>
          <a:xfrm>
            <a:off x="8047449" y="2786175"/>
            <a:ext cx="297599" cy="241799"/>
          </a:xfrm>
          <a:prstGeom prst="rect">
            <a:avLst/>
          </a:prstGeom>
        </p:spPr>
      </p:pic>
      <p:pic>
        <p:nvPicPr>
          <p:cNvPr id="4" name="object 4"/>
          <p:cNvPicPr/>
          <p:nvPr/>
        </p:nvPicPr>
        <p:blipFill>
          <a:blip r:embed="rId3" cstate="print"/>
          <a:stretch>
            <a:fillRect/>
          </a:stretch>
        </p:blipFill>
        <p:spPr>
          <a:xfrm>
            <a:off x="152400" y="152400"/>
            <a:ext cx="4971824" cy="4838274"/>
          </a:xfrm>
          <a:prstGeom prst="rect">
            <a:avLst/>
          </a:prstGeom>
        </p:spPr>
      </p:pic>
      <p:sp>
        <p:nvSpPr>
          <p:cNvPr id="5" name="object 2">
            <a:extLst>
              <a:ext uri="{FF2B5EF4-FFF2-40B4-BE49-F238E27FC236}">
                <a16:creationId xmlns:a16="http://schemas.microsoft.com/office/drawing/2014/main" id="{8EEA2AB3-BD8A-2CCB-D3E4-F774EB9E2661}"/>
              </a:ext>
            </a:extLst>
          </p:cNvPr>
          <p:cNvSpPr txBox="1">
            <a:spLocks/>
          </p:cNvSpPr>
          <p:nvPr/>
        </p:nvSpPr>
        <p:spPr>
          <a:xfrm>
            <a:off x="5955475" y="3096292"/>
            <a:ext cx="2731326" cy="1216359"/>
          </a:xfrm>
          <a:prstGeom prst="rect">
            <a:avLst/>
          </a:prstGeom>
        </p:spPr>
        <p:txBody>
          <a:bodyPr vert="horz" wrap="square" lIns="0" tIns="320675" rIns="0" bIns="0" rtlCol="0">
            <a:spAutoFit/>
          </a:bodyPr>
          <a:lstStyle>
            <a:lvl1pPr>
              <a:defRPr sz="5300" b="0" i="0">
                <a:solidFill>
                  <a:srgbClr val="999999"/>
                </a:solidFill>
                <a:latin typeface="Arial Black"/>
                <a:ea typeface="+mj-ea"/>
                <a:cs typeface="Arial Black"/>
              </a:defRPr>
            </a:lvl1pPr>
          </a:lstStyle>
          <a:p>
            <a:pPr marL="12700">
              <a:spcBef>
                <a:spcPts val="2525"/>
              </a:spcBef>
            </a:pPr>
            <a:r>
              <a:rPr lang="vi-VN" sz="3000" i="1" spc="-20" dirty="0">
                <a:solidFill>
                  <a:srgbClr val="FF595E"/>
                </a:solidFill>
                <a:latin typeface="Calibri"/>
                <a:cs typeface="Calibri"/>
              </a:rPr>
              <a:t>Biên dịch: </a:t>
            </a:r>
            <a:r>
              <a:rPr lang="en-AU" sz="2800" spc="50" dirty="0">
                <a:solidFill>
                  <a:srgbClr val="FFFFFF"/>
                </a:solidFill>
                <a:latin typeface="Tahoma"/>
                <a:cs typeface="Tahoma"/>
              </a:rPr>
              <a:t>@</a:t>
            </a:r>
            <a:r>
              <a:rPr lang="vi-VN" sz="2800" spc="50" dirty="0">
                <a:solidFill>
                  <a:srgbClr val="FFFFFF"/>
                </a:solidFill>
                <a:latin typeface="Tahoma"/>
                <a:cs typeface="Tahoma"/>
              </a:rPr>
              <a:t>AnhContact</a:t>
            </a:r>
            <a:endParaRPr lang="en-AU" sz="2800" dirty="0">
              <a:latin typeface="Tahoma"/>
              <a:cs typeface="Tahoma"/>
            </a:endParaRPr>
          </a:p>
        </p:txBody>
      </p:sp>
      <p:pic>
        <p:nvPicPr>
          <p:cNvPr id="6" name="object 3">
            <a:extLst>
              <a:ext uri="{FF2B5EF4-FFF2-40B4-BE49-F238E27FC236}">
                <a16:creationId xmlns:a16="http://schemas.microsoft.com/office/drawing/2014/main" id="{07835A90-EEF4-E06C-9E66-571FEC69F13B}"/>
              </a:ext>
            </a:extLst>
          </p:cNvPr>
          <p:cNvPicPr/>
          <p:nvPr/>
        </p:nvPicPr>
        <p:blipFill>
          <a:blip r:embed="rId2" cstate="print"/>
          <a:stretch>
            <a:fillRect/>
          </a:stretch>
        </p:blipFill>
        <p:spPr>
          <a:xfrm>
            <a:off x="8345048" y="4019550"/>
            <a:ext cx="297599" cy="2417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33525" y="2010499"/>
            <a:ext cx="501650" cy="3175"/>
          </a:xfrm>
          <a:custGeom>
            <a:avLst/>
            <a:gdLst/>
            <a:ahLst/>
            <a:cxnLst/>
            <a:rect l="l" t="t" r="r" b="b"/>
            <a:pathLst>
              <a:path w="501650" h="3175">
                <a:moveTo>
                  <a:pt x="501599" y="0"/>
                </a:moveTo>
                <a:lnTo>
                  <a:pt x="0" y="2999"/>
                </a:lnTo>
              </a:path>
            </a:pathLst>
          </a:custGeom>
          <a:ln w="38099">
            <a:solidFill>
              <a:srgbClr val="999999"/>
            </a:solidFill>
          </a:ln>
        </p:spPr>
        <p:txBody>
          <a:bodyPr wrap="square" lIns="0" tIns="0" rIns="0" bIns="0" rtlCol="0"/>
          <a:lstStyle/>
          <a:p>
            <a:endParaRPr/>
          </a:p>
        </p:txBody>
      </p:sp>
      <p:grpSp>
        <p:nvGrpSpPr>
          <p:cNvPr id="3" name="object 3"/>
          <p:cNvGrpSpPr/>
          <p:nvPr/>
        </p:nvGrpSpPr>
        <p:grpSpPr>
          <a:xfrm>
            <a:off x="6899297" y="1662637"/>
            <a:ext cx="1379855" cy="593090"/>
            <a:chOff x="6899297" y="1662637"/>
            <a:chExt cx="1379855" cy="593090"/>
          </a:xfrm>
        </p:grpSpPr>
        <p:sp>
          <p:nvSpPr>
            <p:cNvPr id="4" name="object 4"/>
            <p:cNvSpPr/>
            <p:nvPr/>
          </p:nvSpPr>
          <p:spPr>
            <a:xfrm>
              <a:off x="7379124" y="2006200"/>
              <a:ext cx="439420" cy="0"/>
            </a:xfrm>
            <a:custGeom>
              <a:avLst/>
              <a:gdLst/>
              <a:ahLst/>
              <a:cxnLst/>
              <a:rect l="l" t="t" r="r" b="b"/>
              <a:pathLst>
                <a:path w="439420">
                  <a:moveTo>
                    <a:pt x="439199" y="0"/>
                  </a:moveTo>
                  <a:lnTo>
                    <a:pt x="0" y="0"/>
                  </a:lnTo>
                </a:path>
              </a:pathLst>
            </a:custGeom>
            <a:ln w="38099">
              <a:solidFill>
                <a:srgbClr val="B7B7B7"/>
              </a:solidFill>
              <a:prstDash val="lgDash"/>
            </a:ln>
          </p:spPr>
          <p:txBody>
            <a:bodyPr wrap="square" lIns="0" tIns="0" rIns="0" bIns="0" rtlCol="0"/>
            <a:lstStyle/>
            <a:p>
              <a:endParaRPr/>
            </a:p>
          </p:txBody>
        </p:sp>
        <p:pic>
          <p:nvPicPr>
            <p:cNvPr id="5" name="object 5"/>
            <p:cNvPicPr/>
            <p:nvPr/>
          </p:nvPicPr>
          <p:blipFill>
            <a:blip r:embed="rId2" cstate="print"/>
            <a:stretch>
              <a:fillRect/>
            </a:stretch>
          </p:blipFill>
          <p:spPr>
            <a:xfrm>
              <a:off x="7791726" y="1662637"/>
              <a:ext cx="487323" cy="579309"/>
            </a:xfrm>
            <a:prstGeom prst="rect">
              <a:avLst/>
            </a:prstGeom>
          </p:spPr>
        </p:pic>
        <p:pic>
          <p:nvPicPr>
            <p:cNvPr id="6" name="object 6"/>
            <p:cNvPicPr/>
            <p:nvPr/>
          </p:nvPicPr>
          <p:blipFill>
            <a:blip r:embed="rId2" cstate="print"/>
            <a:stretch>
              <a:fillRect/>
            </a:stretch>
          </p:blipFill>
          <p:spPr>
            <a:xfrm>
              <a:off x="6899297" y="1675933"/>
              <a:ext cx="487324" cy="579340"/>
            </a:xfrm>
            <a:prstGeom prst="rect">
              <a:avLst/>
            </a:prstGeom>
          </p:spPr>
        </p:pic>
      </p:grpSp>
      <p:sp>
        <p:nvSpPr>
          <p:cNvPr id="7" name="object 7"/>
          <p:cNvSpPr txBox="1"/>
          <p:nvPr/>
        </p:nvSpPr>
        <p:spPr>
          <a:xfrm>
            <a:off x="2988212" y="2890524"/>
            <a:ext cx="1911350" cy="1098378"/>
          </a:xfrm>
          <a:prstGeom prst="rect">
            <a:avLst/>
          </a:prstGeom>
        </p:spPr>
        <p:txBody>
          <a:bodyPr vert="horz" wrap="square" lIns="0" tIns="229235" rIns="0" bIns="0" rtlCol="0">
            <a:spAutoFit/>
          </a:bodyPr>
          <a:lstStyle/>
          <a:p>
            <a:pPr marL="12700">
              <a:lnSpc>
                <a:spcPct val="100000"/>
              </a:lnSpc>
              <a:spcBef>
                <a:spcPts val="1805"/>
              </a:spcBef>
            </a:pPr>
            <a:r>
              <a:rPr lang="vi-VN" sz="3000" i="1" dirty="0">
                <a:solidFill>
                  <a:srgbClr val="783E04"/>
                </a:solidFill>
                <a:latin typeface="Calibri"/>
                <a:cs typeface="Calibri"/>
              </a:rPr>
              <a:t> mạng lưới</a:t>
            </a:r>
            <a:endParaRPr lang="en-AU" sz="3000" dirty="0">
              <a:latin typeface="Calibri"/>
              <a:cs typeface="Calibri"/>
            </a:endParaRPr>
          </a:p>
          <a:p>
            <a:pPr marL="31750">
              <a:lnSpc>
                <a:spcPct val="100000"/>
              </a:lnSpc>
              <a:spcBef>
                <a:spcPts val="1019"/>
              </a:spcBef>
            </a:pPr>
            <a:r>
              <a:rPr lang="vi-VN" sz="1800" spc="-150" dirty="0">
                <a:solidFill>
                  <a:srgbClr val="666666"/>
                </a:solidFill>
                <a:latin typeface="Tahoma"/>
                <a:cs typeface="Tahoma"/>
              </a:rPr>
              <a:t>kết nối các máy chủ</a:t>
            </a:r>
            <a:endParaRPr sz="1800" spc="-150" dirty="0">
              <a:latin typeface="Tahoma"/>
              <a:cs typeface="Tahoma"/>
            </a:endParaRPr>
          </a:p>
        </p:txBody>
      </p:sp>
      <p:sp>
        <p:nvSpPr>
          <p:cNvPr id="8" name="object 8"/>
          <p:cNvSpPr txBox="1"/>
          <p:nvPr/>
        </p:nvSpPr>
        <p:spPr>
          <a:xfrm>
            <a:off x="5691674" y="2872675"/>
            <a:ext cx="2900680" cy="1098378"/>
          </a:xfrm>
          <a:prstGeom prst="rect">
            <a:avLst/>
          </a:prstGeom>
        </p:spPr>
        <p:txBody>
          <a:bodyPr vert="horz" wrap="square" lIns="0" tIns="229235" rIns="0" bIns="0" rtlCol="0">
            <a:spAutoFit/>
          </a:bodyPr>
          <a:lstStyle/>
          <a:p>
            <a:pPr algn="ctr">
              <a:lnSpc>
                <a:spcPct val="100000"/>
              </a:lnSpc>
              <a:spcBef>
                <a:spcPts val="1805"/>
              </a:spcBef>
            </a:pPr>
            <a:r>
              <a:rPr lang="vi-VN" sz="3000" i="1" spc="40" dirty="0">
                <a:solidFill>
                  <a:srgbClr val="783E04"/>
                </a:solidFill>
                <a:latin typeface="Calibri"/>
                <a:cs typeface="Calibri"/>
              </a:rPr>
              <a:t>dữ liệu chuỗi</a:t>
            </a:r>
          </a:p>
          <a:p>
            <a:pPr algn="ctr">
              <a:lnSpc>
                <a:spcPct val="100000"/>
              </a:lnSpc>
              <a:spcBef>
                <a:spcPts val="1019"/>
              </a:spcBef>
            </a:pPr>
            <a:r>
              <a:rPr lang="vi-VN" sz="1800" spc="-150" dirty="0">
                <a:solidFill>
                  <a:srgbClr val="666666"/>
                </a:solidFill>
                <a:latin typeface="Tahoma"/>
                <a:cs typeface="Tahoma"/>
              </a:rPr>
              <a:t>n</a:t>
            </a:r>
            <a:r>
              <a:rPr lang="en-AU" sz="1800" spc="-150" dirty="0" err="1">
                <a:solidFill>
                  <a:srgbClr val="666666"/>
                </a:solidFill>
                <a:latin typeface="Tahoma"/>
                <a:cs typeface="Tahoma"/>
              </a:rPr>
              <a:t>ối</a:t>
            </a:r>
            <a:r>
              <a:rPr lang="en-AU" sz="1800" spc="-150" dirty="0">
                <a:solidFill>
                  <a:srgbClr val="666666"/>
                </a:solidFill>
                <a:latin typeface="Tahoma"/>
                <a:cs typeface="Tahoma"/>
              </a:rPr>
              <a:t> </a:t>
            </a:r>
            <a:r>
              <a:rPr lang="en-AU" sz="1800" spc="-150" dirty="0" err="1">
                <a:solidFill>
                  <a:srgbClr val="666666"/>
                </a:solidFill>
                <a:latin typeface="Tahoma"/>
                <a:cs typeface="Tahoma"/>
              </a:rPr>
              <a:t>các</a:t>
            </a:r>
            <a:r>
              <a:rPr lang="en-AU" sz="1800" spc="-150" dirty="0">
                <a:solidFill>
                  <a:srgbClr val="666666"/>
                </a:solidFill>
                <a:latin typeface="Tahoma"/>
                <a:cs typeface="Tahoma"/>
              </a:rPr>
              <a:t> </a:t>
            </a:r>
            <a:r>
              <a:rPr lang="en-AU" sz="1800" spc="-150" dirty="0" err="1">
                <a:solidFill>
                  <a:srgbClr val="666666"/>
                </a:solidFill>
                <a:latin typeface="Tahoma"/>
                <a:cs typeface="Tahoma"/>
              </a:rPr>
              <a:t>giao</a:t>
            </a:r>
            <a:r>
              <a:rPr lang="en-AU" sz="1800" spc="-150" dirty="0">
                <a:solidFill>
                  <a:srgbClr val="666666"/>
                </a:solidFill>
                <a:latin typeface="Tahoma"/>
                <a:cs typeface="Tahoma"/>
              </a:rPr>
              <a:t> </a:t>
            </a:r>
            <a:r>
              <a:rPr lang="en-AU" sz="1800" spc="-150" dirty="0" err="1">
                <a:solidFill>
                  <a:srgbClr val="666666"/>
                </a:solidFill>
                <a:latin typeface="Tahoma"/>
                <a:cs typeface="Tahoma"/>
              </a:rPr>
              <a:t>dịch</a:t>
            </a:r>
            <a:r>
              <a:rPr lang="en-AU" sz="1800" spc="-150" dirty="0">
                <a:solidFill>
                  <a:srgbClr val="666666"/>
                </a:solidFill>
                <a:latin typeface="Tahoma"/>
                <a:cs typeface="Tahoma"/>
              </a:rPr>
              <a:t> </a:t>
            </a:r>
            <a:r>
              <a:rPr lang="en-AU" sz="1800" spc="-150" dirty="0" err="1">
                <a:solidFill>
                  <a:srgbClr val="666666"/>
                </a:solidFill>
                <a:latin typeface="Tahoma"/>
                <a:cs typeface="Tahoma"/>
              </a:rPr>
              <a:t>đã</a:t>
            </a:r>
            <a:r>
              <a:rPr lang="en-AU" sz="1800" spc="-150" dirty="0">
                <a:solidFill>
                  <a:srgbClr val="666666"/>
                </a:solidFill>
                <a:latin typeface="Tahoma"/>
                <a:cs typeface="Tahoma"/>
              </a:rPr>
              <a:t> </a:t>
            </a:r>
            <a:r>
              <a:rPr lang="en-AU" sz="1800" spc="-150" dirty="0" err="1">
                <a:solidFill>
                  <a:srgbClr val="666666"/>
                </a:solidFill>
                <a:latin typeface="Tahoma"/>
                <a:cs typeface="Tahoma"/>
              </a:rPr>
              <a:t>xác</a:t>
            </a:r>
            <a:r>
              <a:rPr lang="en-AU" sz="1800" spc="-150" dirty="0">
                <a:solidFill>
                  <a:srgbClr val="666666"/>
                </a:solidFill>
                <a:latin typeface="Tahoma"/>
                <a:cs typeface="Tahoma"/>
              </a:rPr>
              <a:t> </a:t>
            </a:r>
            <a:r>
              <a:rPr lang="en-AU" sz="1800" spc="-150" dirty="0" err="1">
                <a:solidFill>
                  <a:srgbClr val="666666"/>
                </a:solidFill>
                <a:latin typeface="Tahoma"/>
                <a:cs typeface="Tahoma"/>
              </a:rPr>
              <a:t>minh</a:t>
            </a:r>
            <a:endParaRPr lang="en-AU" sz="1800" spc="-150" dirty="0">
              <a:latin typeface="Tahoma"/>
              <a:cs typeface="Tahoma"/>
            </a:endParaRPr>
          </a:p>
        </p:txBody>
      </p:sp>
      <p:grpSp>
        <p:nvGrpSpPr>
          <p:cNvPr id="9" name="object 9"/>
          <p:cNvGrpSpPr/>
          <p:nvPr/>
        </p:nvGrpSpPr>
        <p:grpSpPr>
          <a:xfrm>
            <a:off x="3120687" y="1128960"/>
            <a:ext cx="1675764" cy="1615440"/>
            <a:chOff x="3120687" y="1128960"/>
            <a:chExt cx="1675764" cy="1615440"/>
          </a:xfrm>
        </p:grpSpPr>
        <p:pic>
          <p:nvPicPr>
            <p:cNvPr id="10" name="object 10"/>
            <p:cNvPicPr/>
            <p:nvPr/>
          </p:nvPicPr>
          <p:blipFill>
            <a:blip r:embed="rId3" cstate="print"/>
            <a:stretch>
              <a:fillRect/>
            </a:stretch>
          </p:blipFill>
          <p:spPr>
            <a:xfrm>
              <a:off x="4063328" y="1128960"/>
              <a:ext cx="172817" cy="184335"/>
            </a:xfrm>
            <a:prstGeom prst="rect">
              <a:avLst/>
            </a:prstGeom>
          </p:spPr>
        </p:pic>
        <p:pic>
          <p:nvPicPr>
            <p:cNvPr id="11" name="object 11"/>
            <p:cNvPicPr/>
            <p:nvPr/>
          </p:nvPicPr>
          <p:blipFill>
            <a:blip r:embed="rId4" cstate="print"/>
            <a:stretch>
              <a:fillRect/>
            </a:stretch>
          </p:blipFill>
          <p:spPr>
            <a:xfrm>
              <a:off x="4496420" y="1414561"/>
              <a:ext cx="170978" cy="186464"/>
            </a:xfrm>
            <a:prstGeom prst="rect">
              <a:avLst/>
            </a:prstGeom>
          </p:spPr>
        </p:pic>
        <p:pic>
          <p:nvPicPr>
            <p:cNvPr id="12" name="object 12"/>
            <p:cNvPicPr/>
            <p:nvPr/>
          </p:nvPicPr>
          <p:blipFill>
            <a:blip r:embed="rId5" cstate="print"/>
            <a:stretch>
              <a:fillRect/>
            </a:stretch>
          </p:blipFill>
          <p:spPr>
            <a:xfrm>
              <a:off x="4625162" y="1826180"/>
              <a:ext cx="170978" cy="187312"/>
            </a:xfrm>
            <a:prstGeom prst="rect">
              <a:avLst/>
            </a:prstGeom>
          </p:spPr>
        </p:pic>
        <p:pic>
          <p:nvPicPr>
            <p:cNvPr id="13" name="object 13"/>
            <p:cNvPicPr/>
            <p:nvPr/>
          </p:nvPicPr>
          <p:blipFill>
            <a:blip r:embed="rId6" cstate="print"/>
            <a:stretch>
              <a:fillRect/>
            </a:stretch>
          </p:blipFill>
          <p:spPr>
            <a:xfrm>
              <a:off x="3261653" y="1416215"/>
              <a:ext cx="172799" cy="182660"/>
            </a:xfrm>
            <a:prstGeom prst="rect">
              <a:avLst/>
            </a:prstGeom>
          </p:spPr>
        </p:pic>
        <p:pic>
          <p:nvPicPr>
            <p:cNvPr id="14" name="object 14"/>
            <p:cNvPicPr/>
            <p:nvPr/>
          </p:nvPicPr>
          <p:blipFill>
            <a:blip r:embed="rId3" cstate="print"/>
            <a:stretch>
              <a:fillRect/>
            </a:stretch>
          </p:blipFill>
          <p:spPr>
            <a:xfrm>
              <a:off x="3618579" y="1128960"/>
              <a:ext cx="172817" cy="184335"/>
            </a:xfrm>
            <a:prstGeom prst="rect">
              <a:avLst/>
            </a:prstGeom>
          </p:spPr>
        </p:pic>
        <p:pic>
          <p:nvPicPr>
            <p:cNvPr id="15" name="object 15"/>
            <p:cNvPicPr/>
            <p:nvPr/>
          </p:nvPicPr>
          <p:blipFill>
            <a:blip r:embed="rId7" cstate="print"/>
            <a:stretch>
              <a:fillRect/>
            </a:stretch>
          </p:blipFill>
          <p:spPr>
            <a:xfrm>
              <a:off x="3120687" y="1845290"/>
              <a:ext cx="173699" cy="184199"/>
            </a:xfrm>
            <a:prstGeom prst="rect">
              <a:avLst/>
            </a:prstGeom>
          </p:spPr>
        </p:pic>
        <p:pic>
          <p:nvPicPr>
            <p:cNvPr id="16" name="object 16"/>
            <p:cNvPicPr/>
            <p:nvPr/>
          </p:nvPicPr>
          <p:blipFill>
            <a:blip r:embed="rId8" cstate="print"/>
            <a:stretch>
              <a:fillRect/>
            </a:stretch>
          </p:blipFill>
          <p:spPr>
            <a:xfrm>
              <a:off x="3263258" y="2273375"/>
              <a:ext cx="169705" cy="185010"/>
            </a:xfrm>
            <a:prstGeom prst="rect">
              <a:avLst/>
            </a:prstGeom>
          </p:spPr>
        </p:pic>
        <p:pic>
          <p:nvPicPr>
            <p:cNvPr id="17" name="object 17"/>
            <p:cNvPicPr/>
            <p:nvPr/>
          </p:nvPicPr>
          <p:blipFill>
            <a:blip r:embed="rId3" cstate="print"/>
            <a:stretch>
              <a:fillRect/>
            </a:stretch>
          </p:blipFill>
          <p:spPr>
            <a:xfrm>
              <a:off x="3618579" y="2559810"/>
              <a:ext cx="172817" cy="184335"/>
            </a:xfrm>
            <a:prstGeom prst="rect">
              <a:avLst/>
            </a:prstGeom>
          </p:spPr>
        </p:pic>
        <p:pic>
          <p:nvPicPr>
            <p:cNvPr id="18" name="object 18"/>
            <p:cNvPicPr/>
            <p:nvPr/>
          </p:nvPicPr>
          <p:blipFill>
            <a:blip r:embed="rId9" cstate="print"/>
            <a:stretch>
              <a:fillRect/>
            </a:stretch>
          </p:blipFill>
          <p:spPr>
            <a:xfrm>
              <a:off x="4063209" y="2559929"/>
              <a:ext cx="173052" cy="184091"/>
            </a:xfrm>
            <a:prstGeom prst="rect">
              <a:avLst/>
            </a:prstGeom>
          </p:spPr>
        </p:pic>
        <p:pic>
          <p:nvPicPr>
            <p:cNvPr id="19" name="object 19"/>
            <p:cNvPicPr/>
            <p:nvPr/>
          </p:nvPicPr>
          <p:blipFill>
            <a:blip r:embed="rId3" cstate="print"/>
            <a:stretch>
              <a:fillRect/>
            </a:stretch>
          </p:blipFill>
          <p:spPr>
            <a:xfrm>
              <a:off x="4495398" y="2273973"/>
              <a:ext cx="172817" cy="184335"/>
            </a:xfrm>
            <a:prstGeom prst="rect">
              <a:avLst/>
            </a:prstGeom>
          </p:spPr>
        </p:pic>
        <p:sp>
          <p:nvSpPr>
            <p:cNvPr id="20" name="object 20"/>
            <p:cNvSpPr/>
            <p:nvPr/>
          </p:nvSpPr>
          <p:spPr>
            <a:xfrm>
              <a:off x="3207435" y="1178791"/>
              <a:ext cx="1505585" cy="1503680"/>
            </a:xfrm>
            <a:custGeom>
              <a:avLst/>
              <a:gdLst/>
              <a:ahLst/>
              <a:cxnLst/>
              <a:rect l="l" t="t" r="r" b="b"/>
              <a:pathLst>
                <a:path w="1505585" h="1503680">
                  <a:moveTo>
                    <a:pt x="86099" y="400690"/>
                  </a:moveTo>
                  <a:lnTo>
                    <a:pt x="0" y="666490"/>
                  </a:lnTo>
                </a:path>
                <a:path w="1505585" h="1503680">
                  <a:moveTo>
                    <a:pt x="101" y="850699"/>
                  </a:moveTo>
                  <a:lnTo>
                    <a:pt x="90401" y="1114099"/>
                  </a:lnTo>
                </a:path>
                <a:path w="1505585" h="1503680">
                  <a:moveTo>
                    <a:pt x="190925" y="1260668"/>
                  </a:moveTo>
                  <a:lnTo>
                    <a:pt x="415925" y="1444868"/>
                  </a:lnTo>
                </a:path>
                <a:path w="1505585" h="1503680">
                  <a:moveTo>
                    <a:pt x="1024799" y="1443042"/>
                  </a:moveTo>
                  <a:lnTo>
                    <a:pt x="1296299" y="1229742"/>
                  </a:lnTo>
                </a:path>
                <a:path w="1505585" h="1503680">
                  <a:moveTo>
                    <a:pt x="1403115" y="1099278"/>
                  </a:moveTo>
                  <a:lnTo>
                    <a:pt x="1505115" y="834678"/>
                  </a:lnTo>
                </a:path>
                <a:path w="1505585" h="1503680">
                  <a:moveTo>
                    <a:pt x="1429523" y="398302"/>
                  </a:moveTo>
                  <a:lnTo>
                    <a:pt x="1501223" y="647302"/>
                  </a:lnTo>
                </a:path>
                <a:path w="1505585" h="1503680">
                  <a:moveTo>
                    <a:pt x="1023866" y="70513"/>
                  </a:moveTo>
                  <a:lnTo>
                    <a:pt x="1319366" y="259813"/>
                  </a:lnTo>
                </a:path>
                <a:path w="1505585" h="1503680">
                  <a:moveTo>
                    <a:pt x="195135" y="257077"/>
                  </a:moveTo>
                  <a:lnTo>
                    <a:pt x="419535" y="84577"/>
                  </a:lnTo>
                </a:path>
                <a:path w="1505585" h="1503680">
                  <a:moveTo>
                    <a:pt x="227017" y="318534"/>
                  </a:moveTo>
                  <a:lnTo>
                    <a:pt x="1289017" y="324234"/>
                  </a:lnTo>
                </a:path>
                <a:path w="1505585" h="1503680">
                  <a:moveTo>
                    <a:pt x="86951" y="759049"/>
                  </a:moveTo>
                  <a:lnTo>
                    <a:pt x="1417751" y="746149"/>
                  </a:lnTo>
                </a:path>
                <a:path w="1505585" h="1503680">
                  <a:moveTo>
                    <a:pt x="210425" y="1130168"/>
                  </a:moveTo>
                  <a:lnTo>
                    <a:pt x="1292825" y="1158968"/>
                  </a:lnTo>
                </a:path>
                <a:path w="1505585" h="1503680">
                  <a:moveTo>
                    <a:pt x="468809" y="130334"/>
                  </a:moveTo>
                  <a:lnTo>
                    <a:pt x="460109" y="1390934"/>
                  </a:lnTo>
                </a:path>
                <a:path w="1505585" h="1503680">
                  <a:moveTo>
                    <a:pt x="913557" y="130334"/>
                  </a:moveTo>
                  <a:lnTo>
                    <a:pt x="915357" y="1386134"/>
                  </a:lnTo>
                </a:path>
                <a:path w="1505585" h="1503680">
                  <a:moveTo>
                    <a:pt x="1366836" y="422234"/>
                  </a:moveTo>
                  <a:lnTo>
                    <a:pt x="1337136" y="1105034"/>
                  </a:lnTo>
                </a:path>
                <a:path w="1505585" h="1503680">
                  <a:moveTo>
                    <a:pt x="149917" y="420084"/>
                  </a:moveTo>
                  <a:lnTo>
                    <a:pt x="154417" y="1095084"/>
                  </a:lnTo>
                </a:path>
                <a:path w="1505585" h="1503680">
                  <a:moveTo>
                    <a:pt x="208288" y="386053"/>
                  </a:moveTo>
                  <a:lnTo>
                    <a:pt x="1292788" y="1159153"/>
                  </a:lnTo>
                </a:path>
                <a:path w="1505585" h="1503680">
                  <a:moveTo>
                    <a:pt x="534903" y="124499"/>
                  </a:moveTo>
                  <a:lnTo>
                    <a:pt x="915303" y="1385999"/>
                  </a:lnTo>
                </a:path>
                <a:path w="1505585" h="1503680">
                  <a:moveTo>
                    <a:pt x="913557" y="130334"/>
                  </a:moveTo>
                  <a:lnTo>
                    <a:pt x="526257" y="1385234"/>
                  </a:lnTo>
                </a:path>
                <a:path w="1505585" h="1503680">
                  <a:moveTo>
                    <a:pt x="1308623" y="391552"/>
                  </a:moveTo>
                  <a:lnTo>
                    <a:pt x="210323" y="1130152"/>
                  </a:lnTo>
                </a:path>
                <a:path w="1505585" h="1503680">
                  <a:moveTo>
                    <a:pt x="1441416" y="678496"/>
                  </a:moveTo>
                  <a:lnTo>
                    <a:pt x="208416" y="385996"/>
                  </a:lnTo>
                </a:path>
                <a:path w="1505585" h="1503680">
                  <a:moveTo>
                    <a:pt x="1337021" y="1105112"/>
                  </a:moveTo>
                  <a:lnTo>
                    <a:pt x="534821" y="124412"/>
                  </a:lnTo>
                </a:path>
                <a:path w="1505585" h="1503680">
                  <a:moveTo>
                    <a:pt x="981544" y="1390249"/>
                  </a:moveTo>
                  <a:lnTo>
                    <a:pt x="1308544" y="391549"/>
                  </a:lnTo>
                </a:path>
                <a:path w="1505585" h="1503680">
                  <a:moveTo>
                    <a:pt x="575553" y="1430849"/>
                  </a:moveTo>
                  <a:lnTo>
                    <a:pt x="1308753" y="391649"/>
                  </a:lnTo>
                </a:path>
                <a:path w="1505585" h="1503680">
                  <a:moveTo>
                    <a:pt x="575553" y="1430849"/>
                  </a:moveTo>
                  <a:lnTo>
                    <a:pt x="1444053" y="811049"/>
                  </a:lnTo>
                </a:path>
                <a:path w="1505585" h="1503680">
                  <a:moveTo>
                    <a:pt x="210425" y="1130168"/>
                  </a:moveTo>
                  <a:lnTo>
                    <a:pt x="915425" y="1386068"/>
                  </a:lnTo>
                </a:path>
                <a:path w="1505585" h="1503680">
                  <a:moveTo>
                    <a:pt x="61514" y="824042"/>
                  </a:moveTo>
                  <a:lnTo>
                    <a:pt x="915313" y="1385942"/>
                  </a:lnTo>
                </a:path>
                <a:path w="1505585" h="1503680">
                  <a:moveTo>
                    <a:pt x="61514" y="824042"/>
                  </a:moveTo>
                  <a:lnTo>
                    <a:pt x="460213" y="1391042"/>
                  </a:lnTo>
                </a:path>
                <a:path w="1505585" h="1503680">
                  <a:moveTo>
                    <a:pt x="86951" y="759049"/>
                  </a:moveTo>
                  <a:lnTo>
                    <a:pt x="468851" y="130249"/>
                  </a:lnTo>
                </a:path>
                <a:path w="1505585" h="1503680">
                  <a:moveTo>
                    <a:pt x="579117" y="70513"/>
                  </a:moveTo>
                  <a:lnTo>
                    <a:pt x="1288917" y="324313"/>
                  </a:lnTo>
                </a:path>
                <a:path w="1505585" h="1503680">
                  <a:moveTo>
                    <a:pt x="579117" y="70513"/>
                  </a:moveTo>
                  <a:lnTo>
                    <a:pt x="1441317" y="678613"/>
                  </a:lnTo>
                </a:path>
                <a:path w="1505585" h="1503680">
                  <a:moveTo>
                    <a:pt x="1288984" y="324229"/>
                  </a:moveTo>
                  <a:lnTo>
                    <a:pt x="86884" y="758929"/>
                  </a:lnTo>
                </a:path>
                <a:path w="1505585" h="1503680">
                  <a:moveTo>
                    <a:pt x="1292806" y="1159099"/>
                  </a:moveTo>
                  <a:lnTo>
                    <a:pt x="61606" y="823999"/>
                  </a:lnTo>
                </a:path>
                <a:path w="1505585" h="1503680">
                  <a:moveTo>
                    <a:pt x="1337021" y="1105112"/>
                  </a:moveTo>
                  <a:lnTo>
                    <a:pt x="979721" y="124412"/>
                  </a:lnTo>
                </a:path>
                <a:path w="1505585" h="1503680">
                  <a:moveTo>
                    <a:pt x="225528" y="1198773"/>
                  </a:moveTo>
                  <a:lnTo>
                    <a:pt x="1444128" y="810873"/>
                  </a:lnTo>
                </a:path>
                <a:path w="1505585" h="1503680">
                  <a:moveTo>
                    <a:pt x="981544" y="1390249"/>
                  </a:moveTo>
                  <a:lnTo>
                    <a:pt x="1444144" y="810949"/>
                  </a:lnTo>
                </a:path>
                <a:path w="1505585" h="1503680">
                  <a:moveTo>
                    <a:pt x="915299" y="1386042"/>
                  </a:moveTo>
                  <a:lnTo>
                    <a:pt x="208199" y="386142"/>
                  </a:lnTo>
                </a:path>
                <a:path w="1505585" h="1503680">
                  <a:moveTo>
                    <a:pt x="575553" y="1430849"/>
                  </a:moveTo>
                  <a:lnTo>
                    <a:pt x="1292853" y="1159049"/>
                  </a:lnTo>
                </a:path>
                <a:path w="1505585" h="1503680">
                  <a:moveTo>
                    <a:pt x="227017" y="318534"/>
                  </a:moveTo>
                  <a:lnTo>
                    <a:pt x="864217" y="84534"/>
                  </a:lnTo>
                </a:path>
                <a:path w="1505585" h="1503680">
                  <a:moveTo>
                    <a:pt x="979651" y="124499"/>
                  </a:moveTo>
                  <a:lnTo>
                    <a:pt x="1441351" y="678599"/>
                  </a:lnTo>
                </a:path>
                <a:path w="1505585" h="1503680">
                  <a:moveTo>
                    <a:pt x="913557" y="130334"/>
                  </a:moveTo>
                  <a:lnTo>
                    <a:pt x="87057" y="759134"/>
                  </a:lnTo>
                </a:path>
                <a:path w="1505585" h="1503680">
                  <a:moveTo>
                    <a:pt x="859799" y="1503342"/>
                  </a:moveTo>
                  <a:lnTo>
                    <a:pt x="578999" y="1501242"/>
                  </a:lnTo>
                </a:path>
                <a:path w="1505585" h="1503680">
                  <a:moveTo>
                    <a:pt x="575553" y="0"/>
                  </a:moveTo>
                  <a:lnTo>
                    <a:pt x="860853" y="14099"/>
                  </a:lnTo>
                </a:path>
              </a:pathLst>
            </a:custGeom>
            <a:ln w="9524">
              <a:solidFill>
                <a:srgbClr val="666666"/>
              </a:solidFill>
            </a:ln>
          </p:spPr>
          <p:txBody>
            <a:bodyPr wrap="square" lIns="0" tIns="0" rIns="0" bIns="0" rtlCol="0"/>
            <a:lstStyle/>
            <a:p>
              <a:endParaRPr/>
            </a:p>
          </p:txBody>
        </p:sp>
      </p:grpSp>
      <p:pic>
        <p:nvPicPr>
          <p:cNvPr id="21" name="object 21"/>
          <p:cNvPicPr/>
          <p:nvPr/>
        </p:nvPicPr>
        <p:blipFill>
          <a:blip r:embed="rId2" cstate="print"/>
          <a:stretch>
            <a:fillRect/>
          </a:stretch>
        </p:blipFill>
        <p:spPr>
          <a:xfrm>
            <a:off x="5968384" y="1662647"/>
            <a:ext cx="487316" cy="579299"/>
          </a:xfrm>
          <a:prstGeom prst="rect">
            <a:avLst/>
          </a:prstGeom>
        </p:spPr>
      </p:pic>
      <p:sp>
        <p:nvSpPr>
          <p:cNvPr id="22" name="object 22"/>
          <p:cNvSpPr txBox="1"/>
          <p:nvPr/>
        </p:nvSpPr>
        <p:spPr>
          <a:xfrm>
            <a:off x="6203350" y="1869075"/>
            <a:ext cx="100965" cy="238760"/>
          </a:xfrm>
          <a:prstGeom prst="rect">
            <a:avLst/>
          </a:prstGeom>
        </p:spPr>
        <p:txBody>
          <a:bodyPr vert="horz" wrap="square" lIns="0" tIns="12700" rIns="0" bIns="0" rtlCol="0">
            <a:spAutoFit/>
          </a:bodyPr>
          <a:lstStyle/>
          <a:p>
            <a:pPr marL="12700">
              <a:lnSpc>
                <a:spcPct val="100000"/>
              </a:lnSpc>
              <a:spcBef>
                <a:spcPts val="100"/>
              </a:spcBef>
            </a:pPr>
            <a:r>
              <a:rPr sz="1400" spc="-400" dirty="0">
                <a:latin typeface="Arial Black"/>
                <a:cs typeface="Arial Black"/>
              </a:rPr>
              <a:t>1</a:t>
            </a:r>
            <a:endParaRPr sz="1400">
              <a:latin typeface="Arial Black"/>
              <a:cs typeface="Arial Black"/>
            </a:endParaRPr>
          </a:p>
        </p:txBody>
      </p:sp>
      <p:sp>
        <p:nvSpPr>
          <p:cNvPr id="23" name="object 23"/>
          <p:cNvSpPr txBox="1"/>
          <p:nvPr/>
        </p:nvSpPr>
        <p:spPr>
          <a:xfrm>
            <a:off x="7113950" y="1869088"/>
            <a:ext cx="130175" cy="238760"/>
          </a:xfrm>
          <a:prstGeom prst="rect">
            <a:avLst/>
          </a:prstGeom>
        </p:spPr>
        <p:txBody>
          <a:bodyPr vert="horz" wrap="square" lIns="0" tIns="12700" rIns="0" bIns="0" rtlCol="0">
            <a:spAutoFit/>
          </a:bodyPr>
          <a:lstStyle/>
          <a:p>
            <a:pPr marL="12700">
              <a:lnSpc>
                <a:spcPct val="100000"/>
              </a:lnSpc>
              <a:spcBef>
                <a:spcPts val="100"/>
              </a:spcBef>
            </a:pPr>
            <a:r>
              <a:rPr sz="1400" spc="-70" dirty="0">
                <a:latin typeface="Arial Black"/>
                <a:cs typeface="Arial Black"/>
              </a:rPr>
              <a:t>2</a:t>
            </a:r>
            <a:endParaRPr sz="1400">
              <a:latin typeface="Arial Black"/>
              <a:cs typeface="Arial Black"/>
            </a:endParaRPr>
          </a:p>
        </p:txBody>
      </p:sp>
      <p:sp>
        <p:nvSpPr>
          <p:cNvPr id="24" name="object 24"/>
          <p:cNvSpPr txBox="1"/>
          <p:nvPr/>
        </p:nvSpPr>
        <p:spPr>
          <a:xfrm>
            <a:off x="7965625" y="1858663"/>
            <a:ext cx="127635" cy="238760"/>
          </a:xfrm>
          <a:prstGeom prst="rect">
            <a:avLst/>
          </a:prstGeom>
        </p:spPr>
        <p:txBody>
          <a:bodyPr vert="horz" wrap="square" lIns="0" tIns="12700" rIns="0" bIns="0" rtlCol="0">
            <a:spAutoFit/>
          </a:bodyPr>
          <a:lstStyle/>
          <a:p>
            <a:pPr marL="12700">
              <a:lnSpc>
                <a:spcPct val="100000"/>
              </a:lnSpc>
              <a:spcBef>
                <a:spcPts val="100"/>
              </a:spcBef>
            </a:pPr>
            <a:r>
              <a:rPr sz="1400" spc="-90" dirty="0">
                <a:latin typeface="Arial Black"/>
                <a:cs typeface="Arial Black"/>
              </a:rPr>
              <a:t>3</a:t>
            </a:r>
            <a:endParaRPr sz="1400">
              <a:latin typeface="Arial Black"/>
              <a:cs typeface="Arial Black"/>
            </a:endParaRPr>
          </a:p>
        </p:txBody>
      </p:sp>
      <p:sp>
        <p:nvSpPr>
          <p:cNvPr id="25" name="object 25"/>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
        <p:nvSpPr>
          <p:cNvPr id="26" name="object 26"/>
          <p:cNvSpPr txBox="1"/>
          <p:nvPr/>
        </p:nvSpPr>
        <p:spPr>
          <a:xfrm>
            <a:off x="165450" y="743700"/>
            <a:ext cx="2214880" cy="3269485"/>
          </a:xfrm>
          <a:prstGeom prst="rect">
            <a:avLst/>
          </a:prstGeom>
          <a:ln w="19049">
            <a:solidFill>
              <a:srgbClr val="FF9900"/>
            </a:solidFill>
          </a:ln>
        </p:spPr>
        <p:txBody>
          <a:bodyPr vert="horz" wrap="square" lIns="0" tIns="708025" rIns="0" bIns="0" rtlCol="0">
            <a:spAutoFit/>
          </a:bodyPr>
          <a:lstStyle/>
          <a:p>
            <a:pPr marR="31750" algn="ctr">
              <a:lnSpc>
                <a:spcPct val="100000"/>
              </a:lnSpc>
              <a:spcBef>
                <a:spcPts val="5575"/>
              </a:spcBef>
            </a:pPr>
            <a:r>
              <a:rPr sz="5300" spc="-490" dirty="0">
                <a:solidFill>
                  <a:srgbClr val="FF9900"/>
                </a:solidFill>
                <a:latin typeface="Arial"/>
                <a:cs typeface="Arial"/>
              </a:rPr>
              <a:t>₿</a:t>
            </a:r>
            <a:r>
              <a:rPr lang="en-US" sz="5300" spc="-490" dirty="0">
                <a:solidFill>
                  <a:srgbClr val="FFFFFF"/>
                </a:solidFill>
                <a:latin typeface="Arial Black"/>
                <a:cs typeface="Arial Black"/>
              </a:rPr>
              <a:t>3</a:t>
            </a:r>
            <a:r>
              <a:rPr sz="5300" spc="-1185" dirty="0">
                <a:solidFill>
                  <a:srgbClr val="FFFFFF"/>
                </a:solidFill>
                <a:latin typeface="Arial Black"/>
                <a:cs typeface="Arial Black"/>
              </a:rPr>
              <a:t>.</a:t>
            </a:r>
            <a:r>
              <a:rPr sz="5300" spc="-480" dirty="0">
                <a:solidFill>
                  <a:srgbClr val="FFFFFF"/>
                </a:solidFill>
                <a:latin typeface="Arial Black"/>
                <a:cs typeface="Arial Black"/>
              </a:rPr>
              <a:t>1</a:t>
            </a:r>
            <a:r>
              <a:rPr lang="en-US" sz="5300" spc="-480" dirty="0">
                <a:solidFill>
                  <a:srgbClr val="FFFFFF"/>
                </a:solidFill>
                <a:latin typeface="Arial Black"/>
                <a:cs typeface="Arial Black"/>
              </a:rPr>
              <a:t>2</a:t>
            </a:r>
            <a:r>
              <a:rPr sz="5300" spc="-480" dirty="0">
                <a:solidFill>
                  <a:srgbClr val="FFFFFF"/>
                </a:solidFill>
                <a:latin typeface="Arial Black"/>
                <a:cs typeface="Arial Black"/>
              </a:rPr>
              <a:t>5</a:t>
            </a:r>
            <a:endParaRPr sz="5300" dirty="0">
              <a:latin typeface="Arial Black"/>
              <a:cs typeface="Arial Black"/>
            </a:endParaRPr>
          </a:p>
          <a:p>
            <a:pPr marR="67945" algn="ctr">
              <a:lnSpc>
                <a:spcPct val="100000"/>
              </a:lnSpc>
              <a:spcBef>
                <a:spcPts val="6775"/>
              </a:spcBef>
            </a:pPr>
            <a:r>
              <a:rPr sz="3000" i="1" spc="-10" dirty="0">
                <a:solidFill>
                  <a:srgbClr val="FF9900"/>
                </a:solidFill>
                <a:latin typeface="Calibri"/>
                <a:cs typeface="Calibri"/>
              </a:rPr>
              <a:t>bitcoin</a:t>
            </a:r>
            <a:endParaRPr sz="3000" dirty="0">
              <a:latin typeface="Calibri"/>
              <a:cs typeface="Calibri"/>
            </a:endParaRPr>
          </a:p>
          <a:p>
            <a:pPr marR="66040" algn="ctr">
              <a:lnSpc>
                <a:spcPct val="100000"/>
              </a:lnSpc>
              <a:spcBef>
                <a:spcPts val="1019"/>
              </a:spcBef>
            </a:pPr>
            <a:r>
              <a:rPr lang="vi-VN" sz="1800" spc="-10" dirty="0">
                <a:solidFill>
                  <a:srgbClr val="FFFFFF"/>
                </a:solidFill>
                <a:latin typeface="Tahoma"/>
                <a:cs typeface="Tahoma"/>
              </a:rPr>
              <a:t>Tiền</a:t>
            </a:r>
            <a:endParaRPr sz="1800" dirty="0">
              <a:latin typeface="Tahoma"/>
              <a:cs typeface="Tahoma"/>
            </a:endParaRPr>
          </a:p>
        </p:txBody>
      </p:sp>
      <p:pic>
        <p:nvPicPr>
          <p:cNvPr id="27" name="object 27"/>
          <p:cNvPicPr/>
          <p:nvPr/>
        </p:nvPicPr>
        <p:blipFill>
          <a:blip r:embed="rId10" cstate="print"/>
          <a:stretch>
            <a:fillRect/>
          </a:stretch>
        </p:blipFill>
        <p:spPr>
          <a:xfrm>
            <a:off x="6131128" y="1380156"/>
            <a:ext cx="239999" cy="240030"/>
          </a:xfrm>
          <a:prstGeom prst="rect">
            <a:avLst/>
          </a:prstGeom>
        </p:spPr>
      </p:pic>
      <p:grpSp>
        <p:nvGrpSpPr>
          <p:cNvPr id="28" name="object 28"/>
          <p:cNvGrpSpPr/>
          <p:nvPr/>
        </p:nvGrpSpPr>
        <p:grpSpPr>
          <a:xfrm>
            <a:off x="7022965" y="1332624"/>
            <a:ext cx="1163955" cy="335280"/>
            <a:chOff x="7022965" y="1332624"/>
            <a:chExt cx="1163955" cy="335280"/>
          </a:xfrm>
        </p:grpSpPr>
        <p:pic>
          <p:nvPicPr>
            <p:cNvPr id="29" name="object 29"/>
            <p:cNvPicPr/>
            <p:nvPr/>
          </p:nvPicPr>
          <p:blipFill>
            <a:blip r:embed="rId10" cstate="print"/>
            <a:stretch>
              <a:fillRect/>
            </a:stretch>
          </p:blipFill>
          <p:spPr>
            <a:xfrm>
              <a:off x="7022965" y="1387781"/>
              <a:ext cx="239999" cy="240030"/>
            </a:xfrm>
            <a:prstGeom prst="rect">
              <a:avLst/>
            </a:prstGeom>
          </p:spPr>
        </p:pic>
        <p:pic>
          <p:nvPicPr>
            <p:cNvPr id="30" name="object 30"/>
            <p:cNvPicPr/>
            <p:nvPr/>
          </p:nvPicPr>
          <p:blipFill>
            <a:blip r:embed="rId11" cstate="print"/>
            <a:stretch>
              <a:fillRect/>
            </a:stretch>
          </p:blipFill>
          <p:spPr>
            <a:xfrm>
              <a:off x="7851425" y="1332624"/>
              <a:ext cx="335099" cy="33510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58159" y="1653302"/>
            <a:ext cx="3190041" cy="1259319"/>
          </a:xfrm>
          <a:prstGeom prst="rect">
            <a:avLst/>
          </a:prstGeom>
        </p:spPr>
        <p:txBody>
          <a:bodyPr vert="horz" wrap="square" lIns="0" tIns="12700" rIns="0" bIns="0" rtlCol="0">
            <a:spAutoFit/>
          </a:bodyPr>
          <a:lstStyle/>
          <a:p>
            <a:pPr marL="12700">
              <a:lnSpc>
                <a:spcPct val="100000"/>
              </a:lnSpc>
              <a:spcBef>
                <a:spcPts val="100"/>
              </a:spcBef>
            </a:pPr>
            <a:r>
              <a:rPr sz="8100" spc="-740" dirty="0">
                <a:solidFill>
                  <a:srgbClr val="FF9900"/>
                </a:solidFill>
                <a:latin typeface="Arial"/>
                <a:cs typeface="Arial"/>
              </a:rPr>
              <a:t>₿</a:t>
            </a:r>
            <a:r>
              <a:rPr lang="en-US" sz="8100" spc="-750" dirty="0">
                <a:solidFill>
                  <a:srgbClr val="FFFFFF"/>
                </a:solidFill>
                <a:latin typeface="Arial Black"/>
                <a:cs typeface="Arial Black"/>
              </a:rPr>
              <a:t>3</a:t>
            </a:r>
            <a:r>
              <a:rPr sz="8100" spc="-1820" dirty="0">
                <a:solidFill>
                  <a:srgbClr val="FFFFFF"/>
                </a:solidFill>
                <a:latin typeface="Arial Black"/>
                <a:cs typeface="Arial Black"/>
              </a:rPr>
              <a:t>.</a:t>
            </a:r>
            <a:r>
              <a:rPr sz="8100" spc="-740" dirty="0">
                <a:solidFill>
                  <a:srgbClr val="FFFFFF"/>
                </a:solidFill>
                <a:latin typeface="Arial Black"/>
                <a:cs typeface="Arial Black"/>
              </a:rPr>
              <a:t>1</a:t>
            </a:r>
            <a:r>
              <a:rPr lang="en-US" sz="8100" spc="-740" dirty="0">
                <a:solidFill>
                  <a:srgbClr val="FFFFFF"/>
                </a:solidFill>
                <a:latin typeface="Arial Black"/>
                <a:cs typeface="Arial Black"/>
              </a:rPr>
              <a:t>2</a:t>
            </a:r>
            <a:r>
              <a:rPr sz="8100" spc="-740" dirty="0">
                <a:solidFill>
                  <a:srgbClr val="FFFFFF"/>
                </a:solidFill>
                <a:latin typeface="Arial Black"/>
                <a:cs typeface="Arial Black"/>
              </a:rPr>
              <a:t>5</a:t>
            </a:r>
            <a:endParaRPr sz="8100" dirty="0">
              <a:latin typeface="Arial Black"/>
              <a:cs typeface="Arial Black"/>
            </a:endParaRPr>
          </a:p>
        </p:txBody>
      </p:sp>
      <p:sp>
        <p:nvSpPr>
          <p:cNvPr id="3" name="object 3"/>
          <p:cNvSpPr txBox="1">
            <a:spLocks noGrp="1"/>
          </p:cNvSpPr>
          <p:nvPr>
            <p:ph type="title"/>
          </p:nvPr>
        </p:nvSpPr>
        <p:spPr>
          <a:xfrm>
            <a:off x="5429974" y="1213444"/>
            <a:ext cx="2205355" cy="939800"/>
          </a:xfrm>
          <a:prstGeom prst="rect">
            <a:avLst/>
          </a:prstGeom>
        </p:spPr>
        <p:txBody>
          <a:bodyPr vert="horz" wrap="square" lIns="0" tIns="12700" rIns="0" bIns="0" rtlCol="0">
            <a:spAutoFit/>
          </a:bodyPr>
          <a:lstStyle/>
          <a:p>
            <a:pPr marL="12700">
              <a:lnSpc>
                <a:spcPct val="100000"/>
              </a:lnSpc>
              <a:spcBef>
                <a:spcPts val="100"/>
              </a:spcBef>
            </a:pPr>
            <a:r>
              <a:rPr sz="6000" i="1" spc="70" dirty="0">
                <a:solidFill>
                  <a:srgbClr val="FF9900"/>
                </a:solidFill>
                <a:latin typeface="Calibri"/>
                <a:cs typeface="Calibri"/>
              </a:rPr>
              <a:t>bitcoin</a:t>
            </a:r>
            <a:endParaRPr sz="6000">
              <a:latin typeface="Calibri"/>
              <a:cs typeface="Calibri"/>
            </a:endParaRPr>
          </a:p>
        </p:txBody>
      </p:sp>
      <p:sp>
        <p:nvSpPr>
          <p:cNvPr id="4" name="object 4"/>
          <p:cNvSpPr txBox="1"/>
          <p:nvPr/>
        </p:nvSpPr>
        <p:spPr>
          <a:xfrm>
            <a:off x="5429974" y="2263862"/>
            <a:ext cx="3790226" cy="868571"/>
          </a:xfrm>
          <a:prstGeom prst="rect">
            <a:avLst/>
          </a:prstGeom>
        </p:spPr>
        <p:txBody>
          <a:bodyPr vert="horz" wrap="square" lIns="0" tIns="8890" rIns="0" bIns="0" rtlCol="0">
            <a:spAutoFit/>
          </a:bodyPr>
          <a:lstStyle/>
          <a:p>
            <a:pPr marL="12700" marR="514984">
              <a:lnSpc>
                <a:spcPct val="100699"/>
              </a:lnSpc>
              <a:spcBef>
                <a:spcPts val="70"/>
              </a:spcBef>
            </a:pPr>
            <a:r>
              <a:rPr lang="vi-VN" sz="3600" spc="-150" dirty="0">
                <a:solidFill>
                  <a:srgbClr val="FFFFFF"/>
                </a:solidFill>
                <a:latin typeface="Tahoma"/>
                <a:cs typeface="Tahoma"/>
              </a:rPr>
              <a:t>Đơn vị gốc</a:t>
            </a:r>
            <a:br>
              <a:rPr lang="vi-VN" sz="3600" dirty="0">
                <a:solidFill>
                  <a:srgbClr val="FFFFFF"/>
                </a:solidFill>
                <a:latin typeface="Tahoma"/>
                <a:cs typeface="Tahoma"/>
              </a:rPr>
            </a:br>
            <a:r>
              <a:rPr lang="vi-VN" sz="2100" spc="45" dirty="0">
                <a:solidFill>
                  <a:srgbClr val="999999"/>
                </a:solidFill>
                <a:latin typeface="Tahoma"/>
                <a:cs typeface="Tahoma"/>
              </a:rPr>
              <a:t>của chuỗi dữ liệu Bitcoin</a:t>
            </a:r>
            <a:endParaRPr sz="2100" dirty="0">
              <a:latin typeface="Tahoma"/>
              <a:cs typeface="Tahoma"/>
            </a:endParaRPr>
          </a:p>
        </p:txBody>
      </p:sp>
      <p:sp>
        <p:nvSpPr>
          <p:cNvPr id="5" name="object 5"/>
          <p:cNvSpPr txBox="1"/>
          <p:nvPr/>
        </p:nvSpPr>
        <p:spPr>
          <a:xfrm>
            <a:off x="2189825" y="4194640"/>
            <a:ext cx="1412240" cy="635000"/>
          </a:xfrm>
          <a:prstGeom prst="rect">
            <a:avLst/>
          </a:prstGeom>
        </p:spPr>
        <p:txBody>
          <a:bodyPr vert="horz" wrap="square" lIns="0" tIns="12700" rIns="0" bIns="0" rtlCol="0">
            <a:spAutoFit/>
          </a:bodyPr>
          <a:lstStyle/>
          <a:p>
            <a:pPr marL="12700">
              <a:lnSpc>
                <a:spcPct val="100000"/>
              </a:lnSpc>
              <a:spcBef>
                <a:spcPts val="100"/>
              </a:spcBef>
            </a:pPr>
            <a:r>
              <a:rPr sz="2000" spc="-50" dirty="0">
                <a:solidFill>
                  <a:srgbClr val="666666"/>
                </a:solidFill>
                <a:latin typeface="Cambria"/>
                <a:cs typeface="Cambria"/>
              </a:rPr>
              <a:t>=</a:t>
            </a:r>
            <a:r>
              <a:rPr sz="2000" spc="-50" dirty="0">
                <a:solidFill>
                  <a:srgbClr val="666666"/>
                </a:solidFill>
                <a:latin typeface="Georgia"/>
                <a:cs typeface="Georgia"/>
              </a:rPr>
              <a:t>1</a:t>
            </a:r>
            <a:r>
              <a:rPr lang="en-US" sz="2000" spc="-50" dirty="0">
                <a:solidFill>
                  <a:srgbClr val="666666"/>
                </a:solidFill>
                <a:latin typeface="Georgia"/>
                <a:cs typeface="Georgia"/>
              </a:rPr>
              <a:t>2</a:t>
            </a:r>
            <a:r>
              <a:rPr sz="2000" spc="-50" dirty="0">
                <a:solidFill>
                  <a:srgbClr val="666666"/>
                </a:solidFill>
                <a:latin typeface="Georgia"/>
                <a:cs typeface="Georgia"/>
              </a:rPr>
              <a:t>,</a:t>
            </a:r>
            <a:r>
              <a:rPr lang="en-US" sz="2000" spc="-50" dirty="0">
                <a:solidFill>
                  <a:srgbClr val="666666"/>
                </a:solidFill>
                <a:latin typeface="Georgia"/>
                <a:cs typeface="Georgia"/>
              </a:rPr>
              <a:t>5</a:t>
            </a:r>
            <a:r>
              <a:rPr sz="2000" spc="-50" dirty="0">
                <a:solidFill>
                  <a:srgbClr val="666666"/>
                </a:solidFill>
                <a:latin typeface="Georgia"/>
                <a:cs typeface="Georgia"/>
              </a:rPr>
              <a:t>00,000</a:t>
            </a:r>
            <a:endParaRPr sz="2000" dirty="0">
              <a:latin typeface="Georgia"/>
              <a:cs typeface="Georgia"/>
            </a:endParaRPr>
          </a:p>
          <a:p>
            <a:pPr marL="12700">
              <a:lnSpc>
                <a:spcPct val="100000"/>
              </a:lnSpc>
            </a:pPr>
            <a:r>
              <a:rPr sz="2000" spc="-10" dirty="0">
                <a:solidFill>
                  <a:srgbClr val="666666"/>
                </a:solidFill>
                <a:latin typeface="Cambria"/>
                <a:cs typeface="Cambria"/>
              </a:rPr>
              <a:t>satoshis</a:t>
            </a:r>
            <a:endParaRPr sz="2000" dirty="0">
              <a:latin typeface="Cambria"/>
              <a:cs typeface="Cambria"/>
            </a:endParaRPr>
          </a:p>
        </p:txBody>
      </p:sp>
      <p:grpSp>
        <p:nvGrpSpPr>
          <p:cNvPr id="6" name="object 6"/>
          <p:cNvGrpSpPr/>
          <p:nvPr/>
        </p:nvGrpSpPr>
        <p:grpSpPr>
          <a:xfrm>
            <a:off x="2935850" y="3032641"/>
            <a:ext cx="552450" cy="1106170"/>
            <a:chOff x="2935850" y="3032641"/>
            <a:chExt cx="552450" cy="1106170"/>
          </a:xfrm>
        </p:grpSpPr>
        <p:sp>
          <p:nvSpPr>
            <p:cNvPr id="7" name="object 7"/>
            <p:cNvSpPr/>
            <p:nvPr/>
          </p:nvSpPr>
          <p:spPr>
            <a:xfrm>
              <a:off x="2945375" y="3126806"/>
              <a:ext cx="502920" cy="1002030"/>
            </a:xfrm>
            <a:custGeom>
              <a:avLst/>
              <a:gdLst/>
              <a:ahLst/>
              <a:cxnLst/>
              <a:rect l="l" t="t" r="r" b="b"/>
              <a:pathLst>
                <a:path w="502920" h="1002029">
                  <a:moveTo>
                    <a:pt x="0" y="1001893"/>
                  </a:moveTo>
                  <a:lnTo>
                    <a:pt x="18174" y="979431"/>
                  </a:lnTo>
                  <a:lnTo>
                    <a:pt x="41802" y="952038"/>
                  </a:lnTo>
                  <a:lnTo>
                    <a:pt x="69905" y="920256"/>
                  </a:lnTo>
                  <a:lnTo>
                    <a:pt x="101507" y="884628"/>
                  </a:lnTo>
                  <a:lnTo>
                    <a:pt x="135629" y="845698"/>
                  </a:lnTo>
                  <a:lnTo>
                    <a:pt x="171293" y="804008"/>
                  </a:lnTo>
                  <a:lnTo>
                    <a:pt x="207523" y="760103"/>
                  </a:lnTo>
                  <a:lnTo>
                    <a:pt x="243339" y="714524"/>
                  </a:lnTo>
                  <a:lnTo>
                    <a:pt x="277766" y="667816"/>
                  </a:lnTo>
                  <a:lnTo>
                    <a:pt x="309824" y="620521"/>
                  </a:lnTo>
                  <a:lnTo>
                    <a:pt x="338536" y="573182"/>
                  </a:lnTo>
                  <a:lnTo>
                    <a:pt x="362924" y="526343"/>
                  </a:lnTo>
                  <a:lnTo>
                    <a:pt x="381097" y="484252"/>
                  </a:lnTo>
                  <a:lnTo>
                    <a:pt x="398098" y="438120"/>
                  </a:lnTo>
                  <a:lnTo>
                    <a:pt x="413968" y="388823"/>
                  </a:lnTo>
                  <a:lnTo>
                    <a:pt x="428747" y="337237"/>
                  </a:lnTo>
                  <a:lnTo>
                    <a:pt x="442478" y="284236"/>
                  </a:lnTo>
                  <a:lnTo>
                    <a:pt x="455201" y="230697"/>
                  </a:lnTo>
                  <a:lnTo>
                    <a:pt x="466957" y="177496"/>
                  </a:lnTo>
                  <a:lnTo>
                    <a:pt x="476483" y="131910"/>
                  </a:lnTo>
                  <a:lnTo>
                    <a:pt x="485328" y="87840"/>
                  </a:lnTo>
                  <a:lnTo>
                    <a:pt x="493518" y="45871"/>
                  </a:lnTo>
                  <a:lnTo>
                    <a:pt x="501082" y="6591"/>
                  </a:lnTo>
                  <a:lnTo>
                    <a:pt x="502357" y="0"/>
                  </a:lnTo>
                </a:path>
              </a:pathLst>
            </a:custGeom>
            <a:ln w="19049">
              <a:solidFill>
                <a:srgbClr val="666666"/>
              </a:solidFill>
            </a:ln>
          </p:spPr>
          <p:txBody>
            <a:bodyPr wrap="square" lIns="0" tIns="0" rIns="0" bIns="0" rtlCol="0"/>
            <a:lstStyle/>
            <a:p>
              <a:endParaRPr/>
            </a:p>
          </p:txBody>
        </p:sp>
        <p:pic>
          <p:nvPicPr>
            <p:cNvPr id="8" name="object 8"/>
            <p:cNvPicPr/>
            <p:nvPr/>
          </p:nvPicPr>
          <p:blipFill>
            <a:blip r:embed="rId2" cstate="print"/>
            <a:stretch>
              <a:fillRect/>
            </a:stretch>
          </p:blipFill>
          <p:spPr>
            <a:xfrm>
              <a:off x="3407401" y="3032641"/>
              <a:ext cx="80663" cy="110095"/>
            </a:xfrm>
            <a:prstGeom prst="rect">
              <a:avLst/>
            </a:prstGeom>
          </p:spPr>
        </p:pic>
      </p:grpSp>
      <p:sp>
        <p:nvSpPr>
          <p:cNvPr id="9" name="object 9"/>
          <p:cNvSpPr/>
          <p:nvPr/>
        </p:nvSpPr>
        <p:spPr>
          <a:xfrm>
            <a:off x="3064174" y="2847125"/>
            <a:ext cx="1507826" cy="79475"/>
          </a:xfrm>
          <a:custGeom>
            <a:avLst/>
            <a:gdLst/>
            <a:ahLst/>
            <a:cxnLst/>
            <a:rect l="l" t="t" r="r" b="b"/>
            <a:pathLst>
              <a:path w="895350" h="106680">
                <a:moveTo>
                  <a:pt x="894899" y="0"/>
                </a:moveTo>
                <a:lnTo>
                  <a:pt x="894204" y="41337"/>
                </a:lnTo>
                <a:lnTo>
                  <a:pt x="892308" y="75094"/>
                </a:lnTo>
                <a:lnTo>
                  <a:pt x="889495" y="97854"/>
                </a:lnTo>
                <a:lnTo>
                  <a:pt x="886050" y="106199"/>
                </a:lnTo>
                <a:lnTo>
                  <a:pt x="8849" y="106199"/>
                </a:lnTo>
                <a:lnTo>
                  <a:pt x="5404" y="97854"/>
                </a:lnTo>
                <a:lnTo>
                  <a:pt x="2591" y="75094"/>
                </a:lnTo>
                <a:lnTo>
                  <a:pt x="695" y="41337"/>
                </a:lnTo>
                <a:lnTo>
                  <a:pt x="0" y="0"/>
                </a:lnTo>
              </a:path>
            </a:pathLst>
          </a:custGeom>
          <a:ln w="19049">
            <a:solidFill>
              <a:srgbClr val="595959"/>
            </a:solidFill>
          </a:ln>
        </p:spPr>
        <p:txBody>
          <a:bodyPr wrap="square" lIns="0" tIns="0" rIns="0" bIns="0" rtlCol="0"/>
          <a:lstStyle/>
          <a:p>
            <a:endParaRPr/>
          </a:p>
        </p:txBody>
      </p:sp>
      <p:grpSp>
        <p:nvGrpSpPr>
          <p:cNvPr id="10" name="object 10"/>
          <p:cNvGrpSpPr/>
          <p:nvPr/>
        </p:nvGrpSpPr>
        <p:grpSpPr>
          <a:xfrm>
            <a:off x="2518424" y="803925"/>
            <a:ext cx="469900" cy="724535"/>
            <a:chOff x="2518424" y="803925"/>
            <a:chExt cx="469900" cy="724535"/>
          </a:xfrm>
        </p:grpSpPr>
        <p:sp>
          <p:nvSpPr>
            <p:cNvPr id="11" name="object 11"/>
            <p:cNvSpPr/>
            <p:nvPr/>
          </p:nvSpPr>
          <p:spPr>
            <a:xfrm>
              <a:off x="2527949" y="813450"/>
              <a:ext cx="420370" cy="619125"/>
            </a:xfrm>
            <a:custGeom>
              <a:avLst/>
              <a:gdLst/>
              <a:ahLst/>
              <a:cxnLst/>
              <a:rect l="l" t="t" r="r" b="b"/>
              <a:pathLst>
                <a:path w="420369" h="619125">
                  <a:moveTo>
                    <a:pt x="0" y="0"/>
                  </a:moveTo>
                  <a:lnTo>
                    <a:pt x="23838" y="18133"/>
                  </a:lnTo>
                  <a:lnTo>
                    <a:pt x="56392" y="40836"/>
                  </a:lnTo>
                  <a:lnTo>
                    <a:pt x="95536" y="67490"/>
                  </a:lnTo>
                  <a:lnTo>
                    <a:pt x="139143" y="97479"/>
                  </a:lnTo>
                  <a:lnTo>
                    <a:pt x="185087" y="130185"/>
                  </a:lnTo>
                  <a:lnTo>
                    <a:pt x="231241" y="164992"/>
                  </a:lnTo>
                  <a:lnTo>
                    <a:pt x="275478" y="201281"/>
                  </a:lnTo>
                  <a:lnTo>
                    <a:pt x="315672" y="238436"/>
                  </a:lnTo>
                  <a:lnTo>
                    <a:pt x="349696" y="275839"/>
                  </a:lnTo>
                  <a:lnTo>
                    <a:pt x="375424" y="312874"/>
                  </a:lnTo>
                  <a:lnTo>
                    <a:pt x="393317" y="352428"/>
                  </a:lnTo>
                  <a:lnTo>
                    <a:pt x="405836" y="396742"/>
                  </a:lnTo>
                  <a:lnTo>
                    <a:pt x="413854" y="444237"/>
                  </a:lnTo>
                  <a:lnTo>
                    <a:pt x="418247" y="493331"/>
                  </a:lnTo>
                  <a:lnTo>
                    <a:pt x="419888" y="542442"/>
                  </a:lnTo>
                  <a:lnTo>
                    <a:pt x="419975" y="557542"/>
                  </a:lnTo>
                  <a:lnTo>
                    <a:pt x="419906" y="572442"/>
                  </a:lnTo>
                  <a:lnTo>
                    <a:pt x="419160" y="610846"/>
                  </a:lnTo>
                  <a:lnTo>
                    <a:pt x="419023" y="615452"/>
                  </a:lnTo>
                  <a:lnTo>
                    <a:pt x="418924" y="618609"/>
                  </a:lnTo>
                </a:path>
              </a:pathLst>
            </a:custGeom>
            <a:ln w="19049">
              <a:solidFill>
                <a:srgbClr val="666666"/>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2905886" y="1422122"/>
              <a:ext cx="81975" cy="105906"/>
            </a:xfrm>
            <a:prstGeom prst="rect">
              <a:avLst/>
            </a:prstGeom>
          </p:spPr>
        </p:pic>
      </p:grpSp>
      <p:sp>
        <p:nvSpPr>
          <p:cNvPr id="13" name="object 13"/>
          <p:cNvSpPr txBox="1"/>
          <p:nvPr/>
        </p:nvSpPr>
        <p:spPr>
          <a:xfrm>
            <a:off x="1523490" y="245270"/>
            <a:ext cx="1964574" cy="936154"/>
          </a:xfrm>
          <a:prstGeom prst="rect">
            <a:avLst/>
          </a:prstGeom>
        </p:spPr>
        <p:txBody>
          <a:bodyPr vert="horz" wrap="square" lIns="0" tIns="12700" rIns="0" bIns="0" rtlCol="0">
            <a:spAutoFit/>
          </a:bodyPr>
          <a:lstStyle/>
          <a:p>
            <a:pPr marL="12700" marR="5080">
              <a:lnSpc>
                <a:spcPct val="100000"/>
              </a:lnSpc>
              <a:spcBef>
                <a:spcPts val="100"/>
              </a:spcBef>
            </a:pPr>
            <a:r>
              <a:rPr lang="vi-VN" sz="2000" dirty="0">
                <a:solidFill>
                  <a:srgbClr val="666666"/>
                </a:solidFill>
                <a:latin typeface="Georgia"/>
                <a:cs typeface="Georgia"/>
              </a:rPr>
              <a:t>trong số </a:t>
            </a:r>
            <a:br>
              <a:rPr lang="vi-VN" sz="2000" dirty="0">
                <a:solidFill>
                  <a:srgbClr val="666666"/>
                </a:solidFill>
                <a:latin typeface="Georgia"/>
                <a:cs typeface="Georgia"/>
              </a:rPr>
            </a:br>
            <a:r>
              <a:rPr sz="2000" spc="-300" dirty="0">
                <a:solidFill>
                  <a:srgbClr val="666666"/>
                </a:solidFill>
                <a:latin typeface="Georgia"/>
                <a:cs typeface="Georgia"/>
              </a:rPr>
              <a:t>21</a:t>
            </a:r>
            <a:r>
              <a:rPr lang="vi-VN" sz="2000" spc="-300" dirty="0">
                <a:solidFill>
                  <a:srgbClr val="666666"/>
                </a:solidFill>
                <a:latin typeface="Georgia"/>
                <a:cs typeface="Georgia"/>
              </a:rPr>
              <a:t> Triệu</a:t>
            </a:r>
            <a:r>
              <a:rPr sz="2000" dirty="0">
                <a:solidFill>
                  <a:srgbClr val="666666"/>
                </a:solidFill>
                <a:latin typeface="Georgia"/>
                <a:cs typeface="Georgia"/>
              </a:rPr>
              <a:t> </a:t>
            </a:r>
            <a:br>
              <a:rPr lang="vi-VN" sz="2000" dirty="0">
                <a:solidFill>
                  <a:srgbClr val="666666"/>
                </a:solidFill>
                <a:latin typeface="Georgia"/>
                <a:cs typeface="Georgia"/>
              </a:rPr>
            </a:br>
            <a:r>
              <a:rPr lang="vi-VN" sz="2000" dirty="0">
                <a:solidFill>
                  <a:srgbClr val="666666"/>
                </a:solidFill>
                <a:latin typeface="Georgia"/>
                <a:cs typeface="Georgia"/>
              </a:rPr>
              <a:t>tổng cung</a:t>
            </a:r>
            <a:endParaRPr sz="2000" dirty="0">
              <a:latin typeface="Cambria"/>
              <a:cs typeface="Cambria"/>
            </a:endParaRPr>
          </a:p>
        </p:txBody>
      </p:sp>
      <p:sp>
        <p:nvSpPr>
          <p:cNvPr id="14" name="object 14"/>
          <p:cNvSpPr/>
          <p:nvPr/>
        </p:nvSpPr>
        <p:spPr>
          <a:xfrm>
            <a:off x="2193150" y="1639323"/>
            <a:ext cx="2378850" cy="221701"/>
          </a:xfrm>
          <a:custGeom>
            <a:avLst/>
            <a:gdLst/>
            <a:ahLst/>
            <a:cxnLst/>
            <a:rect l="l" t="t" r="r" b="b"/>
            <a:pathLst>
              <a:path w="1786889" h="171450">
                <a:moveTo>
                  <a:pt x="1786499" y="171299"/>
                </a:moveTo>
                <a:lnTo>
                  <a:pt x="1785378" y="104622"/>
                </a:lnTo>
                <a:lnTo>
                  <a:pt x="1782319" y="50172"/>
                </a:lnTo>
                <a:lnTo>
                  <a:pt x="1777781" y="13461"/>
                </a:lnTo>
                <a:lnTo>
                  <a:pt x="1772225" y="0"/>
                </a:lnTo>
                <a:lnTo>
                  <a:pt x="14274" y="0"/>
                </a:lnTo>
                <a:lnTo>
                  <a:pt x="8718" y="13461"/>
                </a:lnTo>
                <a:lnTo>
                  <a:pt x="4180" y="50172"/>
                </a:lnTo>
                <a:lnTo>
                  <a:pt x="1121" y="104622"/>
                </a:lnTo>
                <a:lnTo>
                  <a:pt x="0" y="171299"/>
                </a:lnTo>
              </a:path>
            </a:pathLst>
          </a:custGeom>
          <a:ln w="19049">
            <a:solidFill>
              <a:srgbClr val="595959"/>
            </a:solidFill>
          </a:ln>
        </p:spPr>
        <p:txBody>
          <a:bodyPr wrap="square" lIns="0" tIns="0" rIns="0" bIns="0" rtlCol="0"/>
          <a:lstStyle/>
          <a:p>
            <a:endParaRPr/>
          </a:p>
        </p:txBody>
      </p:sp>
      <p:sp>
        <p:nvSpPr>
          <p:cNvPr id="15" name="object 15"/>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29974" y="1213444"/>
            <a:ext cx="2228215" cy="939800"/>
          </a:xfrm>
          <a:prstGeom prst="rect">
            <a:avLst/>
          </a:prstGeom>
        </p:spPr>
        <p:txBody>
          <a:bodyPr vert="horz" wrap="square" lIns="0" tIns="12700" rIns="0" bIns="0" rtlCol="0">
            <a:spAutoFit/>
          </a:bodyPr>
          <a:lstStyle/>
          <a:p>
            <a:pPr marL="12700">
              <a:lnSpc>
                <a:spcPct val="100000"/>
              </a:lnSpc>
              <a:spcBef>
                <a:spcPts val="100"/>
              </a:spcBef>
            </a:pPr>
            <a:r>
              <a:rPr sz="6000" i="1" spc="-10" dirty="0">
                <a:solidFill>
                  <a:srgbClr val="FF9900"/>
                </a:solidFill>
                <a:latin typeface="Calibri"/>
                <a:cs typeface="Calibri"/>
              </a:rPr>
              <a:t>satoshi</a:t>
            </a:r>
            <a:endParaRPr sz="6000">
              <a:latin typeface="Calibri"/>
              <a:cs typeface="Calibri"/>
            </a:endParaRPr>
          </a:p>
        </p:txBody>
      </p:sp>
      <p:sp>
        <p:nvSpPr>
          <p:cNvPr id="3" name="object 3"/>
          <p:cNvSpPr txBox="1"/>
          <p:nvPr/>
        </p:nvSpPr>
        <p:spPr>
          <a:xfrm>
            <a:off x="5429974" y="2267417"/>
            <a:ext cx="3256826" cy="1826141"/>
          </a:xfrm>
          <a:prstGeom prst="rect">
            <a:avLst/>
          </a:prstGeom>
        </p:spPr>
        <p:txBody>
          <a:bodyPr vert="horz" wrap="square" lIns="0" tIns="30480" rIns="0" bIns="0" rtlCol="0">
            <a:spAutoFit/>
          </a:bodyPr>
          <a:lstStyle/>
          <a:p>
            <a:pPr marL="12700" marR="5080">
              <a:lnSpc>
                <a:spcPts val="3450"/>
              </a:lnSpc>
              <a:spcBef>
                <a:spcPts val="240"/>
              </a:spcBef>
            </a:pPr>
            <a:r>
              <a:rPr lang="vi-VN" sz="2900" spc="100" dirty="0">
                <a:solidFill>
                  <a:srgbClr val="FFFFFF"/>
                </a:solidFill>
                <a:latin typeface="Tahoma"/>
                <a:cs typeface="Tahoma"/>
              </a:rPr>
              <a:t>Một bitcoin có thể được chia nhỏ thành </a:t>
            </a:r>
            <a:r>
              <a:rPr sz="2900" spc="-25" dirty="0">
                <a:solidFill>
                  <a:srgbClr val="FFFFFF"/>
                </a:solidFill>
                <a:latin typeface="Tahoma"/>
                <a:cs typeface="Tahoma"/>
              </a:rPr>
              <a:t>100 </a:t>
            </a:r>
            <a:r>
              <a:rPr lang="vi-VN" sz="2900" spc="-25" dirty="0">
                <a:solidFill>
                  <a:srgbClr val="FFFFFF"/>
                </a:solidFill>
                <a:latin typeface="Tahoma"/>
                <a:cs typeface="Tahoma"/>
              </a:rPr>
              <a:t>triệu</a:t>
            </a:r>
            <a:r>
              <a:rPr sz="2900" spc="-45" dirty="0">
                <a:solidFill>
                  <a:srgbClr val="FFFFFF"/>
                </a:solidFill>
                <a:latin typeface="Tahoma"/>
                <a:cs typeface="Tahoma"/>
              </a:rPr>
              <a:t> </a:t>
            </a:r>
            <a:r>
              <a:rPr sz="2900" spc="80" dirty="0" err="1">
                <a:solidFill>
                  <a:srgbClr val="FFFFFF"/>
                </a:solidFill>
                <a:latin typeface="Tahoma"/>
                <a:cs typeface="Tahoma"/>
              </a:rPr>
              <a:t>satoshis</a:t>
            </a:r>
            <a:r>
              <a:rPr sz="2900" spc="-155" dirty="0">
                <a:solidFill>
                  <a:srgbClr val="FFFFFF"/>
                </a:solidFill>
                <a:latin typeface="Tahoma"/>
                <a:cs typeface="Tahoma"/>
              </a:rPr>
              <a:t> </a:t>
            </a:r>
            <a:r>
              <a:rPr sz="2900" dirty="0">
                <a:solidFill>
                  <a:srgbClr val="FFFFFF"/>
                </a:solidFill>
                <a:latin typeface="Tahoma"/>
                <a:cs typeface="Tahoma"/>
              </a:rPr>
              <a:t>(</a:t>
            </a:r>
            <a:r>
              <a:rPr sz="2950" i="1" spc="-135" dirty="0">
                <a:solidFill>
                  <a:srgbClr val="FFFFFF"/>
                </a:solidFill>
                <a:latin typeface="Verdana"/>
                <a:cs typeface="Verdana"/>
              </a:rPr>
              <a:t>sats</a:t>
            </a:r>
            <a:r>
              <a:rPr sz="2900" spc="-135" dirty="0">
                <a:solidFill>
                  <a:srgbClr val="FFFFFF"/>
                </a:solidFill>
                <a:latin typeface="Tahoma"/>
                <a:cs typeface="Tahoma"/>
              </a:rPr>
              <a:t>)</a:t>
            </a:r>
            <a:endParaRPr sz="2900" dirty="0">
              <a:latin typeface="Tahoma"/>
              <a:cs typeface="Tahoma"/>
            </a:endParaRPr>
          </a:p>
        </p:txBody>
      </p:sp>
      <p:sp>
        <p:nvSpPr>
          <p:cNvPr id="4" name="object 4"/>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grpSp>
        <p:nvGrpSpPr>
          <p:cNvPr id="5" name="object 5"/>
          <p:cNvGrpSpPr/>
          <p:nvPr/>
        </p:nvGrpSpPr>
        <p:grpSpPr>
          <a:xfrm>
            <a:off x="1222987" y="792637"/>
            <a:ext cx="3038475" cy="2948940"/>
            <a:chOff x="1222987" y="792637"/>
            <a:chExt cx="3038475" cy="2948940"/>
          </a:xfrm>
        </p:grpSpPr>
        <p:sp>
          <p:nvSpPr>
            <p:cNvPr id="6" name="object 6"/>
            <p:cNvSpPr/>
            <p:nvPr/>
          </p:nvSpPr>
          <p:spPr>
            <a:xfrm>
              <a:off x="1227749" y="797400"/>
              <a:ext cx="3028950" cy="2939415"/>
            </a:xfrm>
            <a:custGeom>
              <a:avLst/>
              <a:gdLst/>
              <a:ahLst/>
              <a:cxnLst/>
              <a:rect l="l" t="t" r="r" b="b"/>
              <a:pathLst>
                <a:path w="3028950" h="2939415">
                  <a:moveTo>
                    <a:pt x="1514399" y="2939099"/>
                  </a:moveTo>
                  <a:lnTo>
                    <a:pt x="1465387" y="2938344"/>
                  </a:lnTo>
                  <a:lnTo>
                    <a:pt x="1416764" y="2936094"/>
                  </a:lnTo>
                  <a:lnTo>
                    <a:pt x="1368553" y="2932372"/>
                  </a:lnTo>
                  <a:lnTo>
                    <a:pt x="1320777" y="2927201"/>
                  </a:lnTo>
                  <a:lnTo>
                    <a:pt x="1273461" y="2920603"/>
                  </a:lnTo>
                  <a:lnTo>
                    <a:pt x="1226628" y="2912601"/>
                  </a:lnTo>
                  <a:lnTo>
                    <a:pt x="1180301" y="2903219"/>
                  </a:lnTo>
                  <a:lnTo>
                    <a:pt x="1134504" y="2892478"/>
                  </a:lnTo>
                  <a:lnTo>
                    <a:pt x="1089261" y="2880402"/>
                  </a:lnTo>
                  <a:lnTo>
                    <a:pt x="1044594" y="2867014"/>
                  </a:lnTo>
                  <a:lnTo>
                    <a:pt x="1000528" y="2852336"/>
                  </a:lnTo>
                  <a:lnTo>
                    <a:pt x="957085" y="2836391"/>
                  </a:lnTo>
                  <a:lnTo>
                    <a:pt x="914290" y="2819202"/>
                  </a:lnTo>
                  <a:lnTo>
                    <a:pt x="872166" y="2800792"/>
                  </a:lnTo>
                  <a:lnTo>
                    <a:pt x="830736" y="2781184"/>
                  </a:lnTo>
                  <a:lnTo>
                    <a:pt x="790024" y="2760400"/>
                  </a:lnTo>
                  <a:lnTo>
                    <a:pt x="750053" y="2738463"/>
                  </a:lnTo>
                  <a:lnTo>
                    <a:pt x="710847" y="2715396"/>
                  </a:lnTo>
                  <a:lnTo>
                    <a:pt x="672430" y="2691222"/>
                  </a:lnTo>
                  <a:lnTo>
                    <a:pt x="634824" y="2665963"/>
                  </a:lnTo>
                  <a:lnTo>
                    <a:pt x="598054" y="2639643"/>
                  </a:lnTo>
                  <a:lnTo>
                    <a:pt x="562143" y="2612285"/>
                  </a:lnTo>
                  <a:lnTo>
                    <a:pt x="527114" y="2583910"/>
                  </a:lnTo>
                  <a:lnTo>
                    <a:pt x="492991" y="2554542"/>
                  </a:lnTo>
                  <a:lnTo>
                    <a:pt x="459798" y="2524204"/>
                  </a:lnTo>
                  <a:lnTo>
                    <a:pt x="427557" y="2492918"/>
                  </a:lnTo>
                  <a:lnTo>
                    <a:pt x="396293" y="2460708"/>
                  </a:lnTo>
                  <a:lnTo>
                    <a:pt x="366029" y="2427596"/>
                  </a:lnTo>
                  <a:lnTo>
                    <a:pt x="336788" y="2393604"/>
                  </a:lnTo>
                  <a:lnTo>
                    <a:pt x="308595" y="2358757"/>
                  </a:lnTo>
                  <a:lnTo>
                    <a:pt x="281472" y="2323076"/>
                  </a:lnTo>
                  <a:lnTo>
                    <a:pt x="255442" y="2286584"/>
                  </a:lnTo>
                  <a:lnTo>
                    <a:pt x="230530" y="2249304"/>
                  </a:lnTo>
                  <a:lnTo>
                    <a:pt x="206759" y="2211259"/>
                  </a:lnTo>
                  <a:lnTo>
                    <a:pt x="184153" y="2172473"/>
                  </a:lnTo>
                  <a:lnTo>
                    <a:pt x="162735" y="2132966"/>
                  </a:lnTo>
                  <a:lnTo>
                    <a:pt x="142528" y="2092763"/>
                  </a:lnTo>
                  <a:lnTo>
                    <a:pt x="123556" y="2051886"/>
                  </a:lnTo>
                  <a:lnTo>
                    <a:pt x="105842" y="2010359"/>
                  </a:lnTo>
                  <a:lnTo>
                    <a:pt x="89411" y="1968203"/>
                  </a:lnTo>
                  <a:lnTo>
                    <a:pt x="74285" y="1925441"/>
                  </a:lnTo>
                  <a:lnTo>
                    <a:pt x="60488" y="1882097"/>
                  </a:lnTo>
                  <a:lnTo>
                    <a:pt x="48044" y="1838194"/>
                  </a:lnTo>
                  <a:lnTo>
                    <a:pt x="36975" y="1793753"/>
                  </a:lnTo>
                  <a:lnTo>
                    <a:pt x="27306" y="1748798"/>
                  </a:lnTo>
                  <a:lnTo>
                    <a:pt x="19061" y="1703352"/>
                  </a:lnTo>
                  <a:lnTo>
                    <a:pt x="12261" y="1657437"/>
                  </a:lnTo>
                  <a:lnTo>
                    <a:pt x="6932" y="1611077"/>
                  </a:lnTo>
                  <a:lnTo>
                    <a:pt x="3096" y="1564294"/>
                  </a:lnTo>
                  <a:lnTo>
                    <a:pt x="778" y="1517110"/>
                  </a:lnTo>
                  <a:lnTo>
                    <a:pt x="0" y="1469549"/>
                  </a:lnTo>
                  <a:lnTo>
                    <a:pt x="778" y="1421989"/>
                  </a:lnTo>
                  <a:lnTo>
                    <a:pt x="3096" y="1374805"/>
                  </a:lnTo>
                  <a:lnTo>
                    <a:pt x="6932" y="1328022"/>
                  </a:lnTo>
                  <a:lnTo>
                    <a:pt x="12261" y="1281662"/>
                  </a:lnTo>
                  <a:lnTo>
                    <a:pt x="19061" y="1235747"/>
                  </a:lnTo>
                  <a:lnTo>
                    <a:pt x="27306" y="1190301"/>
                  </a:lnTo>
                  <a:lnTo>
                    <a:pt x="36975" y="1145346"/>
                  </a:lnTo>
                  <a:lnTo>
                    <a:pt x="48044" y="1100905"/>
                  </a:lnTo>
                  <a:lnTo>
                    <a:pt x="60488" y="1057002"/>
                  </a:lnTo>
                  <a:lnTo>
                    <a:pt x="74285" y="1013658"/>
                  </a:lnTo>
                  <a:lnTo>
                    <a:pt x="89411" y="970896"/>
                  </a:lnTo>
                  <a:lnTo>
                    <a:pt x="105842" y="928740"/>
                  </a:lnTo>
                  <a:lnTo>
                    <a:pt x="123556" y="887213"/>
                  </a:lnTo>
                  <a:lnTo>
                    <a:pt x="142528" y="846336"/>
                  </a:lnTo>
                  <a:lnTo>
                    <a:pt x="162735" y="806133"/>
                  </a:lnTo>
                  <a:lnTo>
                    <a:pt x="184153" y="766626"/>
                  </a:lnTo>
                  <a:lnTo>
                    <a:pt x="206759" y="727839"/>
                  </a:lnTo>
                  <a:lnTo>
                    <a:pt x="230530" y="689795"/>
                  </a:lnTo>
                  <a:lnTo>
                    <a:pt x="255442" y="652515"/>
                  </a:lnTo>
                  <a:lnTo>
                    <a:pt x="281472" y="616023"/>
                  </a:lnTo>
                  <a:lnTo>
                    <a:pt x="308595" y="580342"/>
                  </a:lnTo>
                  <a:lnTo>
                    <a:pt x="336788" y="545495"/>
                  </a:lnTo>
                  <a:lnTo>
                    <a:pt x="366029" y="511503"/>
                  </a:lnTo>
                  <a:lnTo>
                    <a:pt x="396293" y="478391"/>
                  </a:lnTo>
                  <a:lnTo>
                    <a:pt x="427557" y="446181"/>
                  </a:lnTo>
                  <a:lnTo>
                    <a:pt x="459798" y="414895"/>
                  </a:lnTo>
                  <a:lnTo>
                    <a:pt x="492991" y="384557"/>
                  </a:lnTo>
                  <a:lnTo>
                    <a:pt x="527114" y="355189"/>
                  </a:lnTo>
                  <a:lnTo>
                    <a:pt x="562143" y="326814"/>
                  </a:lnTo>
                  <a:lnTo>
                    <a:pt x="598054" y="299456"/>
                  </a:lnTo>
                  <a:lnTo>
                    <a:pt x="634824" y="273136"/>
                  </a:lnTo>
                  <a:lnTo>
                    <a:pt x="672430" y="247877"/>
                  </a:lnTo>
                  <a:lnTo>
                    <a:pt x="710847" y="223703"/>
                  </a:lnTo>
                  <a:lnTo>
                    <a:pt x="750053" y="200636"/>
                  </a:lnTo>
                  <a:lnTo>
                    <a:pt x="790024" y="178699"/>
                  </a:lnTo>
                  <a:lnTo>
                    <a:pt x="830736" y="157915"/>
                  </a:lnTo>
                  <a:lnTo>
                    <a:pt x="872166" y="138307"/>
                  </a:lnTo>
                  <a:lnTo>
                    <a:pt x="914290" y="119897"/>
                  </a:lnTo>
                  <a:lnTo>
                    <a:pt x="957085" y="102708"/>
                  </a:lnTo>
                  <a:lnTo>
                    <a:pt x="1000528" y="86763"/>
                  </a:lnTo>
                  <a:lnTo>
                    <a:pt x="1044594" y="72085"/>
                  </a:lnTo>
                  <a:lnTo>
                    <a:pt x="1089261" y="58697"/>
                  </a:lnTo>
                  <a:lnTo>
                    <a:pt x="1134504" y="46621"/>
                  </a:lnTo>
                  <a:lnTo>
                    <a:pt x="1180301" y="35880"/>
                  </a:lnTo>
                  <a:lnTo>
                    <a:pt x="1226628" y="26498"/>
                  </a:lnTo>
                  <a:lnTo>
                    <a:pt x="1273461" y="18496"/>
                  </a:lnTo>
                  <a:lnTo>
                    <a:pt x="1320777" y="11898"/>
                  </a:lnTo>
                  <a:lnTo>
                    <a:pt x="1368553" y="6727"/>
                  </a:lnTo>
                  <a:lnTo>
                    <a:pt x="1416764" y="3005"/>
                  </a:lnTo>
                  <a:lnTo>
                    <a:pt x="1465387" y="755"/>
                  </a:lnTo>
                  <a:lnTo>
                    <a:pt x="1514399" y="0"/>
                  </a:lnTo>
                  <a:lnTo>
                    <a:pt x="1564513" y="803"/>
                  </a:lnTo>
                  <a:lnTo>
                    <a:pt x="1614419" y="3205"/>
                  </a:lnTo>
                  <a:lnTo>
                    <a:pt x="1664079" y="7190"/>
                  </a:lnTo>
                  <a:lnTo>
                    <a:pt x="1713458" y="12744"/>
                  </a:lnTo>
                  <a:lnTo>
                    <a:pt x="1762519" y="19851"/>
                  </a:lnTo>
                  <a:lnTo>
                    <a:pt x="1811224" y="28497"/>
                  </a:lnTo>
                  <a:lnTo>
                    <a:pt x="1859537" y="38668"/>
                  </a:lnTo>
                  <a:lnTo>
                    <a:pt x="1907422" y="50347"/>
                  </a:lnTo>
                  <a:lnTo>
                    <a:pt x="1954840" y="63521"/>
                  </a:lnTo>
                  <a:lnTo>
                    <a:pt x="2001757" y="78175"/>
                  </a:lnTo>
                  <a:lnTo>
                    <a:pt x="2048134" y="94293"/>
                  </a:lnTo>
                  <a:lnTo>
                    <a:pt x="2093935" y="111862"/>
                  </a:lnTo>
                  <a:lnTo>
                    <a:pt x="2139124" y="130867"/>
                  </a:lnTo>
                  <a:lnTo>
                    <a:pt x="2183663" y="151291"/>
                  </a:lnTo>
                  <a:lnTo>
                    <a:pt x="2227516" y="173122"/>
                  </a:lnTo>
                  <a:lnTo>
                    <a:pt x="2270646" y="196344"/>
                  </a:lnTo>
                  <a:lnTo>
                    <a:pt x="2313016" y="220942"/>
                  </a:lnTo>
                  <a:lnTo>
                    <a:pt x="2354589" y="246901"/>
                  </a:lnTo>
                  <a:lnTo>
                    <a:pt x="2395329" y="274207"/>
                  </a:lnTo>
                  <a:lnTo>
                    <a:pt x="2435199" y="302845"/>
                  </a:lnTo>
                  <a:lnTo>
                    <a:pt x="2474162" y="332800"/>
                  </a:lnTo>
                  <a:lnTo>
                    <a:pt x="2512182" y="364058"/>
                  </a:lnTo>
                  <a:lnTo>
                    <a:pt x="2549220" y="396603"/>
                  </a:lnTo>
                  <a:lnTo>
                    <a:pt x="2585242" y="430421"/>
                  </a:lnTo>
                  <a:lnTo>
                    <a:pt x="2621577" y="466918"/>
                  </a:lnTo>
                  <a:lnTo>
                    <a:pt x="2656484" y="504488"/>
                  </a:lnTo>
                  <a:lnTo>
                    <a:pt x="2689944" y="543091"/>
                  </a:lnTo>
                  <a:lnTo>
                    <a:pt x="2721941" y="582686"/>
                  </a:lnTo>
                  <a:lnTo>
                    <a:pt x="2752458" y="623233"/>
                  </a:lnTo>
                  <a:lnTo>
                    <a:pt x="2781476" y="664690"/>
                  </a:lnTo>
                  <a:lnTo>
                    <a:pt x="2808978" y="707018"/>
                  </a:lnTo>
                  <a:lnTo>
                    <a:pt x="2834948" y="750176"/>
                  </a:lnTo>
                  <a:lnTo>
                    <a:pt x="2859368" y="794123"/>
                  </a:lnTo>
                  <a:lnTo>
                    <a:pt x="2882220" y="838818"/>
                  </a:lnTo>
                  <a:lnTo>
                    <a:pt x="2903488" y="884222"/>
                  </a:lnTo>
                  <a:lnTo>
                    <a:pt x="2923154" y="930294"/>
                  </a:lnTo>
                  <a:lnTo>
                    <a:pt x="2941201" y="976993"/>
                  </a:lnTo>
                  <a:lnTo>
                    <a:pt x="2957611" y="1024278"/>
                  </a:lnTo>
                  <a:lnTo>
                    <a:pt x="2972367" y="1072109"/>
                  </a:lnTo>
                  <a:lnTo>
                    <a:pt x="2985452" y="1120446"/>
                  </a:lnTo>
                  <a:lnTo>
                    <a:pt x="2996849" y="1169247"/>
                  </a:lnTo>
                  <a:lnTo>
                    <a:pt x="3006539" y="1218473"/>
                  </a:lnTo>
                  <a:lnTo>
                    <a:pt x="3014507" y="1268083"/>
                  </a:lnTo>
                  <a:lnTo>
                    <a:pt x="3020734" y="1318036"/>
                  </a:lnTo>
                  <a:lnTo>
                    <a:pt x="3025203" y="1368292"/>
                  </a:lnTo>
                  <a:lnTo>
                    <a:pt x="3027898" y="1418810"/>
                  </a:lnTo>
                  <a:lnTo>
                    <a:pt x="3028799" y="1469549"/>
                  </a:lnTo>
                  <a:lnTo>
                    <a:pt x="3028021" y="1517110"/>
                  </a:lnTo>
                  <a:lnTo>
                    <a:pt x="3025703" y="1564294"/>
                  </a:lnTo>
                  <a:lnTo>
                    <a:pt x="3021867" y="1611077"/>
                  </a:lnTo>
                  <a:lnTo>
                    <a:pt x="3016538" y="1657437"/>
                  </a:lnTo>
                  <a:lnTo>
                    <a:pt x="3009738" y="1703352"/>
                  </a:lnTo>
                  <a:lnTo>
                    <a:pt x="3001493" y="1748798"/>
                  </a:lnTo>
                  <a:lnTo>
                    <a:pt x="2991824" y="1793753"/>
                  </a:lnTo>
                  <a:lnTo>
                    <a:pt x="2980755" y="1838194"/>
                  </a:lnTo>
                  <a:lnTo>
                    <a:pt x="2968311" y="1882097"/>
                  </a:lnTo>
                  <a:lnTo>
                    <a:pt x="2954514" y="1925441"/>
                  </a:lnTo>
                  <a:lnTo>
                    <a:pt x="2939388" y="1968203"/>
                  </a:lnTo>
                  <a:lnTo>
                    <a:pt x="2922957" y="2010359"/>
                  </a:lnTo>
                  <a:lnTo>
                    <a:pt x="2905243" y="2051886"/>
                  </a:lnTo>
                  <a:lnTo>
                    <a:pt x="2886271" y="2092763"/>
                  </a:lnTo>
                  <a:lnTo>
                    <a:pt x="2866064" y="2132966"/>
                  </a:lnTo>
                  <a:lnTo>
                    <a:pt x="2844646" y="2172473"/>
                  </a:lnTo>
                  <a:lnTo>
                    <a:pt x="2822039" y="2211259"/>
                  </a:lnTo>
                  <a:lnTo>
                    <a:pt x="2798269" y="2249304"/>
                  </a:lnTo>
                  <a:lnTo>
                    <a:pt x="2773357" y="2286584"/>
                  </a:lnTo>
                  <a:lnTo>
                    <a:pt x="2747327" y="2323076"/>
                  </a:lnTo>
                  <a:lnTo>
                    <a:pt x="2720204" y="2358757"/>
                  </a:lnTo>
                  <a:lnTo>
                    <a:pt x="2692010" y="2393604"/>
                  </a:lnTo>
                  <a:lnTo>
                    <a:pt x="2662770" y="2427596"/>
                  </a:lnTo>
                  <a:lnTo>
                    <a:pt x="2632506" y="2460708"/>
                  </a:lnTo>
                  <a:lnTo>
                    <a:pt x="2601242" y="2492918"/>
                  </a:lnTo>
                  <a:lnTo>
                    <a:pt x="2569001" y="2524204"/>
                  </a:lnTo>
                  <a:lnTo>
                    <a:pt x="2535808" y="2554542"/>
                  </a:lnTo>
                  <a:lnTo>
                    <a:pt x="2501685" y="2583910"/>
                  </a:lnTo>
                  <a:lnTo>
                    <a:pt x="2466656" y="2612285"/>
                  </a:lnTo>
                  <a:lnTo>
                    <a:pt x="2430745" y="2639643"/>
                  </a:lnTo>
                  <a:lnTo>
                    <a:pt x="2393975" y="2665963"/>
                  </a:lnTo>
                  <a:lnTo>
                    <a:pt x="2356369" y="2691222"/>
                  </a:lnTo>
                  <a:lnTo>
                    <a:pt x="2317952" y="2715396"/>
                  </a:lnTo>
                  <a:lnTo>
                    <a:pt x="2278746" y="2738463"/>
                  </a:lnTo>
                  <a:lnTo>
                    <a:pt x="2238775" y="2760400"/>
                  </a:lnTo>
                  <a:lnTo>
                    <a:pt x="2198063" y="2781184"/>
                  </a:lnTo>
                  <a:lnTo>
                    <a:pt x="2156633" y="2800792"/>
                  </a:lnTo>
                  <a:lnTo>
                    <a:pt x="2114509" y="2819202"/>
                  </a:lnTo>
                  <a:lnTo>
                    <a:pt x="2071714" y="2836391"/>
                  </a:lnTo>
                  <a:lnTo>
                    <a:pt x="2028271" y="2852336"/>
                  </a:lnTo>
                  <a:lnTo>
                    <a:pt x="1984205" y="2867014"/>
                  </a:lnTo>
                  <a:lnTo>
                    <a:pt x="1939538" y="2880402"/>
                  </a:lnTo>
                  <a:lnTo>
                    <a:pt x="1894295" y="2892478"/>
                  </a:lnTo>
                  <a:lnTo>
                    <a:pt x="1848498" y="2903219"/>
                  </a:lnTo>
                  <a:lnTo>
                    <a:pt x="1802171" y="2912601"/>
                  </a:lnTo>
                  <a:lnTo>
                    <a:pt x="1755338" y="2920603"/>
                  </a:lnTo>
                  <a:lnTo>
                    <a:pt x="1708022" y="2927201"/>
                  </a:lnTo>
                  <a:lnTo>
                    <a:pt x="1660246" y="2932372"/>
                  </a:lnTo>
                  <a:lnTo>
                    <a:pt x="1612035" y="2936094"/>
                  </a:lnTo>
                  <a:lnTo>
                    <a:pt x="1563412" y="2938344"/>
                  </a:lnTo>
                  <a:lnTo>
                    <a:pt x="1514399" y="2939099"/>
                  </a:lnTo>
                  <a:close/>
                </a:path>
              </a:pathLst>
            </a:custGeom>
            <a:solidFill>
              <a:srgbClr val="FF9900"/>
            </a:solidFill>
          </p:spPr>
          <p:txBody>
            <a:bodyPr wrap="square" lIns="0" tIns="0" rIns="0" bIns="0" rtlCol="0"/>
            <a:lstStyle/>
            <a:p>
              <a:endParaRPr/>
            </a:p>
          </p:txBody>
        </p:sp>
        <p:sp>
          <p:nvSpPr>
            <p:cNvPr id="7" name="object 7"/>
            <p:cNvSpPr/>
            <p:nvPr/>
          </p:nvSpPr>
          <p:spPr>
            <a:xfrm>
              <a:off x="1227749" y="797400"/>
              <a:ext cx="3028950" cy="2939415"/>
            </a:xfrm>
            <a:custGeom>
              <a:avLst/>
              <a:gdLst/>
              <a:ahLst/>
              <a:cxnLst/>
              <a:rect l="l" t="t" r="r" b="b"/>
              <a:pathLst>
                <a:path w="3028950" h="2939415">
                  <a:moveTo>
                    <a:pt x="0" y="1469549"/>
                  </a:moveTo>
                  <a:lnTo>
                    <a:pt x="778" y="1421989"/>
                  </a:lnTo>
                  <a:lnTo>
                    <a:pt x="3096" y="1374805"/>
                  </a:lnTo>
                  <a:lnTo>
                    <a:pt x="6932" y="1328022"/>
                  </a:lnTo>
                  <a:lnTo>
                    <a:pt x="12261" y="1281662"/>
                  </a:lnTo>
                  <a:lnTo>
                    <a:pt x="19061" y="1235747"/>
                  </a:lnTo>
                  <a:lnTo>
                    <a:pt x="27306" y="1190301"/>
                  </a:lnTo>
                  <a:lnTo>
                    <a:pt x="36975" y="1145346"/>
                  </a:lnTo>
                  <a:lnTo>
                    <a:pt x="48044" y="1100905"/>
                  </a:lnTo>
                  <a:lnTo>
                    <a:pt x="60488" y="1057002"/>
                  </a:lnTo>
                  <a:lnTo>
                    <a:pt x="74285" y="1013658"/>
                  </a:lnTo>
                  <a:lnTo>
                    <a:pt x="89411" y="970896"/>
                  </a:lnTo>
                  <a:lnTo>
                    <a:pt x="105842" y="928740"/>
                  </a:lnTo>
                  <a:lnTo>
                    <a:pt x="123556" y="887213"/>
                  </a:lnTo>
                  <a:lnTo>
                    <a:pt x="142528" y="846336"/>
                  </a:lnTo>
                  <a:lnTo>
                    <a:pt x="162735" y="806133"/>
                  </a:lnTo>
                  <a:lnTo>
                    <a:pt x="184153" y="766626"/>
                  </a:lnTo>
                  <a:lnTo>
                    <a:pt x="206759" y="727839"/>
                  </a:lnTo>
                  <a:lnTo>
                    <a:pt x="230530" y="689795"/>
                  </a:lnTo>
                  <a:lnTo>
                    <a:pt x="255442" y="652515"/>
                  </a:lnTo>
                  <a:lnTo>
                    <a:pt x="281472" y="616023"/>
                  </a:lnTo>
                  <a:lnTo>
                    <a:pt x="308595" y="580342"/>
                  </a:lnTo>
                  <a:lnTo>
                    <a:pt x="336788" y="545495"/>
                  </a:lnTo>
                  <a:lnTo>
                    <a:pt x="366029" y="511503"/>
                  </a:lnTo>
                  <a:lnTo>
                    <a:pt x="396293" y="478391"/>
                  </a:lnTo>
                  <a:lnTo>
                    <a:pt x="427557" y="446181"/>
                  </a:lnTo>
                  <a:lnTo>
                    <a:pt x="459798" y="414895"/>
                  </a:lnTo>
                  <a:lnTo>
                    <a:pt x="492991" y="384557"/>
                  </a:lnTo>
                  <a:lnTo>
                    <a:pt x="527114" y="355189"/>
                  </a:lnTo>
                  <a:lnTo>
                    <a:pt x="562143" y="326814"/>
                  </a:lnTo>
                  <a:lnTo>
                    <a:pt x="598054" y="299456"/>
                  </a:lnTo>
                  <a:lnTo>
                    <a:pt x="634824" y="273136"/>
                  </a:lnTo>
                  <a:lnTo>
                    <a:pt x="672430" y="247877"/>
                  </a:lnTo>
                  <a:lnTo>
                    <a:pt x="710847" y="223703"/>
                  </a:lnTo>
                  <a:lnTo>
                    <a:pt x="750053" y="200636"/>
                  </a:lnTo>
                  <a:lnTo>
                    <a:pt x="790024" y="178699"/>
                  </a:lnTo>
                  <a:lnTo>
                    <a:pt x="830736" y="157915"/>
                  </a:lnTo>
                  <a:lnTo>
                    <a:pt x="872166" y="138307"/>
                  </a:lnTo>
                  <a:lnTo>
                    <a:pt x="914290" y="119897"/>
                  </a:lnTo>
                  <a:lnTo>
                    <a:pt x="957085" y="102708"/>
                  </a:lnTo>
                  <a:lnTo>
                    <a:pt x="1000528" y="86763"/>
                  </a:lnTo>
                  <a:lnTo>
                    <a:pt x="1044594" y="72085"/>
                  </a:lnTo>
                  <a:lnTo>
                    <a:pt x="1089261" y="58697"/>
                  </a:lnTo>
                  <a:lnTo>
                    <a:pt x="1134504" y="46621"/>
                  </a:lnTo>
                  <a:lnTo>
                    <a:pt x="1180301" y="35880"/>
                  </a:lnTo>
                  <a:lnTo>
                    <a:pt x="1226628" y="26498"/>
                  </a:lnTo>
                  <a:lnTo>
                    <a:pt x="1273461" y="18496"/>
                  </a:lnTo>
                  <a:lnTo>
                    <a:pt x="1320777" y="11898"/>
                  </a:lnTo>
                  <a:lnTo>
                    <a:pt x="1368553" y="6727"/>
                  </a:lnTo>
                  <a:lnTo>
                    <a:pt x="1416764" y="3005"/>
                  </a:lnTo>
                  <a:lnTo>
                    <a:pt x="1465387" y="755"/>
                  </a:lnTo>
                  <a:lnTo>
                    <a:pt x="1514399" y="0"/>
                  </a:lnTo>
                  <a:lnTo>
                    <a:pt x="1564513" y="803"/>
                  </a:lnTo>
                  <a:lnTo>
                    <a:pt x="1614419" y="3205"/>
                  </a:lnTo>
                  <a:lnTo>
                    <a:pt x="1664079" y="7190"/>
                  </a:lnTo>
                  <a:lnTo>
                    <a:pt x="1713458" y="12744"/>
                  </a:lnTo>
                  <a:lnTo>
                    <a:pt x="1762519" y="19851"/>
                  </a:lnTo>
                  <a:lnTo>
                    <a:pt x="1811224" y="28497"/>
                  </a:lnTo>
                  <a:lnTo>
                    <a:pt x="1859537" y="38668"/>
                  </a:lnTo>
                  <a:lnTo>
                    <a:pt x="1907422" y="50347"/>
                  </a:lnTo>
                  <a:lnTo>
                    <a:pt x="1954840" y="63521"/>
                  </a:lnTo>
                  <a:lnTo>
                    <a:pt x="2001757" y="78175"/>
                  </a:lnTo>
                  <a:lnTo>
                    <a:pt x="2048134" y="94293"/>
                  </a:lnTo>
                  <a:lnTo>
                    <a:pt x="2093935" y="111862"/>
                  </a:lnTo>
                  <a:lnTo>
                    <a:pt x="2139124" y="130867"/>
                  </a:lnTo>
                  <a:lnTo>
                    <a:pt x="2183663" y="151291"/>
                  </a:lnTo>
                  <a:lnTo>
                    <a:pt x="2227516" y="173122"/>
                  </a:lnTo>
                  <a:lnTo>
                    <a:pt x="2270646" y="196344"/>
                  </a:lnTo>
                  <a:lnTo>
                    <a:pt x="2313016" y="220942"/>
                  </a:lnTo>
                  <a:lnTo>
                    <a:pt x="2354589" y="246901"/>
                  </a:lnTo>
                  <a:lnTo>
                    <a:pt x="2395330" y="274207"/>
                  </a:lnTo>
                  <a:lnTo>
                    <a:pt x="2435199" y="302845"/>
                  </a:lnTo>
                  <a:lnTo>
                    <a:pt x="2474162" y="332800"/>
                  </a:lnTo>
                  <a:lnTo>
                    <a:pt x="2512182" y="364058"/>
                  </a:lnTo>
                  <a:lnTo>
                    <a:pt x="2549220" y="396603"/>
                  </a:lnTo>
                  <a:lnTo>
                    <a:pt x="2585242" y="430421"/>
                  </a:lnTo>
                  <a:lnTo>
                    <a:pt x="2621577" y="466918"/>
                  </a:lnTo>
                  <a:lnTo>
                    <a:pt x="2656484" y="504488"/>
                  </a:lnTo>
                  <a:lnTo>
                    <a:pt x="2689944" y="543091"/>
                  </a:lnTo>
                  <a:lnTo>
                    <a:pt x="2721941" y="582686"/>
                  </a:lnTo>
                  <a:lnTo>
                    <a:pt x="2752458" y="623233"/>
                  </a:lnTo>
                  <a:lnTo>
                    <a:pt x="2781476" y="664690"/>
                  </a:lnTo>
                  <a:lnTo>
                    <a:pt x="2808978" y="707018"/>
                  </a:lnTo>
                  <a:lnTo>
                    <a:pt x="2834948" y="750176"/>
                  </a:lnTo>
                  <a:lnTo>
                    <a:pt x="2859368" y="794123"/>
                  </a:lnTo>
                  <a:lnTo>
                    <a:pt x="2882220" y="838818"/>
                  </a:lnTo>
                  <a:lnTo>
                    <a:pt x="2903488" y="884222"/>
                  </a:lnTo>
                  <a:lnTo>
                    <a:pt x="2923154" y="930294"/>
                  </a:lnTo>
                  <a:lnTo>
                    <a:pt x="2941201" y="976993"/>
                  </a:lnTo>
                  <a:lnTo>
                    <a:pt x="2957611" y="1024278"/>
                  </a:lnTo>
                  <a:lnTo>
                    <a:pt x="2972367" y="1072109"/>
                  </a:lnTo>
                  <a:lnTo>
                    <a:pt x="2985452" y="1120446"/>
                  </a:lnTo>
                  <a:lnTo>
                    <a:pt x="2996849" y="1169247"/>
                  </a:lnTo>
                  <a:lnTo>
                    <a:pt x="3006539" y="1218473"/>
                  </a:lnTo>
                  <a:lnTo>
                    <a:pt x="3014507" y="1268083"/>
                  </a:lnTo>
                  <a:lnTo>
                    <a:pt x="3020734" y="1318036"/>
                  </a:lnTo>
                  <a:lnTo>
                    <a:pt x="3025203" y="1368292"/>
                  </a:lnTo>
                  <a:lnTo>
                    <a:pt x="3027898" y="1418810"/>
                  </a:lnTo>
                  <a:lnTo>
                    <a:pt x="3028799" y="1469549"/>
                  </a:lnTo>
                  <a:lnTo>
                    <a:pt x="3028021" y="1517110"/>
                  </a:lnTo>
                  <a:lnTo>
                    <a:pt x="3025703" y="1564294"/>
                  </a:lnTo>
                  <a:lnTo>
                    <a:pt x="3021867" y="1611077"/>
                  </a:lnTo>
                  <a:lnTo>
                    <a:pt x="3016538" y="1657437"/>
                  </a:lnTo>
                  <a:lnTo>
                    <a:pt x="3009738" y="1703352"/>
                  </a:lnTo>
                  <a:lnTo>
                    <a:pt x="3001493" y="1748798"/>
                  </a:lnTo>
                  <a:lnTo>
                    <a:pt x="2991824" y="1793753"/>
                  </a:lnTo>
                  <a:lnTo>
                    <a:pt x="2980755" y="1838194"/>
                  </a:lnTo>
                  <a:lnTo>
                    <a:pt x="2968311" y="1882097"/>
                  </a:lnTo>
                  <a:lnTo>
                    <a:pt x="2954514" y="1925441"/>
                  </a:lnTo>
                  <a:lnTo>
                    <a:pt x="2939388" y="1968203"/>
                  </a:lnTo>
                  <a:lnTo>
                    <a:pt x="2922957" y="2010359"/>
                  </a:lnTo>
                  <a:lnTo>
                    <a:pt x="2905243" y="2051886"/>
                  </a:lnTo>
                  <a:lnTo>
                    <a:pt x="2886271" y="2092763"/>
                  </a:lnTo>
                  <a:lnTo>
                    <a:pt x="2866064" y="2132966"/>
                  </a:lnTo>
                  <a:lnTo>
                    <a:pt x="2844646" y="2172473"/>
                  </a:lnTo>
                  <a:lnTo>
                    <a:pt x="2822039" y="2211259"/>
                  </a:lnTo>
                  <a:lnTo>
                    <a:pt x="2798269" y="2249304"/>
                  </a:lnTo>
                  <a:lnTo>
                    <a:pt x="2773357" y="2286584"/>
                  </a:lnTo>
                  <a:lnTo>
                    <a:pt x="2747327" y="2323076"/>
                  </a:lnTo>
                  <a:lnTo>
                    <a:pt x="2720204" y="2358757"/>
                  </a:lnTo>
                  <a:lnTo>
                    <a:pt x="2692010" y="2393604"/>
                  </a:lnTo>
                  <a:lnTo>
                    <a:pt x="2662770" y="2427596"/>
                  </a:lnTo>
                  <a:lnTo>
                    <a:pt x="2632506" y="2460708"/>
                  </a:lnTo>
                  <a:lnTo>
                    <a:pt x="2601242" y="2492918"/>
                  </a:lnTo>
                  <a:lnTo>
                    <a:pt x="2569001" y="2524204"/>
                  </a:lnTo>
                  <a:lnTo>
                    <a:pt x="2535808" y="2554542"/>
                  </a:lnTo>
                  <a:lnTo>
                    <a:pt x="2501685" y="2583910"/>
                  </a:lnTo>
                  <a:lnTo>
                    <a:pt x="2466656" y="2612285"/>
                  </a:lnTo>
                  <a:lnTo>
                    <a:pt x="2430745" y="2639643"/>
                  </a:lnTo>
                  <a:lnTo>
                    <a:pt x="2393975" y="2665963"/>
                  </a:lnTo>
                  <a:lnTo>
                    <a:pt x="2356369" y="2691222"/>
                  </a:lnTo>
                  <a:lnTo>
                    <a:pt x="2317952" y="2715396"/>
                  </a:lnTo>
                  <a:lnTo>
                    <a:pt x="2278746" y="2738463"/>
                  </a:lnTo>
                  <a:lnTo>
                    <a:pt x="2238775" y="2760400"/>
                  </a:lnTo>
                  <a:lnTo>
                    <a:pt x="2198063" y="2781184"/>
                  </a:lnTo>
                  <a:lnTo>
                    <a:pt x="2156633" y="2800792"/>
                  </a:lnTo>
                  <a:lnTo>
                    <a:pt x="2114509" y="2819202"/>
                  </a:lnTo>
                  <a:lnTo>
                    <a:pt x="2071714" y="2836391"/>
                  </a:lnTo>
                  <a:lnTo>
                    <a:pt x="2028271" y="2852336"/>
                  </a:lnTo>
                  <a:lnTo>
                    <a:pt x="1984205" y="2867014"/>
                  </a:lnTo>
                  <a:lnTo>
                    <a:pt x="1939538" y="2880402"/>
                  </a:lnTo>
                  <a:lnTo>
                    <a:pt x="1894295" y="2892478"/>
                  </a:lnTo>
                  <a:lnTo>
                    <a:pt x="1848498" y="2903219"/>
                  </a:lnTo>
                  <a:lnTo>
                    <a:pt x="1802171" y="2912601"/>
                  </a:lnTo>
                  <a:lnTo>
                    <a:pt x="1755338" y="2920603"/>
                  </a:lnTo>
                  <a:lnTo>
                    <a:pt x="1708022" y="2927201"/>
                  </a:lnTo>
                  <a:lnTo>
                    <a:pt x="1660246" y="2932372"/>
                  </a:lnTo>
                  <a:lnTo>
                    <a:pt x="1612035" y="2936094"/>
                  </a:lnTo>
                  <a:lnTo>
                    <a:pt x="1563412" y="2938344"/>
                  </a:lnTo>
                  <a:lnTo>
                    <a:pt x="1514399" y="2939099"/>
                  </a:lnTo>
                  <a:lnTo>
                    <a:pt x="1465387" y="2938344"/>
                  </a:lnTo>
                  <a:lnTo>
                    <a:pt x="1416764" y="2936094"/>
                  </a:lnTo>
                  <a:lnTo>
                    <a:pt x="1368553" y="2932372"/>
                  </a:lnTo>
                  <a:lnTo>
                    <a:pt x="1320777" y="2927201"/>
                  </a:lnTo>
                  <a:lnTo>
                    <a:pt x="1273461" y="2920603"/>
                  </a:lnTo>
                  <a:lnTo>
                    <a:pt x="1226628" y="2912601"/>
                  </a:lnTo>
                  <a:lnTo>
                    <a:pt x="1180301" y="2903219"/>
                  </a:lnTo>
                  <a:lnTo>
                    <a:pt x="1134504" y="2892478"/>
                  </a:lnTo>
                  <a:lnTo>
                    <a:pt x="1089261" y="2880402"/>
                  </a:lnTo>
                  <a:lnTo>
                    <a:pt x="1044594" y="2867014"/>
                  </a:lnTo>
                  <a:lnTo>
                    <a:pt x="1000528" y="2852336"/>
                  </a:lnTo>
                  <a:lnTo>
                    <a:pt x="957085" y="2836391"/>
                  </a:lnTo>
                  <a:lnTo>
                    <a:pt x="914290" y="2819202"/>
                  </a:lnTo>
                  <a:lnTo>
                    <a:pt x="872166" y="2800792"/>
                  </a:lnTo>
                  <a:lnTo>
                    <a:pt x="830736" y="2781184"/>
                  </a:lnTo>
                  <a:lnTo>
                    <a:pt x="790024" y="2760400"/>
                  </a:lnTo>
                  <a:lnTo>
                    <a:pt x="750053" y="2738463"/>
                  </a:lnTo>
                  <a:lnTo>
                    <a:pt x="710847" y="2715396"/>
                  </a:lnTo>
                  <a:lnTo>
                    <a:pt x="672430" y="2691222"/>
                  </a:lnTo>
                  <a:lnTo>
                    <a:pt x="634824" y="2665963"/>
                  </a:lnTo>
                  <a:lnTo>
                    <a:pt x="598054" y="2639643"/>
                  </a:lnTo>
                  <a:lnTo>
                    <a:pt x="562143" y="2612285"/>
                  </a:lnTo>
                  <a:lnTo>
                    <a:pt x="527114" y="2583910"/>
                  </a:lnTo>
                  <a:lnTo>
                    <a:pt x="492991" y="2554542"/>
                  </a:lnTo>
                  <a:lnTo>
                    <a:pt x="459798" y="2524204"/>
                  </a:lnTo>
                  <a:lnTo>
                    <a:pt x="427557" y="2492918"/>
                  </a:lnTo>
                  <a:lnTo>
                    <a:pt x="396293" y="2460708"/>
                  </a:lnTo>
                  <a:lnTo>
                    <a:pt x="366029" y="2427596"/>
                  </a:lnTo>
                  <a:lnTo>
                    <a:pt x="336788" y="2393604"/>
                  </a:lnTo>
                  <a:lnTo>
                    <a:pt x="308595" y="2358757"/>
                  </a:lnTo>
                  <a:lnTo>
                    <a:pt x="281472" y="2323076"/>
                  </a:lnTo>
                  <a:lnTo>
                    <a:pt x="255442" y="2286584"/>
                  </a:lnTo>
                  <a:lnTo>
                    <a:pt x="230530" y="2249304"/>
                  </a:lnTo>
                  <a:lnTo>
                    <a:pt x="206759" y="2211259"/>
                  </a:lnTo>
                  <a:lnTo>
                    <a:pt x="184153" y="2172473"/>
                  </a:lnTo>
                  <a:lnTo>
                    <a:pt x="162735" y="2132966"/>
                  </a:lnTo>
                  <a:lnTo>
                    <a:pt x="142528" y="2092763"/>
                  </a:lnTo>
                  <a:lnTo>
                    <a:pt x="123556" y="2051886"/>
                  </a:lnTo>
                  <a:lnTo>
                    <a:pt x="105842" y="2010359"/>
                  </a:lnTo>
                  <a:lnTo>
                    <a:pt x="89411" y="1968203"/>
                  </a:lnTo>
                  <a:lnTo>
                    <a:pt x="74285" y="1925441"/>
                  </a:lnTo>
                  <a:lnTo>
                    <a:pt x="60488" y="1882097"/>
                  </a:lnTo>
                  <a:lnTo>
                    <a:pt x="48044" y="1838194"/>
                  </a:lnTo>
                  <a:lnTo>
                    <a:pt x="36975" y="1793753"/>
                  </a:lnTo>
                  <a:lnTo>
                    <a:pt x="27306" y="1748798"/>
                  </a:lnTo>
                  <a:lnTo>
                    <a:pt x="19061" y="1703352"/>
                  </a:lnTo>
                  <a:lnTo>
                    <a:pt x="12261" y="1657437"/>
                  </a:lnTo>
                  <a:lnTo>
                    <a:pt x="6932" y="1611077"/>
                  </a:lnTo>
                  <a:lnTo>
                    <a:pt x="3096" y="1564294"/>
                  </a:lnTo>
                  <a:lnTo>
                    <a:pt x="778" y="1517110"/>
                  </a:lnTo>
                  <a:lnTo>
                    <a:pt x="0" y="1469549"/>
                  </a:lnTo>
                  <a:close/>
                </a:path>
              </a:pathLst>
            </a:custGeom>
            <a:ln w="9524">
              <a:solidFill>
                <a:srgbClr val="595959"/>
              </a:solidFill>
            </a:ln>
          </p:spPr>
          <p:txBody>
            <a:bodyPr wrap="square" lIns="0" tIns="0" rIns="0" bIns="0" rtlCol="0"/>
            <a:lstStyle/>
            <a:p>
              <a:endParaRPr/>
            </a:p>
          </p:txBody>
        </p:sp>
      </p:grpSp>
      <p:sp>
        <p:nvSpPr>
          <p:cNvPr id="8" name="object 8"/>
          <p:cNvSpPr txBox="1"/>
          <p:nvPr/>
        </p:nvSpPr>
        <p:spPr>
          <a:xfrm>
            <a:off x="2153064" y="3791745"/>
            <a:ext cx="1178560" cy="558800"/>
          </a:xfrm>
          <a:prstGeom prst="rect">
            <a:avLst/>
          </a:prstGeom>
        </p:spPr>
        <p:txBody>
          <a:bodyPr vert="horz" wrap="square" lIns="0" tIns="12700" rIns="0" bIns="0" rtlCol="0">
            <a:spAutoFit/>
          </a:bodyPr>
          <a:lstStyle/>
          <a:p>
            <a:pPr marL="12700">
              <a:lnSpc>
                <a:spcPct val="100000"/>
              </a:lnSpc>
              <a:spcBef>
                <a:spcPts val="100"/>
              </a:spcBef>
            </a:pPr>
            <a:r>
              <a:rPr sz="3500" spc="-819" dirty="0">
                <a:solidFill>
                  <a:srgbClr val="FF9900"/>
                </a:solidFill>
                <a:latin typeface="Arial Black"/>
                <a:cs typeface="Arial Black"/>
              </a:rPr>
              <a:t>1</a:t>
            </a:r>
            <a:r>
              <a:rPr sz="3500" spc="-470" dirty="0">
                <a:solidFill>
                  <a:srgbClr val="FF9900"/>
                </a:solidFill>
                <a:latin typeface="Arial Black"/>
                <a:cs typeface="Arial Black"/>
              </a:rPr>
              <a:t> </a:t>
            </a:r>
            <a:r>
              <a:rPr sz="3500" spc="-420" dirty="0">
                <a:solidFill>
                  <a:srgbClr val="FF9900"/>
                </a:solidFill>
                <a:latin typeface="Arial Black"/>
                <a:cs typeface="Arial Black"/>
              </a:rPr>
              <a:t>BTC</a:t>
            </a:r>
            <a:endParaRPr sz="3500">
              <a:latin typeface="Arial Black"/>
              <a:cs typeface="Arial Black"/>
            </a:endParaRPr>
          </a:p>
        </p:txBody>
      </p:sp>
      <p:sp>
        <p:nvSpPr>
          <p:cNvPr id="9" name="object 9"/>
          <p:cNvSpPr txBox="1"/>
          <p:nvPr/>
        </p:nvSpPr>
        <p:spPr>
          <a:xfrm>
            <a:off x="1447768" y="1965419"/>
            <a:ext cx="2589530" cy="1000760"/>
          </a:xfrm>
          <a:prstGeom prst="rect">
            <a:avLst/>
          </a:prstGeom>
        </p:spPr>
        <p:txBody>
          <a:bodyPr vert="horz" wrap="square" lIns="0" tIns="12700" rIns="0" bIns="0" rtlCol="0">
            <a:spAutoFit/>
          </a:bodyPr>
          <a:lstStyle/>
          <a:p>
            <a:pPr algn="ctr">
              <a:lnSpc>
                <a:spcPct val="100000"/>
              </a:lnSpc>
              <a:spcBef>
                <a:spcPts val="100"/>
              </a:spcBef>
            </a:pPr>
            <a:r>
              <a:rPr sz="3200" spc="-100" dirty="0">
                <a:latin typeface="Arial Black"/>
                <a:cs typeface="Arial Black"/>
              </a:rPr>
              <a:t>100,000,000</a:t>
            </a:r>
            <a:endParaRPr sz="3200">
              <a:latin typeface="Arial Black"/>
              <a:cs typeface="Arial Black"/>
            </a:endParaRPr>
          </a:p>
          <a:p>
            <a:pPr algn="ctr">
              <a:lnSpc>
                <a:spcPct val="100000"/>
              </a:lnSpc>
            </a:pPr>
            <a:r>
              <a:rPr sz="3200" spc="110" dirty="0">
                <a:latin typeface="Arial"/>
                <a:cs typeface="Arial"/>
              </a:rPr>
              <a:t>sats</a:t>
            </a:r>
            <a:endParaRPr sz="32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3774" y="603844"/>
            <a:ext cx="3637487" cy="1859483"/>
          </a:xfrm>
          <a:prstGeom prst="rect">
            <a:avLst/>
          </a:prstGeom>
        </p:spPr>
        <p:txBody>
          <a:bodyPr vert="horz" wrap="square" lIns="0" tIns="12700" rIns="0" bIns="0" rtlCol="0">
            <a:spAutoFit/>
          </a:bodyPr>
          <a:lstStyle/>
          <a:p>
            <a:pPr marL="12700" marR="5080">
              <a:lnSpc>
                <a:spcPct val="100000"/>
              </a:lnSpc>
              <a:spcBef>
                <a:spcPts val="100"/>
              </a:spcBef>
            </a:pPr>
            <a:r>
              <a:rPr lang="vi-VN" sz="6000" i="1" spc="-300" dirty="0">
                <a:solidFill>
                  <a:srgbClr val="FF9900"/>
                </a:solidFill>
                <a:latin typeface="Calibri"/>
                <a:cs typeface="Calibri"/>
              </a:rPr>
              <a:t>Nguồn cung phát hành</a:t>
            </a:r>
            <a:endParaRPr sz="6000" spc="-300" dirty="0">
              <a:latin typeface="Calibri"/>
              <a:cs typeface="Calibri"/>
            </a:endParaRPr>
          </a:p>
        </p:txBody>
      </p:sp>
      <p:sp>
        <p:nvSpPr>
          <p:cNvPr id="3" name="object 3"/>
          <p:cNvSpPr txBox="1"/>
          <p:nvPr/>
        </p:nvSpPr>
        <p:spPr>
          <a:xfrm>
            <a:off x="5353774" y="2573742"/>
            <a:ext cx="3216752" cy="1592167"/>
          </a:xfrm>
          <a:prstGeom prst="rect">
            <a:avLst/>
          </a:prstGeom>
        </p:spPr>
        <p:txBody>
          <a:bodyPr vert="horz" wrap="square" lIns="0" tIns="8255" rIns="0" bIns="0" rtlCol="0">
            <a:spAutoFit/>
          </a:bodyPr>
          <a:lstStyle/>
          <a:p>
            <a:pPr marL="12700" marR="5080">
              <a:lnSpc>
                <a:spcPct val="101000"/>
              </a:lnSpc>
              <a:spcBef>
                <a:spcPts val="65"/>
              </a:spcBef>
            </a:pPr>
            <a:r>
              <a:rPr lang="vi-VN" sz="2600" spc="80" dirty="0">
                <a:solidFill>
                  <a:srgbClr val="FFFFFF"/>
                </a:solidFill>
                <a:latin typeface="Tahoma"/>
                <a:cs typeface="Tahoma"/>
              </a:rPr>
              <a:t>Đây là tổng số lượng Bitcoin tối đa sẽ được đào ra và lưu hành.</a:t>
            </a:r>
            <a:endParaRPr sz="2600" dirty="0">
              <a:latin typeface="Tahoma"/>
              <a:cs typeface="Tahoma"/>
            </a:endParaRPr>
          </a:p>
        </p:txBody>
      </p:sp>
      <p:sp>
        <p:nvSpPr>
          <p:cNvPr id="4" name="object 4"/>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
        <p:nvSpPr>
          <p:cNvPr id="5" name="object 5"/>
          <p:cNvSpPr txBox="1"/>
          <p:nvPr/>
        </p:nvSpPr>
        <p:spPr>
          <a:xfrm>
            <a:off x="3397346" y="2865439"/>
            <a:ext cx="1555653" cy="659155"/>
          </a:xfrm>
          <a:prstGeom prst="rect">
            <a:avLst/>
          </a:prstGeom>
        </p:spPr>
        <p:txBody>
          <a:bodyPr vert="horz" wrap="square" lIns="0" tIns="12700" rIns="0" bIns="0" rtlCol="0">
            <a:spAutoFit/>
          </a:bodyPr>
          <a:lstStyle/>
          <a:p>
            <a:pPr marL="12700">
              <a:lnSpc>
                <a:spcPct val="100000"/>
              </a:lnSpc>
              <a:spcBef>
                <a:spcPts val="100"/>
              </a:spcBef>
            </a:pPr>
            <a:r>
              <a:rPr sz="4200" spc="-515">
                <a:solidFill>
                  <a:srgbClr val="FF9900"/>
                </a:solidFill>
                <a:latin typeface="Arial"/>
                <a:cs typeface="Arial"/>
              </a:rPr>
              <a:t>₿</a:t>
            </a:r>
            <a:r>
              <a:rPr lang="vi-VN" sz="4200" spc="-515" dirty="0">
                <a:solidFill>
                  <a:srgbClr val="FFFFFF"/>
                </a:solidFill>
                <a:latin typeface="Arial Black"/>
                <a:cs typeface="Arial Black"/>
              </a:rPr>
              <a:t>21Tr</a:t>
            </a:r>
            <a:endParaRPr sz="4200" dirty="0">
              <a:latin typeface="Arial Black"/>
              <a:cs typeface="Arial Black"/>
            </a:endParaRPr>
          </a:p>
        </p:txBody>
      </p:sp>
      <p:sp>
        <p:nvSpPr>
          <p:cNvPr id="6" name="object 6"/>
          <p:cNvSpPr txBox="1"/>
          <p:nvPr/>
        </p:nvSpPr>
        <p:spPr>
          <a:xfrm>
            <a:off x="320472" y="2865439"/>
            <a:ext cx="703580" cy="665480"/>
          </a:xfrm>
          <a:prstGeom prst="rect">
            <a:avLst/>
          </a:prstGeom>
        </p:spPr>
        <p:txBody>
          <a:bodyPr vert="horz" wrap="square" lIns="0" tIns="12700" rIns="0" bIns="0" rtlCol="0">
            <a:spAutoFit/>
          </a:bodyPr>
          <a:lstStyle/>
          <a:p>
            <a:pPr marL="12700">
              <a:lnSpc>
                <a:spcPct val="100000"/>
              </a:lnSpc>
              <a:spcBef>
                <a:spcPts val="100"/>
              </a:spcBef>
            </a:pPr>
            <a:r>
              <a:rPr sz="4200" spc="-105" dirty="0">
                <a:solidFill>
                  <a:srgbClr val="FF9900"/>
                </a:solidFill>
                <a:latin typeface="Arial"/>
                <a:cs typeface="Arial"/>
              </a:rPr>
              <a:t>₿</a:t>
            </a:r>
            <a:r>
              <a:rPr sz="4200" spc="-105" dirty="0">
                <a:solidFill>
                  <a:srgbClr val="FFFFFF"/>
                </a:solidFill>
                <a:latin typeface="Arial Black"/>
                <a:cs typeface="Arial Black"/>
              </a:rPr>
              <a:t>0</a:t>
            </a:r>
            <a:endParaRPr sz="4200">
              <a:latin typeface="Arial Black"/>
              <a:cs typeface="Arial Black"/>
            </a:endParaRPr>
          </a:p>
        </p:txBody>
      </p:sp>
      <p:grpSp>
        <p:nvGrpSpPr>
          <p:cNvPr id="7" name="object 7"/>
          <p:cNvGrpSpPr/>
          <p:nvPr/>
        </p:nvGrpSpPr>
        <p:grpSpPr>
          <a:xfrm>
            <a:off x="554424" y="1475850"/>
            <a:ext cx="3550285" cy="1303655"/>
            <a:chOff x="554424" y="1475850"/>
            <a:chExt cx="3550285" cy="1303655"/>
          </a:xfrm>
        </p:grpSpPr>
        <p:sp>
          <p:nvSpPr>
            <p:cNvPr id="8" name="object 8"/>
            <p:cNvSpPr/>
            <p:nvPr/>
          </p:nvSpPr>
          <p:spPr>
            <a:xfrm>
              <a:off x="573474" y="1494900"/>
              <a:ext cx="3512185" cy="1265555"/>
            </a:xfrm>
            <a:custGeom>
              <a:avLst/>
              <a:gdLst/>
              <a:ahLst/>
              <a:cxnLst/>
              <a:rect l="l" t="t" r="r" b="b"/>
              <a:pathLst>
                <a:path w="3512185" h="1265555">
                  <a:moveTo>
                    <a:pt x="3192776" y="1265399"/>
                  </a:moveTo>
                  <a:lnTo>
                    <a:pt x="319323" y="1265399"/>
                  </a:lnTo>
                  <a:lnTo>
                    <a:pt x="272136" y="1261937"/>
                  </a:lnTo>
                  <a:lnTo>
                    <a:pt x="227098" y="1251880"/>
                  </a:lnTo>
                  <a:lnTo>
                    <a:pt x="184704" y="1235721"/>
                  </a:lnTo>
                  <a:lnTo>
                    <a:pt x="145448" y="1213955"/>
                  </a:lnTo>
                  <a:lnTo>
                    <a:pt x="109823" y="1187075"/>
                  </a:lnTo>
                  <a:lnTo>
                    <a:pt x="78324" y="1155576"/>
                  </a:lnTo>
                  <a:lnTo>
                    <a:pt x="51445" y="1119951"/>
                  </a:lnTo>
                  <a:lnTo>
                    <a:pt x="29678" y="1080695"/>
                  </a:lnTo>
                  <a:lnTo>
                    <a:pt x="13519" y="1038301"/>
                  </a:lnTo>
                  <a:lnTo>
                    <a:pt x="3462" y="993263"/>
                  </a:lnTo>
                  <a:lnTo>
                    <a:pt x="0" y="946076"/>
                  </a:lnTo>
                  <a:lnTo>
                    <a:pt x="0" y="319323"/>
                  </a:lnTo>
                  <a:lnTo>
                    <a:pt x="3462" y="272136"/>
                  </a:lnTo>
                  <a:lnTo>
                    <a:pt x="13519" y="227098"/>
                  </a:lnTo>
                  <a:lnTo>
                    <a:pt x="29678" y="184704"/>
                  </a:lnTo>
                  <a:lnTo>
                    <a:pt x="51445" y="145448"/>
                  </a:lnTo>
                  <a:lnTo>
                    <a:pt x="78324" y="109823"/>
                  </a:lnTo>
                  <a:lnTo>
                    <a:pt x="109823" y="78324"/>
                  </a:lnTo>
                  <a:lnTo>
                    <a:pt x="145448" y="51445"/>
                  </a:lnTo>
                  <a:lnTo>
                    <a:pt x="184704" y="29678"/>
                  </a:lnTo>
                  <a:lnTo>
                    <a:pt x="227098" y="13519"/>
                  </a:lnTo>
                  <a:lnTo>
                    <a:pt x="272136" y="3462"/>
                  </a:lnTo>
                  <a:lnTo>
                    <a:pt x="319323" y="0"/>
                  </a:lnTo>
                  <a:lnTo>
                    <a:pt x="3192776" y="0"/>
                  </a:lnTo>
                  <a:lnTo>
                    <a:pt x="3243031" y="3977"/>
                  </a:lnTo>
                  <a:lnTo>
                    <a:pt x="3291595" y="15674"/>
                  </a:lnTo>
                  <a:lnTo>
                    <a:pt x="3337612" y="34735"/>
                  </a:lnTo>
                  <a:lnTo>
                    <a:pt x="3380223" y="60805"/>
                  </a:lnTo>
                  <a:lnTo>
                    <a:pt x="3418572" y="93527"/>
                  </a:lnTo>
                  <a:lnTo>
                    <a:pt x="3451294" y="131876"/>
                  </a:lnTo>
                  <a:lnTo>
                    <a:pt x="3477364" y="174487"/>
                  </a:lnTo>
                  <a:lnTo>
                    <a:pt x="3496425" y="220504"/>
                  </a:lnTo>
                  <a:lnTo>
                    <a:pt x="3508122" y="269068"/>
                  </a:lnTo>
                  <a:lnTo>
                    <a:pt x="3512099" y="319323"/>
                  </a:lnTo>
                  <a:lnTo>
                    <a:pt x="3512099" y="946076"/>
                  </a:lnTo>
                  <a:lnTo>
                    <a:pt x="3508637" y="993263"/>
                  </a:lnTo>
                  <a:lnTo>
                    <a:pt x="3498580" y="1038301"/>
                  </a:lnTo>
                  <a:lnTo>
                    <a:pt x="3482421" y="1080695"/>
                  </a:lnTo>
                  <a:lnTo>
                    <a:pt x="3460654" y="1119951"/>
                  </a:lnTo>
                  <a:lnTo>
                    <a:pt x="3433775" y="1155576"/>
                  </a:lnTo>
                  <a:lnTo>
                    <a:pt x="3402276" y="1187075"/>
                  </a:lnTo>
                  <a:lnTo>
                    <a:pt x="3366651" y="1213955"/>
                  </a:lnTo>
                  <a:lnTo>
                    <a:pt x="3327395" y="1235721"/>
                  </a:lnTo>
                  <a:lnTo>
                    <a:pt x="3285001" y="1251880"/>
                  </a:lnTo>
                  <a:lnTo>
                    <a:pt x="3239963" y="1261937"/>
                  </a:lnTo>
                  <a:lnTo>
                    <a:pt x="3192776" y="1265399"/>
                  </a:lnTo>
                  <a:close/>
                </a:path>
              </a:pathLst>
            </a:custGeom>
            <a:solidFill>
              <a:srgbClr val="000000"/>
            </a:solidFill>
          </p:spPr>
          <p:txBody>
            <a:bodyPr wrap="square" lIns="0" tIns="0" rIns="0" bIns="0" rtlCol="0"/>
            <a:lstStyle/>
            <a:p>
              <a:endParaRPr/>
            </a:p>
          </p:txBody>
        </p:sp>
        <p:sp>
          <p:nvSpPr>
            <p:cNvPr id="9" name="object 9"/>
            <p:cNvSpPr/>
            <p:nvPr/>
          </p:nvSpPr>
          <p:spPr>
            <a:xfrm>
              <a:off x="573474" y="1494900"/>
              <a:ext cx="3512185" cy="1265555"/>
            </a:xfrm>
            <a:custGeom>
              <a:avLst/>
              <a:gdLst/>
              <a:ahLst/>
              <a:cxnLst/>
              <a:rect l="l" t="t" r="r" b="b"/>
              <a:pathLst>
                <a:path w="3512185" h="1265555">
                  <a:moveTo>
                    <a:pt x="0" y="319323"/>
                  </a:moveTo>
                  <a:lnTo>
                    <a:pt x="3462" y="272136"/>
                  </a:lnTo>
                  <a:lnTo>
                    <a:pt x="13519" y="227098"/>
                  </a:lnTo>
                  <a:lnTo>
                    <a:pt x="29678" y="184704"/>
                  </a:lnTo>
                  <a:lnTo>
                    <a:pt x="51445" y="145448"/>
                  </a:lnTo>
                  <a:lnTo>
                    <a:pt x="78324" y="109823"/>
                  </a:lnTo>
                  <a:lnTo>
                    <a:pt x="109823" y="78324"/>
                  </a:lnTo>
                  <a:lnTo>
                    <a:pt x="145448" y="51445"/>
                  </a:lnTo>
                  <a:lnTo>
                    <a:pt x="184704" y="29678"/>
                  </a:lnTo>
                  <a:lnTo>
                    <a:pt x="227098" y="13519"/>
                  </a:lnTo>
                  <a:lnTo>
                    <a:pt x="272136" y="3462"/>
                  </a:lnTo>
                  <a:lnTo>
                    <a:pt x="319323" y="0"/>
                  </a:lnTo>
                  <a:lnTo>
                    <a:pt x="3192776" y="0"/>
                  </a:lnTo>
                  <a:lnTo>
                    <a:pt x="3243031" y="3977"/>
                  </a:lnTo>
                  <a:lnTo>
                    <a:pt x="3291595" y="15674"/>
                  </a:lnTo>
                  <a:lnTo>
                    <a:pt x="3337612" y="34735"/>
                  </a:lnTo>
                  <a:lnTo>
                    <a:pt x="3380223" y="60805"/>
                  </a:lnTo>
                  <a:lnTo>
                    <a:pt x="3418572" y="93527"/>
                  </a:lnTo>
                  <a:lnTo>
                    <a:pt x="3451294" y="131876"/>
                  </a:lnTo>
                  <a:lnTo>
                    <a:pt x="3477364" y="174487"/>
                  </a:lnTo>
                  <a:lnTo>
                    <a:pt x="3496425" y="220504"/>
                  </a:lnTo>
                  <a:lnTo>
                    <a:pt x="3508122" y="269068"/>
                  </a:lnTo>
                  <a:lnTo>
                    <a:pt x="3512099" y="319323"/>
                  </a:lnTo>
                  <a:lnTo>
                    <a:pt x="3512099" y="946076"/>
                  </a:lnTo>
                  <a:lnTo>
                    <a:pt x="3508637" y="993263"/>
                  </a:lnTo>
                  <a:lnTo>
                    <a:pt x="3498580" y="1038301"/>
                  </a:lnTo>
                  <a:lnTo>
                    <a:pt x="3482421" y="1080695"/>
                  </a:lnTo>
                  <a:lnTo>
                    <a:pt x="3460654" y="1119951"/>
                  </a:lnTo>
                  <a:lnTo>
                    <a:pt x="3433775" y="1155576"/>
                  </a:lnTo>
                  <a:lnTo>
                    <a:pt x="3402276" y="1187075"/>
                  </a:lnTo>
                  <a:lnTo>
                    <a:pt x="3366651" y="1213955"/>
                  </a:lnTo>
                  <a:lnTo>
                    <a:pt x="3327395" y="1235721"/>
                  </a:lnTo>
                  <a:lnTo>
                    <a:pt x="3285001" y="1251880"/>
                  </a:lnTo>
                  <a:lnTo>
                    <a:pt x="3239963" y="1261937"/>
                  </a:lnTo>
                  <a:lnTo>
                    <a:pt x="3192776" y="1265399"/>
                  </a:lnTo>
                  <a:lnTo>
                    <a:pt x="319323" y="1265399"/>
                  </a:lnTo>
                  <a:lnTo>
                    <a:pt x="272136" y="1261937"/>
                  </a:lnTo>
                  <a:lnTo>
                    <a:pt x="227098" y="1251880"/>
                  </a:lnTo>
                  <a:lnTo>
                    <a:pt x="184704" y="1235721"/>
                  </a:lnTo>
                  <a:lnTo>
                    <a:pt x="145448" y="1213955"/>
                  </a:lnTo>
                  <a:lnTo>
                    <a:pt x="109823" y="1187075"/>
                  </a:lnTo>
                  <a:lnTo>
                    <a:pt x="78324" y="1155576"/>
                  </a:lnTo>
                  <a:lnTo>
                    <a:pt x="51445" y="1119951"/>
                  </a:lnTo>
                  <a:lnTo>
                    <a:pt x="29678" y="1080695"/>
                  </a:lnTo>
                  <a:lnTo>
                    <a:pt x="13519" y="1038301"/>
                  </a:lnTo>
                  <a:lnTo>
                    <a:pt x="3462" y="993263"/>
                  </a:lnTo>
                  <a:lnTo>
                    <a:pt x="0" y="946076"/>
                  </a:lnTo>
                  <a:lnTo>
                    <a:pt x="0" y="319323"/>
                  </a:lnTo>
                  <a:close/>
                </a:path>
              </a:pathLst>
            </a:custGeom>
            <a:ln w="38099">
              <a:solidFill>
                <a:srgbClr val="FF9900"/>
              </a:solidFill>
            </a:ln>
          </p:spPr>
          <p:txBody>
            <a:bodyPr wrap="square" lIns="0" tIns="0" rIns="0" bIns="0" rtlCol="0"/>
            <a:lstStyle/>
            <a:p>
              <a:endParaRPr/>
            </a:p>
          </p:txBody>
        </p:sp>
        <p:sp>
          <p:nvSpPr>
            <p:cNvPr id="10" name="object 10"/>
            <p:cNvSpPr/>
            <p:nvPr/>
          </p:nvSpPr>
          <p:spPr>
            <a:xfrm>
              <a:off x="573474" y="1494900"/>
              <a:ext cx="3037840" cy="1265555"/>
            </a:xfrm>
            <a:custGeom>
              <a:avLst/>
              <a:gdLst/>
              <a:ahLst/>
              <a:cxnLst/>
              <a:rect l="l" t="t" r="r" b="b"/>
              <a:pathLst>
                <a:path w="3037840" h="1265555">
                  <a:moveTo>
                    <a:pt x="2718476" y="1265399"/>
                  </a:moveTo>
                  <a:lnTo>
                    <a:pt x="319323" y="1265399"/>
                  </a:lnTo>
                  <a:lnTo>
                    <a:pt x="272136" y="1261937"/>
                  </a:lnTo>
                  <a:lnTo>
                    <a:pt x="227098" y="1251880"/>
                  </a:lnTo>
                  <a:lnTo>
                    <a:pt x="184704" y="1235721"/>
                  </a:lnTo>
                  <a:lnTo>
                    <a:pt x="145448" y="1213955"/>
                  </a:lnTo>
                  <a:lnTo>
                    <a:pt x="109823" y="1187075"/>
                  </a:lnTo>
                  <a:lnTo>
                    <a:pt x="78324" y="1155576"/>
                  </a:lnTo>
                  <a:lnTo>
                    <a:pt x="51445" y="1119951"/>
                  </a:lnTo>
                  <a:lnTo>
                    <a:pt x="29678" y="1080695"/>
                  </a:lnTo>
                  <a:lnTo>
                    <a:pt x="13519" y="1038301"/>
                  </a:lnTo>
                  <a:lnTo>
                    <a:pt x="3462" y="993263"/>
                  </a:lnTo>
                  <a:lnTo>
                    <a:pt x="0" y="946076"/>
                  </a:lnTo>
                  <a:lnTo>
                    <a:pt x="0" y="319323"/>
                  </a:lnTo>
                  <a:lnTo>
                    <a:pt x="3462" y="272136"/>
                  </a:lnTo>
                  <a:lnTo>
                    <a:pt x="13519" y="227098"/>
                  </a:lnTo>
                  <a:lnTo>
                    <a:pt x="29678" y="184704"/>
                  </a:lnTo>
                  <a:lnTo>
                    <a:pt x="51445" y="145448"/>
                  </a:lnTo>
                  <a:lnTo>
                    <a:pt x="78324" y="109823"/>
                  </a:lnTo>
                  <a:lnTo>
                    <a:pt x="109823" y="78324"/>
                  </a:lnTo>
                  <a:lnTo>
                    <a:pt x="145448" y="51445"/>
                  </a:lnTo>
                  <a:lnTo>
                    <a:pt x="184704" y="29678"/>
                  </a:lnTo>
                  <a:lnTo>
                    <a:pt x="227098" y="13519"/>
                  </a:lnTo>
                  <a:lnTo>
                    <a:pt x="272136" y="3462"/>
                  </a:lnTo>
                  <a:lnTo>
                    <a:pt x="319323" y="0"/>
                  </a:lnTo>
                  <a:lnTo>
                    <a:pt x="2718476" y="0"/>
                  </a:lnTo>
                  <a:lnTo>
                    <a:pt x="2768731" y="3977"/>
                  </a:lnTo>
                  <a:lnTo>
                    <a:pt x="2817295" y="15674"/>
                  </a:lnTo>
                  <a:lnTo>
                    <a:pt x="2863312" y="34735"/>
                  </a:lnTo>
                  <a:lnTo>
                    <a:pt x="2905923" y="60805"/>
                  </a:lnTo>
                  <a:lnTo>
                    <a:pt x="2944272" y="93527"/>
                  </a:lnTo>
                  <a:lnTo>
                    <a:pt x="2976994" y="131876"/>
                  </a:lnTo>
                  <a:lnTo>
                    <a:pt x="3003064" y="174487"/>
                  </a:lnTo>
                  <a:lnTo>
                    <a:pt x="3022125" y="220504"/>
                  </a:lnTo>
                  <a:lnTo>
                    <a:pt x="3033822" y="269068"/>
                  </a:lnTo>
                  <a:lnTo>
                    <a:pt x="3037799" y="319323"/>
                  </a:lnTo>
                  <a:lnTo>
                    <a:pt x="3037799" y="946076"/>
                  </a:lnTo>
                  <a:lnTo>
                    <a:pt x="3034337" y="993263"/>
                  </a:lnTo>
                  <a:lnTo>
                    <a:pt x="3024280" y="1038301"/>
                  </a:lnTo>
                  <a:lnTo>
                    <a:pt x="3008121" y="1080695"/>
                  </a:lnTo>
                  <a:lnTo>
                    <a:pt x="2986354" y="1119951"/>
                  </a:lnTo>
                  <a:lnTo>
                    <a:pt x="2959475" y="1155576"/>
                  </a:lnTo>
                  <a:lnTo>
                    <a:pt x="2927976" y="1187075"/>
                  </a:lnTo>
                  <a:lnTo>
                    <a:pt x="2892351" y="1213955"/>
                  </a:lnTo>
                  <a:lnTo>
                    <a:pt x="2853095" y="1235721"/>
                  </a:lnTo>
                  <a:lnTo>
                    <a:pt x="2810701" y="1251880"/>
                  </a:lnTo>
                  <a:lnTo>
                    <a:pt x="2765663" y="1261937"/>
                  </a:lnTo>
                  <a:lnTo>
                    <a:pt x="2718476" y="1265399"/>
                  </a:lnTo>
                  <a:close/>
                </a:path>
              </a:pathLst>
            </a:custGeom>
            <a:solidFill>
              <a:srgbClr val="FF9900"/>
            </a:solidFill>
          </p:spPr>
          <p:txBody>
            <a:bodyPr wrap="square" lIns="0" tIns="0" rIns="0" bIns="0" rtlCol="0"/>
            <a:lstStyle/>
            <a:p>
              <a:endParaRPr/>
            </a:p>
          </p:txBody>
        </p:sp>
        <p:sp>
          <p:nvSpPr>
            <p:cNvPr id="11" name="object 11"/>
            <p:cNvSpPr/>
            <p:nvPr/>
          </p:nvSpPr>
          <p:spPr>
            <a:xfrm>
              <a:off x="573474" y="1494900"/>
              <a:ext cx="3037840" cy="1265555"/>
            </a:xfrm>
            <a:custGeom>
              <a:avLst/>
              <a:gdLst/>
              <a:ahLst/>
              <a:cxnLst/>
              <a:rect l="l" t="t" r="r" b="b"/>
              <a:pathLst>
                <a:path w="3037840" h="1265555">
                  <a:moveTo>
                    <a:pt x="0" y="319323"/>
                  </a:moveTo>
                  <a:lnTo>
                    <a:pt x="3462" y="272136"/>
                  </a:lnTo>
                  <a:lnTo>
                    <a:pt x="13519" y="227098"/>
                  </a:lnTo>
                  <a:lnTo>
                    <a:pt x="29678" y="184704"/>
                  </a:lnTo>
                  <a:lnTo>
                    <a:pt x="51445" y="145448"/>
                  </a:lnTo>
                  <a:lnTo>
                    <a:pt x="78324" y="109823"/>
                  </a:lnTo>
                  <a:lnTo>
                    <a:pt x="109823" y="78324"/>
                  </a:lnTo>
                  <a:lnTo>
                    <a:pt x="145448" y="51445"/>
                  </a:lnTo>
                  <a:lnTo>
                    <a:pt x="184704" y="29678"/>
                  </a:lnTo>
                  <a:lnTo>
                    <a:pt x="227098" y="13519"/>
                  </a:lnTo>
                  <a:lnTo>
                    <a:pt x="272136" y="3462"/>
                  </a:lnTo>
                  <a:lnTo>
                    <a:pt x="319323" y="0"/>
                  </a:lnTo>
                  <a:lnTo>
                    <a:pt x="2718476" y="0"/>
                  </a:lnTo>
                  <a:lnTo>
                    <a:pt x="2768731" y="3977"/>
                  </a:lnTo>
                  <a:lnTo>
                    <a:pt x="2817295" y="15674"/>
                  </a:lnTo>
                  <a:lnTo>
                    <a:pt x="2863312" y="34735"/>
                  </a:lnTo>
                  <a:lnTo>
                    <a:pt x="2905923" y="60805"/>
                  </a:lnTo>
                  <a:lnTo>
                    <a:pt x="2944272" y="93527"/>
                  </a:lnTo>
                  <a:lnTo>
                    <a:pt x="2976994" y="131876"/>
                  </a:lnTo>
                  <a:lnTo>
                    <a:pt x="3003064" y="174487"/>
                  </a:lnTo>
                  <a:lnTo>
                    <a:pt x="3022125" y="220504"/>
                  </a:lnTo>
                  <a:lnTo>
                    <a:pt x="3033822" y="269068"/>
                  </a:lnTo>
                  <a:lnTo>
                    <a:pt x="3037799" y="319323"/>
                  </a:lnTo>
                  <a:lnTo>
                    <a:pt x="3037799" y="946076"/>
                  </a:lnTo>
                  <a:lnTo>
                    <a:pt x="3034337" y="993263"/>
                  </a:lnTo>
                  <a:lnTo>
                    <a:pt x="3024280" y="1038301"/>
                  </a:lnTo>
                  <a:lnTo>
                    <a:pt x="3008121" y="1080695"/>
                  </a:lnTo>
                  <a:lnTo>
                    <a:pt x="2986354" y="1119951"/>
                  </a:lnTo>
                  <a:lnTo>
                    <a:pt x="2959475" y="1155576"/>
                  </a:lnTo>
                  <a:lnTo>
                    <a:pt x="2927976" y="1187075"/>
                  </a:lnTo>
                  <a:lnTo>
                    <a:pt x="2892351" y="1213955"/>
                  </a:lnTo>
                  <a:lnTo>
                    <a:pt x="2853095" y="1235721"/>
                  </a:lnTo>
                  <a:lnTo>
                    <a:pt x="2810701" y="1251880"/>
                  </a:lnTo>
                  <a:lnTo>
                    <a:pt x="2765663" y="1261937"/>
                  </a:lnTo>
                  <a:lnTo>
                    <a:pt x="2718476" y="1265399"/>
                  </a:lnTo>
                  <a:lnTo>
                    <a:pt x="319323" y="1265399"/>
                  </a:lnTo>
                  <a:lnTo>
                    <a:pt x="272136" y="1261937"/>
                  </a:lnTo>
                  <a:lnTo>
                    <a:pt x="227098" y="1251880"/>
                  </a:lnTo>
                  <a:lnTo>
                    <a:pt x="184704" y="1235721"/>
                  </a:lnTo>
                  <a:lnTo>
                    <a:pt x="145448" y="1213955"/>
                  </a:lnTo>
                  <a:lnTo>
                    <a:pt x="109823" y="1187075"/>
                  </a:lnTo>
                  <a:lnTo>
                    <a:pt x="78324" y="1155576"/>
                  </a:lnTo>
                  <a:lnTo>
                    <a:pt x="51445" y="1119951"/>
                  </a:lnTo>
                  <a:lnTo>
                    <a:pt x="29678" y="1080695"/>
                  </a:lnTo>
                  <a:lnTo>
                    <a:pt x="13519" y="1038301"/>
                  </a:lnTo>
                  <a:lnTo>
                    <a:pt x="3462" y="993263"/>
                  </a:lnTo>
                  <a:lnTo>
                    <a:pt x="0" y="946076"/>
                  </a:lnTo>
                  <a:lnTo>
                    <a:pt x="0" y="319323"/>
                  </a:lnTo>
                  <a:close/>
                </a:path>
              </a:pathLst>
            </a:custGeom>
            <a:ln w="38099">
              <a:solidFill>
                <a:srgbClr val="FF9900"/>
              </a:solidFill>
            </a:ln>
          </p:spPr>
          <p:txBody>
            <a:bodyPr wrap="square" lIns="0" tIns="0" rIns="0" bIns="0" rtlCol="0"/>
            <a:lstStyle/>
            <a:p>
              <a:endParaRPr/>
            </a:p>
          </p:txBody>
        </p:sp>
      </p:grpSp>
      <p:sp>
        <p:nvSpPr>
          <p:cNvPr id="12" name="object 12"/>
          <p:cNvSpPr txBox="1"/>
          <p:nvPr/>
        </p:nvSpPr>
        <p:spPr>
          <a:xfrm>
            <a:off x="2949575" y="1929685"/>
            <a:ext cx="586105" cy="336550"/>
          </a:xfrm>
          <a:prstGeom prst="rect">
            <a:avLst/>
          </a:prstGeom>
        </p:spPr>
        <p:txBody>
          <a:bodyPr vert="horz" wrap="square" lIns="0" tIns="17780" rIns="0" bIns="0" rtlCol="0">
            <a:spAutoFit/>
          </a:bodyPr>
          <a:lstStyle/>
          <a:p>
            <a:pPr marL="12700">
              <a:lnSpc>
                <a:spcPct val="100000"/>
              </a:lnSpc>
              <a:spcBef>
                <a:spcPts val="140"/>
              </a:spcBef>
            </a:pPr>
            <a:r>
              <a:rPr sz="2000" b="1" i="1" spc="-375" dirty="0">
                <a:solidFill>
                  <a:srgbClr val="FFFFFF"/>
                </a:solidFill>
                <a:latin typeface="Verdana"/>
                <a:cs typeface="Verdana"/>
              </a:rPr>
              <a:t>90%</a:t>
            </a:r>
            <a:endParaRPr sz="2000">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3774" y="832444"/>
            <a:ext cx="3104425" cy="1859483"/>
          </a:xfrm>
          <a:prstGeom prst="rect">
            <a:avLst/>
          </a:prstGeom>
        </p:spPr>
        <p:txBody>
          <a:bodyPr vert="horz" wrap="square" lIns="0" tIns="12700" rIns="0" bIns="0" rtlCol="0">
            <a:spAutoFit/>
          </a:bodyPr>
          <a:lstStyle/>
          <a:p>
            <a:pPr marL="12700" marR="5080">
              <a:lnSpc>
                <a:spcPct val="100000"/>
              </a:lnSpc>
              <a:spcBef>
                <a:spcPts val="100"/>
              </a:spcBef>
            </a:pPr>
            <a:r>
              <a:rPr lang="vi-VN" sz="6000" i="1" spc="-10" dirty="0">
                <a:solidFill>
                  <a:srgbClr val="FF9900"/>
                </a:solidFill>
                <a:latin typeface="Calibri"/>
                <a:cs typeface="Calibri"/>
              </a:rPr>
              <a:t>lịch </a:t>
            </a:r>
            <a:br>
              <a:rPr lang="vi-VN" sz="6000" i="1" spc="-10" dirty="0">
                <a:solidFill>
                  <a:srgbClr val="FF9900"/>
                </a:solidFill>
                <a:latin typeface="Calibri"/>
                <a:cs typeface="Calibri"/>
              </a:rPr>
            </a:br>
            <a:r>
              <a:rPr lang="vi-VN" sz="6000" i="1" spc="-10" dirty="0">
                <a:solidFill>
                  <a:srgbClr val="FF9900"/>
                </a:solidFill>
                <a:latin typeface="Calibri"/>
                <a:cs typeface="Calibri"/>
              </a:rPr>
              <a:t>cung ứng</a:t>
            </a:r>
            <a:endParaRPr sz="6000" dirty="0">
              <a:latin typeface="Calibri"/>
              <a:cs typeface="Calibri"/>
            </a:endParaRPr>
          </a:p>
        </p:txBody>
      </p:sp>
      <p:sp>
        <p:nvSpPr>
          <p:cNvPr id="3" name="object 3"/>
          <p:cNvSpPr txBox="1"/>
          <p:nvPr/>
        </p:nvSpPr>
        <p:spPr>
          <a:xfrm>
            <a:off x="5353774" y="2802342"/>
            <a:ext cx="3383915" cy="1188082"/>
          </a:xfrm>
          <a:prstGeom prst="rect">
            <a:avLst/>
          </a:prstGeom>
        </p:spPr>
        <p:txBody>
          <a:bodyPr vert="horz" wrap="square" lIns="0" tIns="8255" rIns="0" bIns="0" rtlCol="0">
            <a:spAutoFit/>
          </a:bodyPr>
          <a:lstStyle/>
          <a:p>
            <a:pPr marL="12700" marR="5080">
              <a:lnSpc>
                <a:spcPct val="101000"/>
              </a:lnSpc>
              <a:spcBef>
                <a:spcPts val="65"/>
              </a:spcBef>
            </a:pPr>
            <a:r>
              <a:rPr lang="vi-VN" sz="2600" spc="45" dirty="0">
                <a:solidFill>
                  <a:srgbClr val="FFFFFF"/>
                </a:solidFill>
                <a:latin typeface="Tahoma"/>
                <a:cs typeface="Tahoma"/>
              </a:rPr>
              <a:t>lịch trình </a:t>
            </a:r>
            <a:br>
              <a:rPr lang="vi-VN" sz="2600" spc="45" dirty="0">
                <a:solidFill>
                  <a:srgbClr val="FFFFFF"/>
                </a:solidFill>
                <a:latin typeface="Tahoma"/>
                <a:cs typeface="Tahoma"/>
              </a:rPr>
            </a:br>
            <a:r>
              <a:rPr lang="vi-VN" sz="2600" spc="45" dirty="0">
                <a:solidFill>
                  <a:srgbClr val="FFFFFF"/>
                </a:solidFill>
                <a:latin typeface="Tahoma"/>
                <a:cs typeface="Tahoma"/>
              </a:rPr>
              <a:t>sản xuất bitcoin </a:t>
            </a:r>
            <a:br>
              <a:rPr lang="vi-VN" sz="2600" spc="45" dirty="0">
                <a:solidFill>
                  <a:srgbClr val="FFFFFF"/>
                </a:solidFill>
                <a:latin typeface="Tahoma"/>
                <a:cs typeface="Tahoma"/>
              </a:rPr>
            </a:br>
            <a:r>
              <a:rPr lang="vi-VN" sz="2600" spc="45" dirty="0">
                <a:solidFill>
                  <a:srgbClr val="FFFFFF"/>
                </a:solidFill>
                <a:latin typeface="Tahoma"/>
                <a:cs typeface="Tahoma"/>
              </a:rPr>
              <a:t>được lập trình sẵn.</a:t>
            </a:r>
            <a:endParaRPr sz="2600" dirty="0">
              <a:latin typeface="Tahoma"/>
              <a:cs typeface="Tahoma"/>
            </a:endParaRPr>
          </a:p>
        </p:txBody>
      </p:sp>
      <p:sp>
        <p:nvSpPr>
          <p:cNvPr id="4" name="object 4"/>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
        <p:nvSpPr>
          <p:cNvPr id="5" name="object 5"/>
          <p:cNvSpPr txBox="1"/>
          <p:nvPr/>
        </p:nvSpPr>
        <p:spPr>
          <a:xfrm>
            <a:off x="235184" y="1492365"/>
            <a:ext cx="716825" cy="320601"/>
          </a:xfrm>
          <a:prstGeom prst="rect">
            <a:avLst/>
          </a:prstGeom>
        </p:spPr>
        <p:txBody>
          <a:bodyPr vert="horz" wrap="square" lIns="0" tIns="12700" rIns="0" bIns="0" rtlCol="0">
            <a:spAutoFit/>
          </a:bodyPr>
          <a:lstStyle/>
          <a:p>
            <a:pPr marL="12700">
              <a:lnSpc>
                <a:spcPct val="100000"/>
              </a:lnSpc>
              <a:spcBef>
                <a:spcPts val="100"/>
              </a:spcBef>
            </a:pPr>
            <a:r>
              <a:rPr sz="2000" spc="-220">
                <a:solidFill>
                  <a:srgbClr val="FF9900"/>
                </a:solidFill>
                <a:latin typeface="Arial"/>
                <a:cs typeface="Arial"/>
              </a:rPr>
              <a:t>₿</a:t>
            </a:r>
            <a:r>
              <a:rPr lang="vi-VN" sz="2000" spc="-220" dirty="0">
                <a:solidFill>
                  <a:srgbClr val="FFFFFF"/>
                </a:solidFill>
                <a:latin typeface="Arial Black"/>
                <a:cs typeface="Arial Black"/>
              </a:rPr>
              <a:t>21Tr</a:t>
            </a:r>
            <a:endParaRPr sz="2000" dirty="0">
              <a:latin typeface="Arial Black"/>
              <a:cs typeface="Arial Black"/>
            </a:endParaRPr>
          </a:p>
        </p:txBody>
      </p:sp>
      <p:grpSp>
        <p:nvGrpSpPr>
          <p:cNvPr id="6" name="object 6"/>
          <p:cNvGrpSpPr/>
          <p:nvPr/>
        </p:nvGrpSpPr>
        <p:grpSpPr>
          <a:xfrm>
            <a:off x="947529" y="1479037"/>
            <a:ext cx="3510915" cy="2252345"/>
            <a:chOff x="947529" y="1479037"/>
            <a:chExt cx="3510915" cy="2252345"/>
          </a:xfrm>
        </p:grpSpPr>
        <p:sp>
          <p:nvSpPr>
            <p:cNvPr id="7" name="object 7"/>
            <p:cNvSpPr/>
            <p:nvPr/>
          </p:nvSpPr>
          <p:spPr>
            <a:xfrm>
              <a:off x="1003850" y="1700560"/>
              <a:ext cx="3151505" cy="2009775"/>
            </a:xfrm>
            <a:custGeom>
              <a:avLst/>
              <a:gdLst/>
              <a:ahLst/>
              <a:cxnLst/>
              <a:rect l="l" t="t" r="r" b="b"/>
              <a:pathLst>
                <a:path w="3151504" h="2009775">
                  <a:moveTo>
                    <a:pt x="0" y="2009706"/>
                  </a:moveTo>
                  <a:lnTo>
                    <a:pt x="238" y="1981816"/>
                  </a:lnTo>
                  <a:lnTo>
                    <a:pt x="353" y="1948079"/>
                  </a:lnTo>
                  <a:lnTo>
                    <a:pt x="377" y="1909112"/>
                  </a:lnTo>
                  <a:lnTo>
                    <a:pt x="340" y="1865537"/>
                  </a:lnTo>
                  <a:lnTo>
                    <a:pt x="275" y="1817972"/>
                  </a:lnTo>
                  <a:lnTo>
                    <a:pt x="213" y="1767036"/>
                  </a:lnTo>
                  <a:lnTo>
                    <a:pt x="186" y="1713350"/>
                  </a:lnTo>
                  <a:lnTo>
                    <a:pt x="224" y="1657531"/>
                  </a:lnTo>
                  <a:lnTo>
                    <a:pt x="360" y="1600201"/>
                  </a:lnTo>
                  <a:lnTo>
                    <a:pt x="626" y="1541978"/>
                  </a:lnTo>
                  <a:lnTo>
                    <a:pt x="1051" y="1483481"/>
                  </a:lnTo>
                  <a:lnTo>
                    <a:pt x="1669" y="1425331"/>
                  </a:lnTo>
                  <a:lnTo>
                    <a:pt x="2510" y="1368145"/>
                  </a:lnTo>
                  <a:lnTo>
                    <a:pt x="3607" y="1312545"/>
                  </a:lnTo>
                  <a:lnTo>
                    <a:pt x="4990" y="1259149"/>
                  </a:lnTo>
                  <a:lnTo>
                    <a:pt x="6691" y="1208577"/>
                  </a:lnTo>
                  <a:lnTo>
                    <a:pt x="8742" y="1161447"/>
                  </a:lnTo>
                  <a:lnTo>
                    <a:pt x="11174" y="1118381"/>
                  </a:lnTo>
                  <a:lnTo>
                    <a:pt x="15227" y="1058611"/>
                  </a:lnTo>
                  <a:lnTo>
                    <a:pt x="19538" y="1001648"/>
                  </a:lnTo>
                  <a:lnTo>
                    <a:pt x="24189" y="947280"/>
                  </a:lnTo>
                  <a:lnTo>
                    <a:pt x="29262" y="895295"/>
                  </a:lnTo>
                  <a:lnTo>
                    <a:pt x="34839" y="845483"/>
                  </a:lnTo>
                  <a:lnTo>
                    <a:pt x="40999" y="797632"/>
                  </a:lnTo>
                  <a:lnTo>
                    <a:pt x="47826" y="751530"/>
                  </a:lnTo>
                  <a:lnTo>
                    <a:pt x="55400" y="706966"/>
                  </a:lnTo>
                  <a:lnTo>
                    <a:pt x="63803" y="663728"/>
                  </a:lnTo>
                  <a:lnTo>
                    <a:pt x="73117" y="621604"/>
                  </a:lnTo>
                  <a:lnTo>
                    <a:pt x="83422" y="580384"/>
                  </a:lnTo>
                  <a:lnTo>
                    <a:pt x="94799" y="539856"/>
                  </a:lnTo>
                  <a:lnTo>
                    <a:pt x="109982" y="487047"/>
                  </a:lnTo>
                  <a:lnTo>
                    <a:pt x="124423" y="436122"/>
                  </a:lnTo>
                  <a:lnTo>
                    <a:pt x="139231" y="387317"/>
                  </a:lnTo>
                  <a:lnTo>
                    <a:pt x="155512" y="340869"/>
                  </a:lnTo>
                  <a:lnTo>
                    <a:pt x="174374" y="297017"/>
                  </a:lnTo>
                  <a:lnTo>
                    <a:pt x="196924" y="255997"/>
                  </a:lnTo>
                  <a:lnTo>
                    <a:pt x="224269" y="218047"/>
                  </a:lnTo>
                  <a:lnTo>
                    <a:pt x="257517" y="183404"/>
                  </a:lnTo>
                  <a:lnTo>
                    <a:pt x="297774" y="152306"/>
                  </a:lnTo>
                  <a:lnTo>
                    <a:pt x="326169" y="133117"/>
                  </a:lnTo>
                  <a:lnTo>
                    <a:pt x="351349" y="115941"/>
                  </a:lnTo>
                  <a:lnTo>
                    <a:pt x="398683" y="86975"/>
                  </a:lnTo>
                  <a:lnTo>
                    <a:pt x="453005" y="64110"/>
                  </a:lnTo>
                  <a:lnTo>
                    <a:pt x="527545" y="46049"/>
                  </a:lnTo>
                  <a:lnTo>
                    <a:pt x="576532" y="38415"/>
                  </a:lnTo>
                  <a:lnTo>
                    <a:pt x="635534" y="31496"/>
                  </a:lnTo>
                  <a:lnTo>
                    <a:pt x="706206" y="25129"/>
                  </a:lnTo>
                  <a:lnTo>
                    <a:pt x="790202" y="19153"/>
                  </a:lnTo>
                  <a:lnTo>
                    <a:pt x="889174" y="13406"/>
                  </a:lnTo>
                  <a:lnTo>
                    <a:pt x="959334" y="10232"/>
                  </a:lnTo>
                  <a:lnTo>
                    <a:pt x="998301" y="8837"/>
                  </a:lnTo>
                  <a:lnTo>
                    <a:pt x="1039677" y="7564"/>
                  </a:lnTo>
                  <a:lnTo>
                    <a:pt x="1083326" y="6409"/>
                  </a:lnTo>
                  <a:lnTo>
                    <a:pt x="1129111" y="5367"/>
                  </a:lnTo>
                  <a:lnTo>
                    <a:pt x="1176898" y="4433"/>
                  </a:lnTo>
                  <a:lnTo>
                    <a:pt x="1226549" y="3602"/>
                  </a:lnTo>
                  <a:lnTo>
                    <a:pt x="1277927" y="2871"/>
                  </a:lnTo>
                  <a:lnTo>
                    <a:pt x="1330898" y="2234"/>
                  </a:lnTo>
                  <a:lnTo>
                    <a:pt x="1385324" y="1688"/>
                  </a:lnTo>
                  <a:lnTo>
                    <a:pt x="1441069" y="1227"/>
                  </a:lnTo>
                  <a:lnTo>
                    <a:pt x="1497998" y="846"/>
                  </a:lnTo>
                  <a:lnTo>
                    <a:pt x="1555973" y="543"/>
                  </a:lnTo>
                  <a:lnTo>
                    <a:pt x="1614858" y="311"/>
                  </a:lnTo>
                  <a:lnTo>
                    <a:pt x="1674518" y="146"/>
                  </a:lnTo>
                  <a:lnTo>
                    <a:pt x="1734816" y="44"/>
                  </a:lnTo>
                  <a:lnTo>
                    <a:pt x="1795616" y="0"/>
                  </a:lnTo>
                  <a:lnTo>
                    <a:pt x="1856781" y="9"/>
                  </a:lnTo>
                  <a:lnTo>
                    <a:pt x="1918175" y="67"/>
                  </a:lnTo>
                  <a:lnTo>
                    <a:pt x="1979662" y="170"/>
                  </a:lnTo>
                  <a:lnTo>
                    <a:pt x="2041106" y="313"/>
                  </a:lnTo>
                  <a:lnTo>
                    <a:pt x="2102370" y="491"/>
                  </a:lnTo>
                  <a:lnTo>
                    <a:pt x="2163319" y="700"/>
                  </a:lnTo>
                  <a:lnTo>
                    <a:pt x="2223815" y="934"/>
                  </a:lnTo>
                  <a:lnTo>
                    <a:pt x="2283723" y="1191"/>
                  </a:lnTo>
                  <a:lnTo>
                    <a:pt x="2342906" y="1464"/>
                  </a:lnTo>
                  <a:lnTo>
                    <a:pt x="2401228" y="1750"/>
                  </a:lnTo>
                  <a:lnTo>
                    <a:pt x="2458554" y="2044"/>
                  </a:lnTo>
                  <a:lnTo>
                    <a:pt x="2514745" y="2341"/>
                  </a:lnTo>
                  <a:lnTo>
                    <a:pt x="2569667" y="2637"/>
                  </a:lnTo>
                  <a:lnTo>
                    <a:pt x="2623184" y="2927"/>
                  </a:lnTo>
                  <a:lnTo>
                    <a:pt x="2675158" y="3207"/>
                  </a:lnTo>
                  <a:lnTo>
                    <a:pt x="2725453" y="3472"/>
                  </a:lnTo>
                  <a:lnTo>
                    <a:pt x="2773934" y="3717"/>
                  </a:lnTo>
                  <a:lnTo>
                    <a:pt x="2820464" y="3938"/>
                  </a:lnTo>
                  <a:lnTo>
                    <a:pt x="2864906" y="4131"/>
                  </a:lnTo>
                  <a:lnTo>
                    <a:pt x="2907126" y="4291"/>
                  </a:lnTo>
                  <a:lnTo>
                    <a:pt x="2946985" y="4412"/>
                  </a:lnTo>
                  <a:lnTo>
                    <a:pt x="3019079" y="4524"/>
                  </a:lnTo>
                  <a:lnTo>
                    <a:pt x="3051042" y="4505"/>
                  </a:lnTo>
                  <a:lnTo>
                    <a:pt x="3080099" y="4431"/>
                  </a:lnTo>
                  <a:lnTo>
                    <a:pt x="3151026" y="4176"/>
                  </a:lnTo>
                </a:path>
              </a:pathLst>
            </a:custGeom>
            <a:ln w="28574">
              <a:solidFill>
                <a:srgbClr val="FFFF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4140588" y="1643554"/>
              <a:ext cx="122586" cy="122586"/>
            </a:xfrm>
            <a:prstGeom prst="rect">
              <a:avLst/>
            </a:prstGeom>
          </p:spPr>
        </p:pic>
        <p:sp>
          <p:nvSpPr>
            <p:cNvPr id="9" name="object 9"/>
            <p:cNvSpPr/>
            <p:nvPr/>
          </p:nvSpPr>
          <p:spPr>
            <a:xfrm>
              <a:off x="968025" y="1527024"/>
              <a:ext cx="0" cy="2183765"/>
            </a:xfrm>
            <a:custGeom>
              <a:avLst/>
              <a:gdLst/>
              <a:ahLst/>
              <a:cxnLst/>
              <a:rect l="l" t="t" r="r" b="b"/>
              <a:pathLst>
                <a:path h="2183765">
                  <a:moveTo>
                    <a:pt x="0" y="2183249"/>
                  </a:moveTo>
                  <a:lnTo>
                    <a:pt x="0" y="0"/>
                  </a:lnTo>
                </a:path>
              </a:pathLst>
            </a:custGeom>
            <a:ln w="9524">
              <a:solidFill>
                <a:srgbClr val="595959"/>
              </a:solidFill>
            </a:ln>
          </p:spPr>
          <p:txBody>
            <a:bodyPr wrap="square" lIns="0" tIns="0" rIns="0" bIns="0" rtlCol="0"/>
            <a:lstStyle/>
            <a:p>
              <a:endParaRPr/>
            </a:p>
          </p:txBody>
        </p:sp>
        <p:sp>
          <p:nvSpPr>
            <p:cNvPr id="10" name="object 10"/>
            <p:cNvSpPr/>
            <p:nvPr/>
          </p:nvSpPr>
          <p:spPr>
            <a:xfrm>
              <a:off x="952292" y="1483799"/>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a:p>
          </p:txBody>
        </p:sp>
        <p:sp>
          <p:nvSpPr>
            <p:cNvPr id="11" name="object 11"/>
            <p:cNvSpPr/>
            <p:nvPr/>
          </p:nvSpPr>
          <p:spPr>
            <a:xfrm>
              <a:off x="952292" y="1483799"/>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a:p>
          </p:txBody>
        </p:sp>
        <p:sp>
          <p:nvSpPr>
            <p:cNvPr id="12" name="object 12"/>
            <p:cNvSpPr/>
            <p:nvPr/>
          </p:nvSpPr>
          <p:spPr>
            <a:xfrm>
              <a:off x="979233" y="3710274"/>
              <a:ext cx="3430904" cy="0"/>
            </a:xfrm>
            <a:custGeom>
              <a:avLst/>
              <a:gdLst/>
              <a:ahLst/>
              <a:cxnLst/>
              <a:rect l="l" t="t" r="r" b="b"/>
              <a:pathLst>
                <a:path w="3430904">
                  <a:moveTo>
                    <a:pt x="0" y="0"/>
                  </a:moveTo>
                  <a:lnTo>
                    <a:pt x="3430649" y="0"/>
                  </a:lnTo>
                </a:path>
              </a:pathLst>
            </a:custGeom>
            <a:ln w="9524">
              <a:solidFill>
                <a:srgbClr val="595959"/>
              </a:solidFill>
            </a:ln>
          </p:spPr>
          <p:txBody>
            <a:bodyPr wrap="square" lIns="0" tIns="0" rIns="0" bIns="0" rtlCol="0"/>
            <a:lstStyle/>
            <a:p>
              <a:endParaRPr/>
            </a:p>
          </p:txBody>
        </p:sp>
        <p:sp>
          <p:nvSpPr>
            <p:cNvPr id="13" name="object 13"/>
            <p:cNvSpPr/>
            <p:nvPr/>
          </p:nvSpPr>
          <p:spPr>
            <a:xfrm>
              <a:off x="4409883" y="36945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4" name="object 14"/>
            <p:cNvSpPr/>
            <p:nvPr/>
          </p:nvSpPr>
          <p:spPr>
            <a:xfrm>
              <a:off x="4409883" y="36945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sp>
        <p:nvSpPr>
          <p:cNvPr id="15" name="object 15"/>
          <p:cNvSpPr txBox="1"/>
          <p:nvPr/>
        </p:nvSpPr>
        <p:spPr>
          <a:xfrm>
            <a:off x="451546" y="3489790"/>
            <a:ext cx="348615" cy="330200"/>
          </a:xfrm>
          <a:prstGeom prst="rect">
            <a:avLst/>
          </a:prstGeom>
        </p:spPr>
        <p:txBody>
          <a:bodyPr vert="horz" wrap="square" lIns="0" tIns="12700" rIns="0" bIns="0" rtlCol="0">
            <a:spAutoFit/>
          </a:bodyPr>
          <a:lstStyle/>
          <a:p>
            <a:pPr marL="12700">
              <a:lnSpc>
                <a:spcPct val="100000"/>
              </a:lnSpc>
              <a:spcBef>
                <a:spcPts val="100"/>
              </a:spcBef>
            </a:pPr>
            <a:r>
              <a:rPr sz="2000" spc="-40" dirty="0">
                <a:solidFill>
                  <a:srgbClr val="FF9900"/>
                </a:solidFill>
                <a:latin typeface="Arial"/>
                <a:cs typeface="Arial"/>
              </a:rPr>
              <a:t>₿</a:t>
            </a:r>
            <a:r>
              <a:rPr sz="2000" spc="-40" dirty="0">
                <a:solidFill>
                  <a:srgbClr val="FFFFFF"/>
                </a:solidFill>
                <a:latin typeface="Arial Black"/>
                <a:cs typeface="Arial Black"/>
              </a:rPr>
              <a:t>0</a:t>
            </a:r>
            <a:endParaRPr sz="2000">
              <a:latin typeface="Arial Black"/>
              <a:cs typeface="Arial Black"/>
            </a:endParaRPr>
          </a:p>
        </p:txBody>
      </p:sp>
      <p:sp>
        <p:nvSpPr>
          <p:cNvPr id="16" name="object 16"/>
          <p:cNvSpPr txBox="1"/>
          <p:nvPr/>
        </p:nvSpPr>
        <p:spPr>
          <a:xfrm rot="18660000">
            <a:off x="654358" y="3862067"/>
            <a:ext cx="498232" cy="190500"/>
          </a:xfrm>
          <a:prstGeom prst="rect">
            <a:avLst/>
          </a:prstGeom>
        </p:spPr>
        <p:txBody>
          <a:bodyPr vert="horz" wrap="square" lIns="0" tIns="0" rIns="0" bIns="0" rtlCol="0">
            <a:spAutoFit/>
          </a:bodyPr>
          <a:lstStyle/>
          <a:p>
            <a:pPr>
              <a:lnSpc>
                <a:spcPts val="1490"/>
              </a:lnSpc>
            </a:pPr>
            <a:r>
              <a:rPr sz="1500" spc="30" dirty="0">
                <a:solidFill>
                  <a:srgbClr val="FF9900"/>
                </a:solidFill>
                <a:latin typeface="Arial"/>
                <a:cs typeface="Arial"/>
              </a:rPr>
              <a:t>2009</a:t>
            </a:r>
            <a:endParaRPr sz="1500">
              <a:latin typeface="Arial"/>
              <a:cs typeface="Arial"/>
            </a:endParaRPr>
          </a:p>
        </p:txBody>
      </p:sp>
      <p:sp>
        <p:nvSpPr>
          <p:cNvPr id="17" name="object 17"/>
          <p:cNvSpPr txBox="1"/>
          <p:nvPr/>
        </p:nvSpPr>
        <p:spPr>
          <a:xfrm rot="18540000">
            <a:off x="909384" y="3863971"/>
            <a:ext cx="483017" cy="190500"/>
          </a:xfrm>
          <a:prstGeom prst="rect">
            <a:avLst/>
          </a:prstGeom>
        </p:spPr>
        <p:txBody>
          <a:bodyPr vert="horz" wrap="square" lIns="0" tIns="0" rIns="0" bIns="0" rtlCol="0">
            <a:spAutoFit/>
          </a:bodyPr>
          <a:lstStyle/>
          <a:p>
            <a:pPr>
              <a:lnSpc>
                <a:spcPts val="1490"/>
              </a:lnSpc>
            </a:pPr>
            <a:r>
              <a:rPr sz="1500" spc="-20" dirty="0">
                <a:solidFill>
                  <a:srgbClr val="FF9900"/>
                </a:solidFill>
                <a:latin typeface="Arial"/>
                <a:cs typeface="Arial"/>
              </a:rPr>
              <a:t>2022</a:t>
            </a:r>
            <a:endParaRPr sz="1500">
              <a:latin typeface="Arial"/>
              <a:cs typeface="Arial"/>
            </a:endParaRPr>
          </a:p>
        </p:txBody>
      </p:sp>
      <p:pic>
        <p:nvPicPr>
          <p:cNvPr id="18" name="object 18"/>
          <p:cNvPicPr/>
          <p:nvPr/>
        </p:nvPicPr>
        <p:blipFill>
          <a:blip r:embed="rId3" cstate="print"/>
          <a:stretch>
            <a:fillRect/>
          </a:stretch>
        </p:blipFill>
        <p:spPr>
          <a:xfrm>
            <a:off x="1097537" y="1904337"/>
            <a:ext cx="215624" cy="2066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86720" y="4073250"/>
            <a:ext cx="3818679" cy="1013460"/>
            <a:chOff x="1384262" y="3085987"/>
            <a:chExt cx="2880360" cy="1013460"/>
          </a:xfrm>
        </p:grpSpPr>
        <p:sp>
          <p:nvSpPr>
            <p:cNvPr id="3" name="object 3"/>
            <p:cNvSpPr/>
            <p:nvPr/>
          </p:nvSpPr>
          <p:spPr>
            <a:xfrm>
              <a:off x="1389025" y="3090749"/>
              <a:ext cx="2870835" cy="1003935"/>
            </a:xfrm>
            <a:custGeom>
              <a:avLst/>
              <a:gdLst/>
              <a:ahLst/>
              <a:cxnLst/>
              <a:rect l="l" t="t" r="r" b="b"/>
              <a:pathLst>
                <a:path w="2870835" h="1003935">
                  <a:moveTo>
                    <a:pt x="2870399" y="1003499"/>
                  </a:moveTo>
                  <a:lnTo>
                    <a:pt x="0" y="1003499"/>
                  </a:lnTo>
                  <a:lnTo>
                    <a:pt x="0" y="0"/>
                  </a:lnTo>
                  <a:lnTo>
                    <a:pt x="2870399" y="0"/>
                  </a:lnTo>
                  <a:lnTo>
                    <a:pt x="2870399" y="1003499"/>
                  </a:lnTo>
                  <a:close/>
                </a:path>
              </a:pathLst>
            </a:custGeom>
            <a:solidFill>
              <a:srgbClr val="FF9900"/>
            </a:solidFill>
          </p:spPr>
          <p:txBody>
            <a:bodyPr wrap="square" lIns="0" tIns="0" rIns="0" bIns="0" rtlCol="0"/>
            <a:lstStyle/>
            <a:p>
              <a:endParaRPr/>
            </a:p>
          </p:txBody>
        </p:sp>
        <p:sp>
          <p:nvSpPr>
            <p:cNvPr id="4" name="object 4"/>
            <p:cNvSpPr/>
            <p:nvPr/>
          </p:nvSpPr>
          <p:spPr>
            <a:xfrm>
              <a:off x="1389025" y="3090749"/>
              <a:ext cx="2870835" cy="1003935"/>
            </a:xfrm>
            <a:custGeom>
              <a:avLst/>
              <a:gdLst/>
              <a:ahLst/>
              <a:cxnLst/>
              <a:rect l="l" t="t" r="r" b="b"/>
              <a:pathLst>
                <a:path w="2870835" h="1003935">
                  <a:moveTo>
                    <a:pt x="0" y="0"/>
                  </a:moveTo>
                  <a:lnTo>
                    <a:pt x="2870399" y="0"/>
                  </a:lnTo>
                  <a:lnTo>
                    <a:pt x="2870399" y="1003499"/>
                  </a:lnTo>
                  <a:lnTo>
                    <a:pt x="0" y="1003499"/>
                  </a:lnTo>
                  <a:lnTo>
                    <a:pt x="0" y="0"/>
                  </a:lnTo>
                  <a:close/>
                </a:path>
              </a:pathLst>
            </a:custGeom>
            <a:ln w="9524">
              <a:solidFill>
                <a:srgbClr val="FF9900"/>
              </a:solidFill>
            </a:ln>
          </p:spPr>
          <p:txBody>
            <a:bodyPr wrap="square" lIns="0" tIns="0" rIns="0" bIns="0" rtlCol="0"/>
            <a:lstStyle/>
            <a:p>
              <a:endParaRPr/>
            </a:p>
          </p:txBody>
        </p:sp>
      </p:grpSp>
      <p:sp>
        <p:nvSpPr>
          <p:cNvPr id="5" name="object 5"/>
          <p:cNvSpPr txBox="1"/>
          <p:nvPr/>
        </p:nvSpPr>
        <p:spPr>
          <a:xfrm>
            <a:off x="5429974" y="381407"/>
            <a:ext cx="3561287" cy="4380686"/>
          </a:xfrm>
          <a:prstGeom prst="rect">
            <a:avLst/>
          </a:prstGeom>
        </p:spPr>
        <p:txBody>
          <a:bodyPr vert="horz" wrap="square" lIns="0" tIns="325120" rIns="0" bIns="0" rtlCol="0">
            <a:spAutoFit/>
          </a:bodyPr>
          <a:lstStyle/>
          <a:p>
            <a:pPr marL="12700">
              <a:lnSpc>
                <a:spcPct val="100000"/>
              </a:lnSpc>
              <a:spcBef>
                <a:spcPts val="2560"/>
              </a:spcBef>
            </a:pPr>
            <a:r>
              <a:rPr lang="vi-VN" sz="6000" b="0" i="1" strike="noStrike" spc="58" dirty="0">
                <a:solidFill>
                  <a:srgbClr val="FF9900"/>
                </a:solidFill>
                <a:latin typeface="Calibri"/>
              </a:rPr>
              <a:t>Chia đôi</a:t>
            </a:r>
            <a:br>
              <a:rPr lang="vi-VN" sz="6000" i="1" spc="60" dirty="0">
                <a:solidFill>
                  <a:srgbClr val="FF9900"/>
                </a:solidFill>
                <a:latin typeface="Calibri"/>
                <a:cs typeface="Calibri"/>
              </a:rPr>
            </a:br>
            <a:r>
              <a:rPr lang="vi-VN" sz="6000" i="1" spc="60" dirty="0">
                <a:solidFill>
                  <a:srgbClr val="FF9900"/>
                </a:solidFill>
                <a:latin typeface="Calibri"/>
                <a:cs typeface="Calibri"/>
              </a:rPr>
              <a:t>(halving)</a:t>
            </a:r>
            <a:endParaRPr sz="6000" dirty="0">
              <a:latin typeface="Calibri"/>
              <a:cs typeface="Calibri"/>
            </a:endParaRPr>
          </a:p>
          <a:p>
            <a:pPr marL="12700" marR="5080">
              <a:lnSpc>
                <a:spcPts val="3229"/>
              </a:lnSpc>
              <a:spcBef>
                <a:spcPts val="1195"/>
              </a:spcBef>
            </a:pPr>
            <a:r>
              <a:rPr lang="vi-VN" sz="2700" spc="-150" dirty="0">
                <a:solidFill>
                  <a:srgbClr val="FFFFFF"/>
                </a:solidFill>
                <a:latin typeface="Tahoma"/>
                <a:cs typeface="Tahoma"/>
              </a:rPr>
              <a:t>tốc độ sản xuất bitcoin mới cho một khối sẽ bị giảm đi</a:t>
            </a:r>
            <a:r>
              <a:rPr sz="2700" spc="-150" dirty="0">
                <a:solidFill>
                  <a:srgbClr val="FFFFFF"/>
                </a:solidFill>
                <a:latin typeface="Tahoma"/>
                <a:cs typeface="Tahoma"/>
              </a:rPr>
              <a:t> 50%</a:t>
            </a:r>
            <a:r>
              <a:rPr lang="vi-VN" sz="2700" spc="-150" dirty="0">
                <a:solidFill>
                  <a:srgbClr val="FFFFFF"/>
                </a:solidFill>
                <a:latin typeface="Tahoma"/>
                <a:cs typeface="Tahoma"/>
              </a:rPr>
              <a:t>, sau mỗi lần đóng gói 210,000 khối dữ liệu (khoảng 4 năm/lần).</a:t>
            </a:r>
            <a:endParaRPr sz="2700" spc="-150" dirty="0">
              <a:latin typeface="Tahoma"/>
              <a:cs typeface="Tahoma"/>
            </a:endParaRPr>
          </a:p>
        </p:txBody>
      </p:sp>
      <p:sp>
        <p:nvSpPr>
          <p:cNvPr id="6" name="object 6"/>
          <p:cNvSpPr txBox="1"/>
          <p:nvPr/>
        </p:nvSpPr>
        <p:spPr>
          <a:xfrm>
            <a:off x="8742976" y="223742"/>
            <a:ext cx="248285" cy="936625"/>
          </a:xfrm>
          <a:prstGeom prst="rect">
            <a:avLst/>
          </a:prstGeom>
        </p:spPr>
        <p:txBody>
          <a:bodyPr vert="vert270" wrap="square" lIns="0" tIns="3175" rIns="0" bIns="0" rtlCol="0">
            <a:spAutoFit/>
          </a:bodyPr>
          <a:lstStyle/>
          <a:p>
            <a:pPr marL="12700">
              <a:lnSpc>
                <a:spcPct val="100000"/>
              </a:lnSpc>
              <a:spcBef>
                <a:spcPts val="25"/>
              </a:spcBef>
            </a:pPr>
            <a:r>
              <a:rPr sz="1400" i="1" spc="-10" dirty="0">
                <a:solidFill>
                  <a:srgbClr val="999999"/>
                </a:solidFill>
                <a:latin typeface="Calibri"/>
                <a:cs typeface="Calibri"/>
              </a:rPr>
              <a:t>@anilsaidso</a:t>
            </a:r>
            <a:endParaRPr sz="1400">
              <a:latin typeface="Calibri"/>
              <a:cs typeface="Calibri"/>
            </a:endParaRPr>
          </a:p>
        </p:txBody>
      </p:sp>
      <p:sp>
        <p:nvSpPr>
          <p:cNvPr id="7" name="object 7"/>
          <p:cNvSpPr txBox="1">
            <a:spLocks noGrp="1"/>
          </p:cNvSpPr>
          <p:nvPr>
            <p:ph type="title"/>
          </p:nvPr>
        </p:nvSpPr>
        <p:spPr>
          <a:xfrm>
            <a:off x="1523495" y="-100524"/>
            <a:ext cx="1797050" cy="2195830"/>
          </a:xfrm>
          <a:prstGeom prst="rect">
            <a:avLst/>
          </a:prstGeom>
        </p:spPr>
        <p:txBody>
          <a:bodyPr vert="horz" wrap="square" lIns="0" tIns="12700" rIns="0" bIns="0" rtlCol="0">
            <a:spAutoFit/>
          </a:bodyPr>
          <a:lstStyle/>
          <a:p>
            <a:pPr marL="15240">
              <a:lnSpc>
                <a:spcPts val="8545"/>
              </a:lnSpc>
              <a:spcBef>
                <a:spcPts val="100"/>
              </a:spcBef>
            </a:pPr>
            <a:r>
              <a:rPr sz="7500" spc="-409" dirty="0">
                <a:solidFill>
                  <a:srgbClr val="FF9900"/>
                </a:solidFill>
                <a:latin typeface="Arial"/>
                <a:cs typeface="Arial"/>
              </a:rPr>
              <a:t>₿</a:t>
            </a:r>
            <a:r>
              <a:rPr sz="7500" spc="-409" dirty="0">
                <a:solidFill>
                  <a:srgbClr val="666666"/>
                </a:solidFill>
              </a:rPr>
              <a:t>50</a:t>
            </a:r>
            <a:endParaRPr sz="7500">
              <a:latin typeface="Arial"/>
              <a:cs typeface="Arial"/>
            </a:endParaRPr>
          </a:p>
          <a:p>
            <a:pPr marL="12700">
              <a:lnSpc>
                <a:spcPts val="8545"/>
              </a:lnSpc>
            </a:pPr>
            <a:r>
              <a:rPr sz="7500" spc="-575" dirty="0">
                <a:solidFill>
                  <a:srgbClr val="FF9900"/>
                </a:solidFill>
                <a:latin typeface="Arial"/>
                <a:cs typeface="Arial"/>
              </a:rPr>
              <a:t>₿</a:t>
            </a:r>
            <a:r>
              <a:rPr sz="7500" spc="-575" dirty="0">
                <a:solidFill>
                  <a:srgbClr val="666666"/>
                </a:solidFill>
              </a:rPr>
              <a:t>25</a:t>
            </a:r>
            <a:endParaRPr sz="7500">
              <a:latin typeface="Arial"/>
              <a:cs typeface="Arial"/>
            </a:endParaRPr>
          </a:p>
        </p:txBody>
      </p:sp>
      <p:sp>
        <p:nvSpPr>
          <p:cNvPr id="8" name="object 8"/>
          <p:cNvSpPr txBox="1"/>
          <p:nvPr/>
        </p:nvSpPr>
        <p:spPr>
          <a:xfrm>
            <a:off x="1506431" y="1961325"/>
            <a:ext cx="2440940" cy="1168400"/>
          </a:xfrm>
          <a:prstGeom prst="rect">
            <a:avLst/>
          </a:prstGeom>
        </p:spPr>
        <p:txBody>
          <a:bodyPr vert="horz" wrap="square" lIns="0" tIns="12700" rIns="0" bIns="0" rtlCol="0">
            <a:spAutoFit/>
          </a:bodyPr>
          <a:lstStyle/>
          <a:p>
            <a:pPr marL="12700">
              <a:lnSpc>
                <a:spcPct val="100000"/>
              </a:lnSpc>
              <a:spcBef>
                <a:spcPts val="100"/>
              </a:spcBef>
            </a:pPr>
            <a:r>
              <a:rPr sz="7500" spc="-730" dirty="0">
                <a:solidFill>
                  <a:srgbClr val="FF9900"/>
                </a:solidFill>
                <a:latin typeface="Arial"/>
                <a:cs typeface="Arial"/>
              </a:rPr>
              <a:t>₿</a:t>
            </a:r>
            <a:r>
              <a:rPr sz="7500" spc="-730" dirty="0">
                <a:solidFill>
                  <a:srgbClr val="666666"/>
                </a:solidFill>
                <a:latin typeface="Arial Black"/>
                <a:cs typeface="Arial Black"/>
              </a:rPr>
              <a:t>12.5</a:t>
            </a:r>
            <a:endParaRPr sz="7500" dirty="0">
              <a:latin typeface="Arial Black"/>
              <a:cs typeface="Arial Black"/>
            </a:endParaRPr>
          </a:p>
        </p:txBody>
      </p:sp>
      <p:sp>
        <p:nvSpPr>
          <p:cNvPr id="9" name="object 9"/>
          <p:cNvSpPr txBox="1"/>
          <p:nvPr/>
        </p:nvSpPr>
        <p:spPr>
          <a:xfrm>
            <a:off x="1506431" y="3996486"/>
            <a:ext cx="3457339" cy="1166986"/>
          </a:xfrm>
          <a:prstGeom prst="rect">
            <a:avLst/>
          </a:prstGeom>
        </p:spPr>
        <p:txBody>
          <a:bodyPr vert="horz" wrap="square" lIns="0" tIns="12700" rIns="0" bIns="0" rtlCol="0">
            <a:spAutoFit/>
          </a:bodyPr>
          <a:lstStyle/>
          <a:p>
            <a:pPr marL="12700">
              <a:lnSpc>
                <a:spcPct val="100000"/>
              </a:lnSpc>
              <a:spcBef>
                <a:spcPts val="100"/>
              </a:spcBef>
            </a:pPr>
            <a:r>
              <a:rPr sz="7500" spc="-450" dirty="0">
                <a:latin typeface="Arial"/>
                <a:cs typeface="Arial"/>
              </a:rPr>
              <a:t>₿</a:t>
            </a:r>
            <a:r>
              <a:rPr lang="en-US" sz="7500" spc="-450" dirty="0">
                <a:solidFill>
                  <a:srgbClr val="FFFFFF"/>
                </a:solidFill>
                <a:latin typeface="Arial Black"/>
                <a:cs typeface="Arial Black"/>
              </a:rPr>
              <a:t>3</a:t>
            </a:r>
            <a:r>
              <a:rPr sz="7500" spc="-450" dirty="0">
                <a:solidFill>
                  <a:srgbClr val="FFFFFF"/>
                </a:solidFill>
                <a:latin typeface="Arial Black"/>
                <a:cs typeface="Arial Black"/>
              </a:rPr>
              <a:t>.</a:t>
            </a:r>
            <a:r>
              <a:rPr lang="en-US" sz="7500" spc="-450" dirty="0">
                <a:solidFill>
                  <a:srgbClr val="FFFFFF"/>
                </a:solidFill>
                <a:latin typeface="Arial Black"/>
                <a:cs typeface="Arial Black"/>
              </a:rPr>
              <a:t>1</a:t>
            </a:r>
            <a:r>
              <a:rPr sz="7500" spc="-450" dirty="0">
                <a:solidFill>
                  <a:srgbClr val="FFFFFF"/>
                </a:solidFill>
                <a:latin typeface="Arial Black"/>
                <a:cs typeface="Arial Black"/>
              </a:rPr>
              <a:t>25</a:t>
            </a:r>
            <a:endParaRPr sz="7500" dirty="0">
              <a:latin typeface="Arial Black"/>
              <a:cs typeface="Arial Black"/>
            </a:endParaRPr>
          </a:p>
        </p:txBody>
      </p:sp>
      <p:sp>
        <p:nvSpPr>
          <p:cNvPr id="10" name="object 10"/>
          <p:cNvSpPr txBox="1"/>
          <p:nvPr/>
        </p:nvSpPr>
        <p:spPr>
          <a:xfrm>
            <a:off x="1506430" y="2960601"/>
            <a:ext cx="2879725" cy="1168400"/>
          </a:xfrm>
          <a:prstGeom prst="rect">
            <a:avLst/>
          </a:prstGeom>
        </p:spPr>
        <p:txBody>
          <a:bodyPr vert="horz" wrap="square" lIns="0" tIns="12700" rIns="0" bIns="0" rtlCol="0">
            <a:spAutoFit/>
          </a:bodyPr>
          <a:lstStyle/>
          <a:p>
            <a:pPr marL="12700">
              <a:lnSpc>
                <a:spcPct val="100000"/>
              </a:lnSpc>
              <a:spcBef>
                <a:spcPts val="100"/>
              </a:spcBef>
            </a:pPr>
            <a:r>
              <a:rPr sz="7500" spc="-715" dirty="0">
                <a:solidFill>
                  <a:srgbClr val="FF9900"/>
                </a:solidFill>
                <a:latin typeface="Arial"/>
                <a:cs typeface="Arial"/>
              </a:rPr>
              <a:t>₿</a:t>
            </a:r>
            <a:r>
              <a:rPr lang="en-US" sz="7500" spc="-725" dirty="0">
                <a:solidFill>
                  <a:srgbClr val="666666"/>
                </a:solidFill>
                <a:latin typeface="Arial Black"/>
                <a:cs typeface="Arial Black"/>
              </a:rPr>
              <a:t>6</a:t>
            </a:r>
            <a:r>
              <a:rPr sz="7500" spc="-150" dirty="0">
                <a:solidFill>
                  <a:srgbClr val="666666"/>
                </a:solidFill>
                <a:latin typeface="Arial Black"/>
                <a:cs typeface="Arial Black"/>
              </a:rPr>
              <a:t>.2</a:t>
            </a:r>
            <a:r>
              <a:rPr sz="7500" spc="-715" dirty="0">
                <a:solidFill>
                  <a:srgbClr val="666666"/>
                </a:solidFill>
                <a:latin typeface="Arial Black"/>
                <a:cs typeface="Arial Black"/>
              </a:rPr>
              <a:t>5</a:t>
            </a:r>
            <a:endParaRPr sz="7500" dirty="0">
              <a:latin typeface="Arial Black"/>
              <a:cs typeface="Arial Black"/>
            </a:endParaRPr>
          </a:p>
        </p:txBody>
      </p:sp>
      <p:sp>
        <p:nvSpPr>
          <p:cNvPr id="11" name="object 11"/>
          <p:cNvSpPr/>
          <p:nvPr/>
        </p:nvSpPr>
        <p:spPr>
          <a:xfrm>
            <a:off x="495547" y="4356232"/>
            <a:ext cx="612140" cy="502284"/>
          </a:xfrm>
          <a:custGeom>
            <a:avLst/>
            <a:gdLst/>
            <a:ahLst/>
            <a:cxnLst/>
            <a:rect l="l" t="t" r="r" b="b"/>
            <a:pathLst>
              <a:path w="612140" h="502285">
                <a:moveTo>
                  <a:pt x="360749" y="501899"/>
                </a:moveTo>
                <a:lnTo>
                  <a:pt x="360749" y="376424"/>
                </a:lnTo>
                <a:lnTo>
                  <a:pt x="0" y="376424"/>
                </a:lnTo>
                <a:lnTo>
                  <a:pt x="0" y="125474"/>
                </a:lnTo>
                <a:lnTo>
                  <a:pt x="360749" y="125474"/>
                </a:lnTo>
                <a:lnTo>
                  <a:pt x="360749" y="0"/>
                </a:lnTo>
                <a:lnTo>
                  <a:pt x="611699" y="250949"/>
                </a:lnTo>
                <a:lnTo>
                  <a:pt x="360749" y="501899"/>
                </a:lnTo>
                <a:close/>
              </a:path>
            </a:pathLst>
          </a:custGeom>
          <a:solidFill>
            <a:srgbClr val="FFFFFF"/>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401</TotalTime>
  <Words>1384</Words>
  <Application>Microsoft Office PowerPoint</Application>
  <PresentationFormat>On-screen Show (16:9)</PresentationFormat>
  <Paragraphs>281</Paragraphs>
  <Slides>39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Arial Black</vt:lpstr>
      <vt:lpstr>Calibri</vt:lpstr>
      <vt:lpstr>Cambria</vt:lpstr>
      <vt:lpstr>Georgia</vt:lpstr>
      <vt:lpstr>Lucida Sans Unicode</vt:lpstr>
      <vt:lpstr>Tahoma</vt:lpstr>
      <vt:lpstr>Times New Roman</vt:lpstr>
      <vt:lpstr>Trebuchet MS</vt:lpstr>
      <vt:lpstr>Verdana</vt:lpstr>
      <vt:lpstr>Office Theme</vt:lpstr>
      <vt:lpstr>Bitcoin</vt:lpstr>
      <vt:lpstr>Nội dung</vt:lpstr>
      <vt:lpstr>₿3 .125</vt:lpstr>
      <vt:lpstr>PowerPoint Presentation</vt:lpstr>
      <vt:lpstr>bitcoin</vt:lpstr>
      <vt:lpstr>satoshi</vt:lpstr>
      <vt:lpstr>Nguồn cung phát hành</vt:lpstr>
      <vt:lpstr>lịch  cung ứng</vt:lpstr>
      <vt:lpstr>₿50 ₿25</vt:lpstr>
      <vt:lpstr>₿3.125</vt:lpstr>
      <vt:lpstr>Mạng lưới bitcoin</vt:lpstr>
      <vt:lpstr>Phần mềm bitcoin</vt:lpstr>
      <vt:lpstr>Máy chủ</vt:lpstr>
      <vt:lpstr>Ứng dụng người dùng</vt:lpstr>
      <vt:lpstr>₿3.125</vt:lpstr>
      <vt:lpstr>Khối dữ liệu</vt:lpstr>
      <vt:lpstr>bitcoin  dữ liệu chuỗi</vt:lpstr>
      <vt:lpstr>Merkle tree</vt:lpstr>
      <vt:lpstr>Giao dịch 1</vt:lpstr>
      <vt:lpstr>PowerPoint Presentation</vt:lpstr>
      <vt:lpstr>Mạng Lightning Giao thức mở rộng bằng giao dịch ngoại mạng bitcoin.</vt:lpstr>
      <vt:lpstr>Mạng Lightning</vt:lpstr>
      <vt:lpstr>máy chủ Lightning  Thiết bị tải và vận hành phần mềm cụ thể để kết nối và tương tác với mạng Lightning.</vt:lpstr>
      <vt:lpstr>Ví Lightning Ví lightning luôn ở trạng thái kết nối.  * Không nên trữ nhiều bitcoin trong ví này.</vt:lpstr>
      <vt:lpstr>Tầng thanh toán</vt:lpstr>
      <vt:lpstr>Đa chữ ký</vt:lpstr>
      <vt:lpstr>Giao dịch ngoại mạng Một sổ ghi nợ được mở để cập nhật các giao dịch giữa hai bên, số dư cuối cùng sẽ được thanh toán trên chuỗi dữ liệu Bitcoin để kết toán và đóng sổ.</vt:lpstr>
      <vt:lpstr>Thanh toán định tuyến</vt:lpstr>
      <vt:lpstr>PowerPoint Presentation</vt:lpstr>
      <vt:lpstr>NOSTR</vt:lpstr>
      <vt:lpstr>N.O.S.T.R. Notes and Other Stuff Transmitted by Relays</vt:lpstr>
      <vt:lpstr>THÀNH    PHẦN       </vt:lpstr>
      <vt:lpstr>Người dùng Giống như giao thức bitcoin,  tham gia nostr không cần xin phép.</vt:lpstr>
      <vt:lpstr>Sự kiện (Events)</vt:lpstr>
      <vt:lpstr>Thành phần của Sự kiện</vt:lpstr>
      <vt:lpstr>Máy chủ trung gian (Relays)</vt:lpstr>
      <vt:lpstr>Ứng dụng người dùng (Clients)</vt:lpstr>
      <vt:lpstr>Ủng hộ (Zaps)</vt:lpstr>
      <vt:lpstr>Anil @anilsaidso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Terminology</dc:title>
  <dc:creator>Anh LA</dc:creator>
  <cp:lastModifiedBy>Anh LA</cp:lastModifiedBy>
  <cp:revision>203</cp:revision>
  <dcterms:created xsi:type="dcterms:W3CDTF">2024-04-25T13:09:53Z</dcterms:created>
  <dcterms:modified xsi:type="dcterms:W3CDTF">2024-05-06T11:16:28Z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